
<file path=[Content_Types].xml><?xml version="1.0" encoding="utf-8"?>
<Types xmlns="http://schemas.openxmlformats.org/package/2006/content-types">
  <Default Extension="png" ContentType="image/png"/>
  <Default Extension="bin" ContentType="application/vnd.ms-office.activeX"/>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activeX/activeX1.xml" ContentType="application/vnd.ms-office.activeX+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activeX/activeX2.xml" ContentType="application/vnd.ms-office.activeX+xml"/>
  <Override PartName="/ppt/activeX/activeX3.xml" ContentType="application/vnd.ms-office.activeX+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2" r:id="rId2"/>
  </p:sldMasterIdLst>
  <p:notesMasterIdLst>
    <p:notesMasterId r:id="rId132"/>
  </p:notesMasterIdLst>
  <p:sldIdLst>
    <p:sldId id="427" r:id="rId3"/>
    <p:sldId id="426" r:id="rId4"/>
    <p:sldId id="257" r:id="rId5"/>
    <p:sldId id="434" r:id="rId6"/>
    <p:sldId id="353" r:id="rId7"/>
    <p:sldId id="354" r:id="rId8"/>
    <p:sldId id="258" r:id="rId9"/>
    <p:sldId id="368" r:id="rId10"/>
    <p:sldId id="259" r:id="rId11"/>
    <p:sldId id="355" r:id="rId12"/>
    <p:sldId id="435" r:id="rId13"/>
    <p:sldId id="260" r:id="rId14"/>
    <p:sldId id="385" r:id="rId15"/>
    <p:sldId id="261" r:id="rId16"/>
    <p:sldId id="299" r:id="rId17"/>
    <p:sldId id="454" r:id="rId18"/>
    <p:sldId id="386" r:id="rId19"/>
    <p:sldId id="428" r:id="rId20"/>
    <p:sldId id="300" r:id="rId21"/>
    <p:sldId id="301" r:id="rId22"/>
    <p:sldId id="302" r:id="rId23"/>
    <p:sldId id="303" r:id="rId24"/>
    <p:sldId id="304" r:id="rId25"/>
    <p:sldId id="384" r:id="rId26"/>
    <p:sldId id="278" r:id="rId27"/>
    <p:sldId id="387" r:id="rId28"/>
    <p:sldId id="429" r:id="rId29"/>
    <p:sldId id="430" r:id="rId30"/>
    <p:sldId id="266" r:id="rId31"/>
    <p:sldId id="369" r:id="rId32"/>
    <p:sldId id="279" r:id="rId33"/>
    <p:sldId id="312" r:id="rId34"/>
    <p:sldId id="365" r:id="rId35"/>
    <p:sldId id="423" r:id="rId36"/>
    <p:sldId id="388" r:id="rId37"/>
    <p:sldId id="433" r:id="rId38"/>
    <p:sldId id="315" r:id="rId39"/>
    <p:sldId id="316" r:id="rId40"/>
    <p:sldId id="317" r:id="rId41"/>
    <p:sldId id="318" r:id="rId42"/>
    <p:sldId id="319" r:id="rId43"/>
    <p:sldId id="320" r:id="rId44"/>
    <p:sldId id="321" r:id="rId45"/>
    <p:sldId id="322" r:id="rId46"/>
    <p:sldId id="389" r:id="rId47"/>
    <p:sldId id="323" r:id="rId48"/>
    <p:sldId id="324" r:id="rId49"/>
    <p:sldId id="325" r:id="rId50"/>
    <p:sldId id="366" r:id="rId51"/>
    <p:sldId id="425" r:id="rId52"/>
    <p:sldId id="436" r:id="rId53"/>
    <p:sldId id="437" r:id="rId54"/>
    <p:sldId id="438" r:id="rId55"/>
    <p:sldId id="439" r:id="rId56"/>
    <p:sldId id="327" r:id="rId57"/>
    <p:sldId id="440" r:id="rId58"/>
    <p:sldId id="441" r:id="rId59"/>
    <p:sldId id="445" r:id="rId60"/>
    <p:sldId id="328" r:id="rId61"/>
    <p:sldId id="329" r:id="rId62"/>
    <p:sldId id="330" r:id="rId63"/>
    <p:sldId id="370" r:id="rId64"/>
    <p:sldId id="446" r:id="rId65"/>
    <p:sldId id="447" r:id="rId66"/>
    <p:sldId id="448" r:id="rId67"/>
    <p:sldId id="449" r:id="rId68"/>
    <p:sldId id="331" r:id="rId69"/>
    <p:sldId id="332" r:id="rId70"/>
    <p:sldId id="402" r:id="rId71"/>
    <p:sldId id="404" r:id="rId72"/>
    <p:sldId id="405" r:id="rId73"/>
    <p:sldId id="339" r:id="rId74"/>
    <p:sldId id="340" r:id="rId75"/>
    <p:sldId id="452" r:id="rId76"/>
    <p:sldId id="373" r:id="rId77"/>
    <p:sldId id="374" r:id="rId78"/>
    <p:sldId id="372" r:id="rId79"/>
    <p:sldId id="342" r:id="rId80"/>
    <p:sldId id="343" r:id="rId81"/>
    <p:sldId id="344" r:id="rId82"/>
    <p:sldId id="345" r:id="rId83"/>
    <p:sldId id="346" r:id="rId84"/>
    <p:sldId id="347" r:id="rId85"/>
    <p:sldId id="348" r:id="rId86"/>
    <p:sldId id="349" r:id="rId87"/>
    <p:sldId id="351" r:id="rId88"/>
    <p:sldId id="352" r:id="rId89"/>
    <p:sldId id="375" r:id="rId90"/>
    <p:sldId id="376" r:id="rId91"/>
    <p:sldId id="377" r:id="rId92"/>
    <p:sldId id="378" r:id="rId93"/>
    <p:sldId id="379" r:id="rId94"/>
    <p:sldId id="380" r:id="rId95"/>
    <p:sldId id="381" r:id="rId96"/>
    <p:sldId id="382" r:id="rId97"/>
    <p:sldId id="456" r:id="rId98"/>
    <p:sldId id="390" r:id="rId99"/>
    <p:sldId id="421" r:id="rId100"/>
    <p:sldId id="406" r:id="rId101"/>
    <p:sldId id="407" r:id="rId102"/>
    <p:sldId id="408" r:id="rId103"/>
    <p:sldId id="409" r:id="rId104"/>
    <p:sldId id="410" r:id="rId105"/>
    <p:sldId id="411" r:id="rId106"/>
    <p:sldId id="412" r:id="rId107"/>
    <p:sldId id="413" r:id="rId108"/>
    <p:sldId id="414" r:id="rId109"/>
    <p:sldId id="415" r:id="rId110"/>
    <p:sldId id="416" r:id="rId111"/>
    <p:sldId id="417" r:id="rId112"/>
    <p:sldId id="418" r:id="rId113"/>
    <p:sldId id="419" r:id="rId114"/>
    <p:sldId id="420" r:id="rId115"/>
    <p:sldId id="358" r:id="rId116"/>
    <p:sldId id="360" r:id="rId117"/>
    <p:sldId id="361" r:id="rId118"/>
    <p:sldId id="391" r:id="rId119"/>
    <p:sldId id="392" r:id="rId120"/>
    <p:sldId id="393" r:id="rId121"/>
    <p:sldId id="394" r:id="rId122"/>
    <p:sldId id="395" r:id="rId123"/>
    <p:sldId id="397" r:id="rId124"/>
    <p:sldId id="398" r:id="rId125"/>
    <p:sldId id="399" r:id="rId126"/>
    <p:sldId id="400" r:id="rId127"/>
    <p:sldId id="401" r:id="rId128"/>
    <p:sldId id="422" r:id="rId129"/>
    <p:sldId id="453" r:id="rId130"/>
    <p:sldId id="455" r:id="rId13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008000"/>
    <a:srgbClr val="F20000"/>
    <a:srgbClr val="000099"/>
    <a:srgbClr val="FF0000"/>
    <a:srgbClr val="CC0000"/>
    <a:srgbClr val="FFFFCC"/>
    <a:srgbClr val="CC3300"/>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5" autoAdjust="0"/>
    <p:restoredTop sz="94585" autoAdjust="0"/>
  </p:normalViewPr>
  <p:slideViewPr>
    <p:cSldViewPr>
      <p:cViewPr>
        <p:scale>
          <a:sx n="100" d="100"/>
          <a:sy n="100" d="100"/>
        </p:scale>
        <p:origin x="-2112" y="-186"/>
      </p:cViewPr>
      <p:guideLst>
        <p:guide orient="horz" pos="629"/>
        <p:guide orient="horz" pos="374"/>
        <p:guide pos="3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66"/>
    </p:cViewPr>
  </p:sorterViewPr>
  <p:notesViewPr>
    <p:cSldViewPr showGuides="1">
      <p:cViewPr varScale="1">
        <p:scale>
          <a:sx n="83" d="100"/>
          <a:sy n="83" d="100"/>
        </p:scale>
        <p:origin x="-3876" y="-102"/>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6.wmf"/><Relationship Id="rId4"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973C2F-6842-43B1-80E6-5EBF463C2C65}" type="datetimeFigureOut">
              <a:rPr lang="zh-CN" altLang="en-US" smtClean="0"/>
              <a:pPr/>
              <a:t>2019/12/2 Monday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A47EAD-AAB9-4C86-8D64-D69B04811C2A}" type="slidenum">
              <a:rPr lang="zh-CN" altLang="en-US" smtClean="0"/>
              <a:pPr/>
              <a:t>‹#›</a:t>
            </a:fld>
            <a:endParaRPr lang="zh-CN" altLang="en-US"/>
          </a:p>
        </p:txBody>
      </p:sp>
    </p:spTree>
    <p:extLst>
      <p:ext uri="{BB962C8B-B14F-4D97-AF65-F5344CB8AC3E}">
        <p14:creationId xmlns:p14="http://schemas.microsoft.com/office/powerpoint/2010/main" val="1455207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76250" y="143635"/>
            <a:ext cx="8210550" cy="540060"/>
          </a:xfrm>
          <a:prstGeom prst="rect">
            <a:avLst/>
          </a:prstGeom>
        </p:spPr>
        <p:txBody>
          <a:bodyPr anchor="ctr"/>
          <a:lstStyle>
            <a:lvl1pPr algn="l">
              <a:defRPr sz="2800">
                <a:solidFill>
                  <a:srgbClr val="0000CC"/>
                </a:solidFill>
                <a:latin typeface="+mn-lt"/>
                <a:ea typeface="幼圆"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76250" y="998538"/>
            <a:ext cx="8146200" cy="5127625"/>
          </a:xfrm>
          <a:prstGeom prst="rect">
            <a:avLst/>
          </a:prstGeom>
        </p:spPr>
        <p:txBody>
          <a:bodyPr/>
          <a:lstStyle>
            <a:lvl1pPr marL="342900" indent="-342900">
              <a:buClr>
                <a:srgbClr val="0000CC"/>
              </a:buClr>
              <a:buFont typeface="Wingdings" pitchFamily="2" charset="2"/>
              <a:buChar char="²"/>
              <a:defRPr sz="2400">
                <a:solidFill>
                  <a:srgbClr val="0000CC"/>
                </a:solidFill>
                <a:latin typeface="+mn-lt"/>
                <a:ea typeface="幼圆" pitchFamily="49" charset="-122"/>
              </a:defRPr>
            </a:lvl1pPr>
            <a:lvl2pPr marL="742950" indent="-285750">
              <a:buClr>
                <a:srgbClr val="0000CC"/>
              </a:buClr>
              <a:buFont typeface="Wingdings" pitchFamily="2" charset="2"/>
              <a:buChar char="±"/>
              <a:defRPr sz="2400">
                <a:solidFill>
                  <a:srgbClr val="0000CC"/>
                </a:solidFill>
                <a:latin typeface="+mn-lt"/>
                <a:ea typeface="幼圆" pitchFamily="49" charset="-122"/>
              </a:defRPr>
            </a:lvl2pPr>
          </a:lstStyle>
          <a:p>
            <a:pPr lvl="0"/>
            <a:r>
              <a:rPr lang="zh-CN" altLang="en-US" dirty="0" smtClean="0"/>
              <a:t>单击此处编辑母版文本样式</a:t>
            </a:r>
          </a:p>
          <a:p>
            <a:pPr lvl="1"/>
            <a:r>
              <a:rPr lang="zh-CN" altLang="en-US" dirty="0" smtClean="0"/>
              <a:t>第二级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6545" y="143635"/>
            <a:ext cx="7760205" cy="544072"/>
          </a:xfrm>
          <a:prstGeom prst="rect">
            <a:avLst/>
          </a:prstGeom>
        </p:spPr>
        <p:txBody>
          <a:bodyPr anchor="ctr"/>
          <a:lstStyle>
            <a:lvl1pPr>
              <a:defRPr lang="zh-CN" altLang="en-US" sz="2800">
                <a:solidFill>
                  <a:srgbClr val="0000CC"/>
                </a:solidFill>
                <a:latin typeface="+mn-lt"/>
                <a:ea typeface="幼圆" pitchFamily="49" charset="-122"/>
              </a:defRPr>
            </a:lvl1pPr>
          </a:lstStyle>
          <a:p>
            <a:pPr lvl="0" algn="l"/>
            <a:r>
              <a:rPr lang="zh-CN" altLang="en-US" smtClean="0"/>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476545" y="143635"/>
            <a:ext cx="7760205" cy="544072"/>
          </a:xfrm>
          <a:prstGeom prst="rect">
            <a:avLst/>
          </a:prstGeom>
        </p:spPr>
        <p:txBody>
          <a:bodyPr anchor="ctr"/>
          <a:lstStyle>
            <a:lvl1pPr>
              <a:defRPr lang="zh-CN" altLang="en-US" sz="2800">
                <a:solidFill>
                  <a:srgbClr val="0000CC"/>
                </a:solidFill>
                <a:latin typeface="+mn-lt"/>
                <a:ea typeface="幼圆" pitchFamily="49" charset="-122"/>
              </a:defRPr>
            </a:lvl1pPr>
          </a:lstStyle>
          <a:p>
            <a:pPr lvl="0" algn="l"/>
            <a:r>
              <a:rPr lang="zh-CN" altLang="en-US" smtClean="0"/>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67268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control" Target="../activeX/activeX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LINE036"/>
          <p:cNvPicPr>
            <a:picLocks noChangeAspect="1" noChangeArrowheads="1"/>
          </p:cNvPicPr>
          <p:nvPr userDrawn="1"/>
        </p:nvPicPr>
        <p:blipFill>
          <a:blip r:embed="rId8" cstate="print"/>
          <a:srcRect/>
          <a:stretch>
            <a:fillRect/>
          </a:stretch>
        </p:blipFill>
        <p:spPr bwMode="auto">
          <a:xfrm>
            <a:off x="73025" y="730250"/>
            <a:ext cx="6731000" cy="177800"/>
          </a:xfrm>
          <a:prstGeom prst="rect">
            <a:avLst/>
          </a:prstGeom>
          <a:noFill/>
          <a:ln w="9525">
            <a:noFill/>
            <a:miter lim="800000"/>
            <a:headEnd/>
            <a:tailEnd/>
          </a:ln>
        </p:spPr>
      </p:pic>
      <p:pic>
        <p:nvPicPr>
          <p:cNvPr id="1027" name="Picture 11" descr="LINE036"/>
          <p:cNvPicPr>
            <a:picLocks noChangeAspect="1" noChangeArrowheads="1"/>
          </p:cNvPicPr>
          <p:nvPr userDrawn="1"/>
        </p:nvPicPr>
        <p:blipFill>
          <a:blip r:embed="rId8" cstate="print"/>
          <a:srcRect/>
          <a:stretch>
            <a:fillRect/>
          </a:stretch>
        </p:blipFill>
        <p:spPr bwMode="auto">
          <a:xfrm>
            <a:off x="2339975" y="6199188"/>
            <a:ext cx="6731000" cy="185737"/>
          </a:xfrm>
          <a:prstGeom prst="rect">
            <a:avLst/>
          </a:prstGeom>
          <a:noFill/>
          <a:ln w="9525">
            <a:noFill/>
            <a:miter lim="800000"/>
            <a:headEnd/>
            <a:tailEnd/>
          </a:ln>
        </p:spPr>
      </p:pic>
      <p:sp>
        <p:nvSpPr>
          <p:cNvPr id="1032" name="Text Box 16"/>
          <p:cNvSpPr txBox="1">
            <a:spLocks noChangeArrowheads="1"/>
          </p:cNvSpPr>
          <p:nvPr userDrawn="1"/>
        </p:nvSpPr>
        <p:spPr bwMode="auto">
          <a:xfrm>
            <a:off x="533400" y="166688"/>
            <a:ext cx="6019800" cy="519112"/>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zh-CN" altLang="zh-CN" sz="2800"/>
          </a:p>
        </p:txBody>
      </p:sp>
      <p:sp>
        <p:nvSpPr>
          <p:cNvPr id="2" name="TextBox 1"/>
          <p:cNvSpPr txBox="1"/>
          <p:nvPr userDrawn="1"/>
        </p:nvSpPr>
        <p:spPr>
          <a:xfrm>
            <a:off x="8362950" y="6365875"/>
            <a:ext cx="708025" cy="461665"/>
          </a:xfrm>
          <a:prstGeom prst="rect">
            <a:avLst/>
          </a:prstGeom>
          <a:noFill/>
        </p:spPr>
        <p:txBody>
          <a:bodyPr wrap="square" rtlCol="0">
            <a:spAutoFit/>
          </a:bodyPr>
          <a:lstStyle/>
          <a:p>
            <a:pPr algn="ctr"/>
            <a:fld id="{5111387C-FAF2-4B00-8410-33572A3FB6D5}" type="slidenum">
              <a:rPr lang="zh-CN" altLang="en-US" sz="2400" smtClean="0">
                <a:solidFill>
                  <a:srgbClr val="0000CC"/>
                </a:solidFill>
                <a:latin typeface="+mn-lt"/>
              </a:rPr>
              <a:pPr algn="ctr"/>
              <a:t>‹#›</a:t>
            </a:fld>
            <a:endParaRPr lang="zh-CN" altLang="en-US" sz="2400" dirty="0">
              <a:solidFill>
                <a:srgbClr val="0000CC"/>
              </a:solidFill>
              <a:latin typeface="+mn-lt"/>
            </a:endParaRPr>
          </a:p>
        </p:txBody>
      </p:sp>
    </p:spTree>
    <p:controls>
      <mc:AlternateContent xmlns:mc="http://schemas.openxmlformats.org/markup-compatibility/2006">
        <mc:Choice xmlns:v="urn:schemas-microsoft-com:vml" Requires="v">
          <p:control spid="165920" name="ShockwaveFlash1" r:id="rId7" imgW="781159" imgH="338074"/>
        </mc:Choice>
        <mc:Fallback>
          <p:control name="ShockwaveFlash1" r:id="rId7" imgW="781159" imgH="338074">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8362950" y="0"/>
                  <a:ext cx="781050" cy="338138"/>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 bg1="lt1" tx1="dk1" bg2="lt2" tx2="dk2" accent1="accent1" accent2="accent2" accent3="accent3" accent4="accent4" accent5="accent5" accent6="accent6" hlink="hlink" folHlink="folHlink"/>
  <p:sldLayoutIdLst>
    <p:sldLayoutId id="2147483660" r:id="rId1"/>
    <p:sldLayoutId id="2147483656" r:id="rId2"/>
    <p:sldLayoutId id="2147483655" r:id="rId3"/>
    <p:sldLayoutId id="2147483650" r:id="rId4"/>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5"/>
          <p:cNvSpPr>
            <a:spLocks noGrp="1" noChangeArrowheads="1"/>
          </p:cNvSpPr>
          <p:nvPr>
            <p:ph type="title"/>
          </p:nvPr>
        </p:nvSpPr>
        <p:spPr bwMode="auto">
          <a:xfrm>
            <a:off x="1116013" y="2708275"/>
            <a:ext cx="67310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微机原理及接口技术</a:t>
            </a:r>
          </a:p>
        </p:txBody>
      </p:sp>
      <p:pic>
        <p:nvPicPr>
          <p:cNvPr id="4099" name="Picture 6" descr="LINE0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247900"/>
            <a:ext cx="67310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7" descr="LINE0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722688"/>
            <a:ext cx="67310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407051"/>
      </p:ext>
    </p:extLst>
  </p:cSld>
  <p:clrMap bg1="lt1" tx1="dk1" bg2="lt2" tx2="dk2" accent1="accent1" accent2="accent2" accent3="accent3" accent4="accent4" accent5="accent5" accent6="accent6" hlink="hlink" folHlink="folHlink"/>
  <p:sldLayoutIdLst>
    <p:sldLayoutId id="2147483663" r:id="rId1"/>
  </p:sldLayoutIdLst>
  <p:transition/>
  <p:timing>
    <p:tnLst>
      <p:par>
        <p:cTn id="1" dur="indefinite" restart="never" nodeType="tmRoot"/>
      </p:par>
    </p:tnLst>
  </p:timing>
  <p:txStyles>
    <p:titleStyle>
      <a:lvl1pPr algn="ctr" rtl="0" eaLnBrk="0" fontAlgn="base" hangingPunct="0">
        <a:spcBef>
          <a:spcPct val="0"/>
        </a:spcBef>
        <a:spcAft>
          <a:spcPct val="0"/>
        </a:spcAft>
        <a:defRPr sz="4800">
          <a:solidFill>
            <a:srgbClr val="0000FF"/>
          </a:solidFill>
          <a:latin typeface="Times New Roman" pitchFamily="18" charset="0"/>
          <a:ea typeface="楷体_GB2312" pitchFamily="49" charset="-122"/>
          <a:cs typeface="Times New Roman" pitchFamily="18" charset="0"/>
        </a:defRPr>
      </a:lvl1pPr>
      <a:lvl2pPr algn="ctr" rtl="0" eaLnBrk="0" fontAlgn="base" hangingPunct="0">
        <a:spcBef>
          <a:spcPct val="0"/>
        </a:spcBef>
        <a:spcAft>
          <a:spcPct val="0"/>
        </a:spcAft>
        <a:defRPr sz="4800">
          <a:solidFill>
            <a:srgbClr val="0000FF"/>
          </a:solidFill>
          <a:latin typeface="Times New Roman" pitchFamily="18" charset="0"/>
          <a:ea typeface="楷体_GB2312" pitchFamily="49" charset="-122"/>
          <a:cs typeface="Times New Roman" pitchFamily="18" charset="0"/>
        </a:defRPr>
      </a:lvl2pPr>
      <a:lvl3pPr algn="ctr" rtl="0" eaLnBrk="0" fontAlgn="base" hangingPunct="0">
        <a:spcBef>
          <a:spcPct val="0"/>
        </a:spcBef>
        <a:spcAft>
          <a:spcPct val="0"/>
        </a:spcAft>
        <a:defRPr sz="4800">
          <a:solidFill>
            <a:srgbClr val="0000FF"/>
          </a:solidFill>
          <a:latin typeface="Times New Roman" pitchFamily="18" charset="0"/>
          <a:ea typeface="楷体_GB2312" pitchFamily="49" charset="-122"/>
          <a:cs typeface="Times New Roman" pitchFamily="18" charset="0"/>
        </a:defRPr>
      </a:lvl3pPr>
      <a:lvl4pPr algn="ctr" rtl="0" eaLnBrk="0" fontAlgn="base" hangingPunct="0">
        <a:spcBef>
          <a:spcPct val="0"/>
        </a:spcBef>
        <a:spcAft>
          <a:spcPct val="0"/>
        </a:spcAft>
        <a:defRPr sz="4800">
          <a:solidFill>
            <a:srgbClr val="0000FF"/>
          </a:solidFill>
          <a:latin typeface="Times New Roman" pitchFamily="18" charset="0"/>
          <a:ea typeface="楷体_GB2312" pitchFamily="49" charset="-122"/>
          <a:cs typeface="Times New Roman" pitchFamily="18" charset="0"/>
        </a:defRPr>
      </a:lvl4pPr>
      <a:lvl5pPr algn="ctr" rtl="0" eaLnBrk="0" fontAlgn="base" hangingPunct="0">
        <a:spcBef>
          <a:spcPct val="0"/>
        </a:spcBef>
        <a:spcAft>
          <a:spcPct val="0"/>
        </a:spcAft>
        <a:defRPr sz="4800">
          <a:solidFill>
            <a:srgbClr val="0000FF"/>
          </a:solidFill>
          <a:latin typeface="Times New Roman" pitchFamily="18" charset="0"/>
          <a:ea typeface="楷体_GB2312" pitchFamily="49" charset="-122"/>
          <a:cs typeface="Times New Roman" pitchFamily="18" charset="0"/>
        </a:defRPr>
      </a:lvl5pPr>
      <a:lvl6pPr marL="457200" algn="l" rtl="0" fontAlgn="base">
        <a:spcBef>
          <a:spcPct val="0"/>
        </a:spcBef>
        <a:spcAft>
          <a:spcPct val="0"/>
        </a:spcAft>
        <a:defRPr sz="2800" b="1">
          <a:solidFill>
            <a:schemeClr val="accent2"/>
          </a:solidFill>
          <a:latin typeface="Arial" charset="0"/>
          <a:ea typeface="宋体" pitchFamily="2" charset="-122"/>
        </a:defRPr>
      </a:lvl6pPr>
      <a:lvl7pPr marL="914400" algn="l" rtl="0" fontAlgn="base">
        <a:spcBef>
          <a:spcPct val="0"/>
        </a:spcBef>
        <a:spcAft>
          <a:spcPct val="0"/>
        </a:spcAft>
        <a:defRPr sz="2800" b="1">
          <a:solidFill>
            <a:schemeClr val="accent2"/>
          </a:solidFill>
          <a:latin typeface="Arial" charset="0"/>
          <a:ea typeface="宋体" pitchFamily="2" charset="-122"/>
        </a:defRPr>
      </a:lvl7pPr>
      <a:lvl8pPr marL="1371600" algn="l" rtl="0" fontAlgn="base">
        <a:spcBef>
          <a:spcPct val="0"/>
        </a:spcBef>
        <a:spcAft>
          <a:spcPct val="0"/>
        </a:spcAft>
        <a:defRPr sz="2800" b="1">
          <a:solidFill>
            <a:schemeClr val="accent2"/>
          </a:solidFill>
          <a:latin typeface="Arial" charset="0"/>
          <a:ea typeface="宋体" pitchFamily="2" charset="-122"/>
        </a:defRPr>
      </a:lvl8pPr>
      <a:lvl9pPr marL="1828800" algn="l" rtl="0" fontAlgn="base">
        <a:spcBef>
          <a:spcPct val="0"/>
        </a:spcBef>
        <a:spcAft>
          <a:spcPct val="0"/>
        </a:spcAft>
        <a:defRPr sz="2800" b="1">
          <a:solidFill>
            <a:schemeClr val="accent2"/>
          </a:solidFill>
          <a:latin typeface="Arial" charset="0"/>
          <a:ea typeface="宋体" pitchFamily="2" charset="-122"/>
        </a:defRPr>
      </a:lvl9pPr>
    </p:titleStyle>
    <p:bodyStyle>
      <a:lvl1pPr marL="342900" indent="-342900" algn="just" rtl="0" eaLnBrk="0" fontAlgn="base" hangingPunct="0">
        <a:spcBef>
          <a:spcPct val="20000"/>
        </a:spcBef>
        <a:spcAft>
          <a:spcPct val="0"/>
        </a:spcAft>
        <a:buBlip>
          <a:blip r:embed="rId4"/>
        </a:buBlip>
        <a:defRPr sz="3200">
          <a:solidFill>
            <a:schemeClr val="accent2"/>
          </a:solidFill>
          <a:latin typeface="+mn-lt"/>
          <a:ea typeface="+mn-ea"/>
          <a:cs typeface="+mn-cs"/>
        </a:defRPr>
      </a:lvl1pPr>
      <a:lvl2pPr marL="742950" indent="-285750" algn="just" rtl="0" eaLnBrk="0" fontAlgn="base" hangingPunct="0">
        <a:spcBef>
          <a:spcPct val="20000"/>
        </a:spcBef>
        <a:spcAft>
          <a:spcPct val="0"/>
        </a:spcAft>
        <a:buBlip>
          <a:blip r:embed="rId5"/>
        </a:buBlip>
        <a:defRPr sz="2800" b="1">
          <a:solidFill>
            <a:schemeClr val="tx1"/>
          </a:solidFill>
          <a:latin typeface="+mn-lt"/>
          <a:ea typeface="+mj-ea"/>
        </a:defRPr>
      </a:lvl2pPr>
      <a:lvl3pPr marL="1143000" indent="-228600" algn="just" rtl="0" eaLnBrk="0" fontAlgn="base" hangingPunct="0">
        <a:spcBef>
          <a:spcPct val="20000"/>
        </a:spcBef>
        <a:spcAft>
          <a:spcPct val="0"/>
        </a:spcAft>
        <a:buChar char="•"/>
        <a:defRPr sz="2400">
          <a:solidFill>
            <a:schemeClr val="tx1"/>
          </a:solidFill>
          <a:latin typeface="+mn-lt"/>
          <a:ea typeface="+mj-ea"/>
        </a:defRPr>
      </a:lvl3pPr>
      <a:lvl4pPr marL="1600200" indent="-228600" algn="just" rtl="0" eaLnBrk="0" fontAlgn="base" hangingPunct="0">
        <a:spcBef>
          <a:spcPct val="20000"/>
        </a:spcBef>
        <a:spcAft>
          <a:spcPct val="0"/>
        </a:spcAft>
        <a:buChar char="–"/>
        <a:defRPr sz="2000">
          <a:solidFill>
            <a:schemeClr val="tx1"/>
          </a:solidFill>
          <a:latin typeface="+mn-lt"/>
          <a:ea typeface="+mj-ea"/>
        </a:defRPr>
      </a:lvl4pPr>
      <a:lvl5pPr marL="2057400" indent="-228600" algn="just" rtl="0" eaLnBrk="0" fontAlgn="base" hangingPunct="0">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vmlDrawing" Target="../drawings/vmlDrawing14.vml"/><Relationship Id="rId4" Type="http://schemas.openxmlformats.org/officeDocument/2006/relationships/image" Target="../media/image75.w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78.emf"/><Relationship Id="rId5" Type="http://schemas.openxmlformats.org/officeDocument/2006/relationships/oleObject" Target="../embeddings/oleObject25.bin"/><Relationship Id="rId4" Type="http://schemas.openxmlformats.org/officeDocument/2006/relationships/image" Target="../media/image77.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79.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80.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18.vml"/><Relationship Id="rId4" Type="http://schemas.openxmlformats.org/officeDocument/2006/relationships/image" Target="../media/image84.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3.xml"/><Relationship Id="rId1" Type="http://schemas.openxmlformats.org/officeDocument/2006/relationships/vmlDrawing" Target="../drawings/vmlDrawing19.vml"/><Relationship Id="rId5" Type="http://schemas.openxmlformats.org/officeDocument/2006/relationships/image" Target="../media/image86.png"/><Relationship Id="rId4" Type="http://schemas.openxmlformats.org/officeDocument/2006/relationships/image" Target="../media/image85.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vmlDrawing" Target="../drawings/vmlDrawing20.vml"/><Relationship Id="rId5" Type="http://schemas.openxmlformats.org/officeDocument/2006/relationships/image" Target="../media/image15.png"/><Relationship Id="rId4" Type="http://schemas.openxmlformats.org/officeDocument/2006/relationships/image" Target="../media/image8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vmlDrawing" Target="../drawings/vmlDrawing21.vml"/><Relationship Id="rId4" Type="http://schemas.openxmlformats.org/officeDocument/2006/relationships/image" Target="../media/image8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xml"/><Relationship Id="rId1" Type="http://schemas.openxmlformats.org/officeDocument/2006/relationships/vmlDrawing" Target="../drawings/vmlDrawing22.vml"/><Relationship Id="rId4" Type="http://schemas.openxmlformats.org/officeDocument/2006/relationships/image" Target="../media/image89.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vmlDrawing" Target="../drawings/vmlDrawing23.vml"/><Relationship Id="rId4" Type="http://schemas.openxmlformats.org/officeDocument/2006/relationships/image" Target="../media/image90.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3.xml"/><Relationship Id="rId1" Type="http://schemas.openxmlformats.org/officeDocument/2006/relationships/vmlDrawing" Target="../drawings/vmlDrawing24.vml"/><Relationship Id="rId4" Type="http://schemas.openxmlformats.org/officeDocument/2006/relationships/image" Target="../media/image91.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3.xml"/><Relationship Id="rId1" Type="http://schemas.openxmlformats.org/officeDocument/2006/relationships/vmlDrawing" Target="../drawings/vmlDrawing25.vml"/><Relationship Id="rId4" Type="http://schemas.openxmlformats.org/officeDocument/2006/relationships/image" Target="../media/image92.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6.jpeg"/><Relationship Id="rId2" Type="http://schemas.openxmlformats.org/officeDocument/2006/relationships/image" Target="../media/image93.jpe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slide" Target="slide19.xml"/><Relationship Id="rId4" Type="http://schemas.openxmlformats.org/officeDocument/2006/relationships/image" Target="../media/image95.jpeg"/></Relationships>
</file>

<file path=ppt/slides/_rels/slide1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12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3.xml"/><Relationship Id="rId1" Type="http://schemas.openxmlformats.org/officeDocument/2006/relationships/vmlDrawing" Target="../drawings/vmlDrawing6.v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46.xml"/><Relationship Id="rId3" Type="http://schemas.openxmlformats.org/officeDocument/2006/relationships/image" Target="../media/image15.png"/><Relationship Id="rId7" Type="http://schemas.openxmlformats.org/officeDocument/2006/relationships/slide" Target="slide40.xml"/><Relationship Id="rId12" Type="http://schemas.openxmlformats.org/officeDocument/2006/relationships/slide" Target="slide45.xm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5" Type="http://schemas.openxmlformats.org/officeDocument/2006/relationships/slide" Target="slide4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4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slide" Target="slide34.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41.wmf"/><Relationship Id="rId5" Type="http://schemas.openxmlformats.org/officeDocument/2006/relationships/oleObject" Target="../embeddings/oleObject5.bin"/><Relationship Id="rId4" Type="http://schemas.openxmlformats.org/officeDocument/2006/relationships/image" Target="../media/image40.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slide" Target="slide34.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3.wmf"/><Relationship Id="rId5" Type="http://schemas.openxmlformats.org/officeDocument/2006/relationships/oleObject" Target="../embeddings/oleObject7.bin"/><Relationship Id="rId4" Type="http://schemas.openxmlformats.org/officeDocument/2006/relationships/image" Target="../media/image42.wmf"/></Relationships>
</file>

<file path=ppt/slides/_rels/slide39.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45.wmf"/><Relationship Id="rId11" Type="http://schemas.openxmlformats.org/officeDocument/2006/relationships/slide" Target="slide34.xml"/><Relationship Id="rId5" Type="http://schemas.openxmlformats.org/officeDocument/2006/relationships/oleObject" Target="../embeddings/oleObject9.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1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slide" Target="slide34.xml"/><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49.wmf"/><Relationship Id="rId11" Type="http://schemas.openxmlformats.org/officeDocument/2006/relationships/image" Target="../media/image24.png"/><Relationship Id="rId5" Type="http://schemas.openxmlformats.org/officeDocument/2006/relationships/oleObject" Target="../embeddings/oleObject13.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15.bin"/></Relationships>
</file>

<file path=ppt/slides/_rels/slide41.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56.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53.wmf"/><Relationship Id="rId11" Type="http://schemas.openxmlformats.org/officeDocument/2006/relationships/image" Target="../media/image55.wmf"/><Relationship Id="rId5" Type="http://schemas.openxmlformats.org/officeDocument/2006/relationships/oleObject" Target="../embeddings/oleObject17.bin"/><Relationship Id="rId15" Type="http://schemas.openxmlformats.org/officeDocument/2006/relationships/slide" Target="slide34.xml"/><Relationship Id="rId10" Type="http://schemas.openxmlformats.org/officeDocument/2006/relationships/oleObject" Target="../embeddings/oleObject19.bin"/><Relationship Id="rId4" Type="http://schemas.openxmlformats.org/officeDocument/2006/relationships/image" Target="../media/image52.wmf"/><Relationship Id="rId9" Type="http://schemas.openxmlformats.org/officeDocument/2006/relationships/slide" Target="slide30.xml"/><Relationship Id="rId1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slide" Target="slide34.xml"/><Relationship Id="rId5" Type="http://schemas.openxmlformats.org/officeDocument/2006/relationships/image" Target="../media/image15.png"/><Relationship Id="rId4" Type="http://schemas.openxmlformats.org/officeDocument/2006/relationships/image" Target="../media/image59.wmf"/></Relationships>
</file>

<file path=ppt/slides/_rels/slide47.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 Target="slide34.xml"/><Relationship Id="rId7" Type="http://schemas.openxmlformats.org/officeDocument/2006/relationships/slide" Target="slide46.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62.xml"/><Relationship Id="rId5" Type="http://schemas.openxmlformats.org/officeDocument/2006/relationships/slide" Target="slide60.xml"/><Relationship Id="rId4" Type="http://schemas.openxmlformats.org/officeDocument/2006/relationships/slide" Target="slide70.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49.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6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6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4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49.xml"/><Relationship Id="rId1" Type="http://schemas.openxmlformats.org/officeDocument/2006/relationships/slideLayout" Target="../slideLayouts/slideLayout3.xml"/><Relationship Id="rId5" Type="http://schemas.openxmlformats.org/officeDocument/2006/relationships/image" Target="../media/image66.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49.xml"/><Relationship Id="rId1" Type="http://schemas.openxmlformats.org/officeDocument/2006/relationships/slideLayout" Target="../slideLayouts/slideLayout3.xml"/><Relationship Id="rId4" Type="http://schemas.openxmlformats.org/officeDocument/2006/relationships/slide" Target="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3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3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43.xml"/><Relationship Id="rId1" Type="http://schemas.openxmlformats.org/officeDocument/2006/relationships/slideLayout" Target="../slideLayouts/slideLayout3.xml"/><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slide" Target="slide70.xml"/><Relationship Id="rId4" Type="http://schemas.openxmlformats.org/officeDocument/2006/relationships/slide" Target="slide59.xml"/></Relationships>
</file>

<file path=ppt/slides/_rels/slide73.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slide" Target="slide74.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vmlDrawing" Target="../drawings/vmlDrawing13.vml"/><Relationship Id="rId5" Type="http://schemas.openxmlformats.org/officeDocument/2006/relationships/image" Target="../media/image15.png"/><Relationship Id="rId4" Type="http://schemas.openxmlformats.org/officeDocument/2006/relationships/image" Target="../media/image72.emf"/></Relationships>
</file>

<file path=ppt/slides/_rels/slide75.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7.xml"/><Relationship Id="rId1" Type="http://schemas.openxmlformats.org/officeDocument/2006/relationships/slideLayout" Target="../slideLayouts/slideLayout3.xml"/><Relationship Id="rId4" Type="http://schemas.openxmlformats.org/officeDocument/2006/relationships/slide" Target="slide56.xml"/></Relationships>
</file>

<file path=ppt/slides/_rels/slide76.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11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slide" Target="slide118.xml"/><Relationship Id="rId2" Type="http://schemas.openxmlformats.org/officeDocument/2006/relationships/slide" Target="slide49.xml"/><Relationship Id="rId1" Type="http://schemas.openxmlformats.org/officeDocument/2006/relationships/slideLayout" Target="../slideLayouts/slideLayout3.xml"/><Relationship Id="rId5" Type="http://schemas.openxmlformats.org/officeDocument/2006/relationships/slide" Target="slide79.xml"/><Relationship Id="rId4" Type="http://schemas.openxmlformats.org/officeDocument/2006/relationships/slide" Target="slide78.xml"/></Relationships>
</file>

<file path=ppt/slides/_rels/slide78.xml.rels><?xml version="1.0" encoding="UTF-8" standalone="yes"?>
<Relationships xmlns="http://schemas.openxmlformats.org/package/2006/relationships"><Relationship Id="rId2" Type="http://schemas.openxmlformats.org/officeDocument/2006/relationships/slide" Target="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xml"/><Relationship Id="rId1" Type="http://schemas.openxmlformats.org/officeDocument/2006/relationships/vmlDrawing" Target="../drawings/vmlDrawing5.v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11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slide" Target="slide74.xml"/><Relationship Id="rId1" Type="http://schemas.openxmlformats.org/officeDocument/2006/relationships/slideLayout" Target="../slideLayouts/slideLayout3.xml"/><Relationship Id="rId4" Type="http://schemas.openxmlformats.org/officeDocument/2006/relationships/slide" Target="slide62.xml"/></Relationships>
</file>

<file path=ppt/slides/_rels/slide84.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49.xml"/><Relationship Id="rId1" Type="http://schemas.openxmlformats.org/officeDocument/2006/relationships/slideLayout" Target="../slideLayouts/slideLayout3.xml"/><Relationship Id="rId5" Type="http://schemas.openxmlformats.org/officeDocument/2006/relationships/slide" Target="slide85.xml"/><Relationship Id="rId4" Type="http://schemas.openxmlformats.org/officeDocument/2006/relationships/slide" Target="slide87.xml"/></Relationships>
</file>

<file path=ppt/slides/_rels/slide85.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8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 Target="slide6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CC"/>
                </a:solidFill>
              </a:rPr>
              <a:t>第</a:t>
            </a:r>
            <a:r>
              <a:rPr lang="en-US" altLang="zh-CN" dirty="0" smtClean="0">
                <a:solidFill>
                  <a:srgbClr val="0000CC"/>
                </a:solidFill>
              </a:rPr>
              <a:t>11</a:t>
            </a:r>
            <a:r>
              <a:rPr lang="zh-CN" altLang="en-US" dirty="0" smtClean="0">
                <a:solidFill>
                  <a:srgbClr val="0000CC"/>
                </a:solidFill>
              </a:rPr>
              <a:t>章  串行</a:t>
            </a:r>
            <a:r>
              <a:rPr lang="zh-CN" altLang="en-US" dirty="0">
                <a:solidFill>
                  <a:srgbClr val="0000CC"/>
                </a:solidFill>
              </a:rPr>
              <a:t>通信接口</a:t>
            </a:r>
            <a:endParaRPr lang="zh-CN" altLang="en-US" dirty="0"/>
          </a:p>
        </p:txBody>
      </p:sp>
    </p:spTree>
    <p:extLst>
      <p:ext uri="{BB962C8B-B14F-4D97-AF65-F5344CB8AC3E}">
        <p14:creationId xmlns:p14="http://schemas.microsoft.com/office/powerpoint/2010/main" val="329077029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7"/>
          <p:cNvSpPr txBox="1">
            <a:spLocks noChangeArrowheads="1"/>
          </p:cNvSpPr>
          <p:nvPr/>
        </p:nvSpPr>
        <p:spPr bwMode="auto">
          <a:xfrm>
            <a:off x="476251" y="998539"/>
            <a:ext cx="8236210" cy="3059299"/>
          </a:xfrm>
          <a:prstGeom prst="rect">
            <a:avLst/>
          </a:prstGeom>
          <a:noFill/>
          <a:ln w="9525">
            <a:noFill/>
            <a:miter lim="800000"/>
            <a:headEnd/>
            <a:tailEnd/>
          </a:ln>
        </p:spPr>
        <p:txBody>
          <a:bodyPr wrap="square">
            <a:spAutoFit/>
          </a:bodyPr>
          <a:lstStyle/>
          <a:p>
            <a:pPr marL="361950" indent="-361950" algn="just">
              <a:lnSpc>
                <a:spcPct val="120000"/>
              </a:lnSpc>
              <a:spcBef>
                <a:spcPts val="1200"/>
              </a:spcBef>
            </a:pPr>
            <a:r>
              <a:rPr lang="zh-CN" altLang="en-US" sz="2400" dirty="0" smtClean="0">
                <a:solidFill>
                  <a:srgbClr val="F20000"/>
                </a:solidFill>
                <a:latin typeface="+mn-lt"/>
                <a:ea typeface="幼圆" pitchFamily="49" charset="-122"/>
              </a:rPr>
              <a:t>（</a:t>
            </a:r>
            <a:r>
              <a:rPr lang="en-US" altLang="zh-CN" sz="2400" dirty="0" smtClean="0">
                <a:solidFill>
                  <a:srgbClr val="F20000"/>
                </a:solidFill>
                <a:latin typeface="+mn-lt"/>
                <a:ea typeface="幼圆" pitchFamily="49" charset="-122"/>
              </a:rPr>
              <a:t>1</a:t>
            </a:r>
            <a:r>
              <a:rPr lang="zh-CN" altLang="en-US" sz="2400" dirty="0" smtClean="0">
                <a:solidFill>
                  <a:srgbClr val="F20000"/>
                </a:solidFill>
                <a:latin typeface="+mn-lt"/>
                <a:ea typeface="幼圆" pitchFamily="49" charset="-122"/>
              </a:rPr>
              <a:t>）</a:t>
            </a:r>
            <a:r>
              <a:rPr lang="en-US" altLang="en-US" sz="2400" dirty="0" smtClean="0">
                <a:solidFill>
                  <a:srgbClr val="F20000"/>
                </a:solidFill>
                <a:latin typeface="+mn-lt"/>
                <a:ea typeface="幼圆" pitchFamily="49" charset="-122"/>
              </a:rPr>
              <a:t> </a:t>
            </a:r>
            <a:r>
              <a:rPr lang="zh-CN" altLang="en-US" sz="2400" dirty="0" smtClean="0">
                <a:solidFill>
                  <a:srgbClr val="F20000"/>
                </a:solidFill>
                <a:latin typeface="+mn-lt"/>
                <a:ea typeface="幼圆" pitchFamily="49" charset="-122"/>
              </a:rPr>
              <a:t>异步串行通信</a:t>
            </a:r>
            <a:r>
              <a:rPr lang="zh-CN" altLang="en-US" sz="2400" dirty="0">
                <a:solidFill>
                  <a:srgbClr val="F20000"/>
                </a:solidFill>
                <a:latin typeface="+mn-lt"/>
                <a:ea typeface="幼圆" pitchFamily="49" charset="-122"/>
              </a:rPr>
              <a:t>方式</a:t>
            </a:r>
          </a:p>
          <a:p>
            <a:pPr marL="447675" indent="-447675" algn="just">
              <a:lnSpc>
                <a:spcPct val="120000"/>
              </a:lnSpc>
              <a:spcBef>
                <a:spcPts val="1200"/>
              </a:spcBef>
            </a:pPr>
            <a:r>
              <a:rPr lang="zh-CN" altLang="en-US" sz="2400" dirty="0" smtClean="0">
                <a:solidFill>
                  <a:srgbClr val="0000CC"/>
                </a:solidFill>
                <a:latin typeface="+mn-lt"/>
                <a:ea typeface="幼圆" pitchFamily="49" charset="-122"/>
              </a:rPr>
              <a:t>     异步串行通信方式以字符为单位进行数据传送</a:t>
            </a:r>
            <a:r>
              <a:rPr lang="zh-CN" altLang="en-US" sz="2400" dirty="0">
                <a:solidFill>
                  <a:srgbClr val="0000CC"/>
                </a:solidFill>
                <a:latin typeface="+mn-lt"/>
                <a:ea typeface="幼圆" pitchFamily="49" charset="-122"/>
              </a:rPr>
              <a:t>，通信双方</a:t>
            </a:r>
            <a:r>
              <a:rPr lang="zh-CN" altLang="en-US" sz="2400" dirty="0" smtClean="0">
                <a:solidFill>
                  <a:srgbClr val="0000CC"/>
                </a:solidFill>
                <a:latin typeface="+mn-lt"/>
                <a:ea typeface="幼圆" pitchFamily="49" charset="-122"/>
              </a:rPr>
              <a:t>需就数据包格式，通信速率等做出约定，即制定通信协议。</a:t>
            </a:r>
            <a:endParaRPr lang="en-US" altLang="zh-CN" sz="2400" dirty="0">
              <a:solidFill>
                <a:srgbClr val="0000CC"/>
              </a:solidFill>
              <a:latin typeface="+mn-lt"/>
              <a:ea typeface="幼圆" pitchFamily="49" charset="-122"/>
            </a:endParaRPr>
          </a:p>
          <a:p>
            <a:pPr marL="447675" indent="-447675" algn="just">
              <a:lnSpc>
                <a:spcPct val="120000"/>
              </a:lnSpc>
              <a:spcBef>
                <a:spcPts val="1200"/>
              </a:spcBef>
            </a:pPr>
            <a:r>
              <a:rPr lang="en-US" altLang="zh-CN" sz="2400" dirty="0">
                <a:solidFill>
                  <a:srgbClr val="0000CC"/>
                </a:solidFill>
                <a:latin typeface="+mn-lt"/>
                <a:ea typeface="幼圆" pitchFamily="49" charset="-122"/>
              </a:rPr>
              <a:t>   </a:t>
            </a:r>
            <a:r>
              <a:rPr lang="en-US" altLang="zh-CN" sz="2400" dirty="0" smtClean="0">
                <a:solidFill>
                  <a:srgbClr val="0000CC"/>
                </a:solidFill>
                <a:latin typeface="+mn-lt"/>
                <a:ea typeface="幼圆" pitchFamily="49" charset="-122"/>
              </a:rPr>
              <a:t>  </a:t>
            </a:r>
            <a:r>
              <a:rPr lang="zh-CN" altLang="en-US" sz="2400" dirty="0" smtClean="0">
                <a:solidFill>
                  <a:srgbClr val="0000CC"/>
                </a:solidFill>
                <a:latin typeface="+mn-lt"/>
                <a:ea typeface="幼圆" pitchFamily="49" charset="-122"/>
              </a:rPr>
              <a:t>这里重点讨论异步串行通信协议的数据包格式和通信速率两个问题。</a:t>
            </a:r>
            <a:endParaRPr lang="en-US" altLang="zh-CN" sz="2400" dirty="0" smtClean="0">
              <a:solidFill>
                <a:srgbClr val="0000CC"/>
              </a:solidFill>
              <a:latin typeface="+mn-lt"/>
              <a:ea typeface="幼圆" pitchFamily="49" charset="-122"/>
            </a:endParaRPr>
          </a:p>
        </p:txBody>
      </p:sp>
      <p:sp>
        <p:nvSpPr>
          <p:cNvPr id="24579" name="Rectangle 9"/>
          <p:cNvSpPr>
            <a:spLocks noChangeArrowheads="1"/>
          </p:cNvSpPr>
          <p:nvPr/>
        </p:nvSpPr>
        <p:spPr bwMode="auto">
          <a:xfrm>
            <a:off x="405045" y="198438"/>
            <a:ext cx="4572000" cy="563562"/>
          </a:xfrm>
          <a:prstGeom prst="rect">
            <a:avLst/>
          </a:prstGeom>
          <a:noFill/>
          <a:ln w="9525">
            <a:noFill/>
            <a:miter lim="800000"/>
            <a:headEnd/>
            <a:tailEnd/>
          </a:ln>
        </p:spPr>
        <p:txBody>
          <a:bodyPr/>
          <a:lstStyle/>
          <a:p>
            <a:r>
              <a:rPr lang="en-US" altLang="zh-CN" sz="2800" dirty="0">
                <a:solidFill>
                  <a:srgbClr val="0000CC"/>
                </a:solidFill>
                <a:ea typeface="幼圆" pitchFamily="49" charset="-122"/>
              </a:rPr>
              <a:t>2. </a:t>
            </a:r>
            <a:r>
              <a:rPr lang="zh-CN" altLang="en-US" sz="2800" dirty="0">
                <a:solidFill>
                  <a:srgbClr val="0000CC"/>
                </a:solidFill>
                <a:ea typeface="幼圆" pitchFamily="49" charset="-122"/>
              </a:rPr>
              <a:t>串行通信的方式</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5"/>
          <p:cNvSpPr>
            <a:spLocks noChangeArrowheads="1"/>
          </p:cNvSpPr>
          <p:nvPr/>
        </p:nvSpPr>
        <p:spPr bwMode="auto">
          <a:xfrm>
            <a:off x="523385" y="1088740"/>
            <a:ext cx="8189075" cy="1569660"/>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在发送数据时，发送器用发送时钟的下降沿将移位寄存器的数据串行移位输出，并且对准数据位的前沿；在接收数据时，接收器用接收时钟的上升沿将数据位移入移位寄存器，对准数据位的中间位置，以保障可靠的接收数据。 </a:t>
            </a:r>
          </a:p>
        </p:txBody>
      </p:sp>
      <p:pic>
        <p:nvPicPr>
          <p:cNvPr id="102402" name="Picture 6"/>
          <p:cNvPicPr>
            <a:picLocks noChangeAspect="1" noChangeArrowheads="1"/>
          </p:cNvPicPr>
          <p:nvPr/>
        </p:nvPicPr>
        <p:blipFill>
          <a:blip r:embed="rId2" cstate="print"/>
          <a:srcRect/>
          <a:stretch>
            <a:fillRect/>
          </a:stretch>
        </p:blipFill>
        <p:spPr bwMode="auto">
          <a:xfrm>
            <a:off x="304800" y="3352800"/>
            <a:ext cx="8305800" cy="2514600"/>
          </a:xfrm>
          <a:prstGeom prst="rect">
            <a:avLst/>
          </a:prstGeom>
          <a:noFill/>
          <a:ln w="9525">
            <a:noFill/>
            <a:miter lim="800000"/>
            <a:headEnd/>
            <a:tailEnd/>
          </a:ln>
        </p:spPr>
      </p:pic>
      <p:sp>
        <p:nvSpPr>
          <p:cNvPr id="102403" name="Rectangle 7"/>
          <p:cNvSpPr>
            <a:spLocks noChangeArrowheads="1"/>
          </p:cNvSpPr>
          <p:nvPr/>
        </p:nvSpPr>
        <p:spPr bwMode="auto">
          <a:xfrm>
            <a:off x="304800" y="198438"/>
            <a:ext cx="4572000" cy="563562"/>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11.1 </a:t>
            </a:r>
            <a:r>
              <a:rPr lang="zh-CN" altLang="en-US" sz="2800" dirty="0">
                <a:solidFill>
                  <a:srgbClr val="0000CC"/>
                </a:solidFill>
                <a:latin typeface="+mn-lt"/>
                <a:ea typeface="幼圆" pitchFamily="49" charset="-122"/>
                <a:cs typeface="+mj-cs"/>
              </a:rPr>
              <a:t>串行通信基础</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3" name="Rectangle 143"/>
          <p:cNvSpPr>
            <a:spLocks noChangeArrowheads="1"/>
          </p:cNvSpPr>
          <p:nvPr/>
        </p:nvSpPr>
        <p:spPr bwMode="auto">
          <a:xfrm>
            <a:off x="476250" y="1066800"/>
            <a:ext cx="8371225" cy="1569660"/>
          </a:xfrm>
          <a:prstGeom prst="rect">
            <a:avLst/>
          </a:prstGeom>
          <a:noFill/>
          <a:ln w="9525">
            <a:noFill/>
            <a:miter lim="800000"/>
            <a:headEnd/>
            <a:tailEnd/>
          </a:ln>
        </p:spPr>
        <p:txBody>
          <a:bodyPr wrap="square" anchor="ctr">
            <a:spAutoFit/>
          </a:bodyPr>
          <a:lstStyle/>
          <a:p>
            <a:pPr algn="just"/>
            <a:r>
              <a:rPr lang="en-US" altLang="en-US" sz="2400" dirty="0">
                <a:solidFill>
                  <a:srgbClr val="0000CC"/>
                </a:solidFill>
                <a:latin typeface="+mn-lt"/>
                <a:ea typeface="幼圆" pitchFamily="49" charset="-122"/>
              </a:rPr>
              <a:t>②</a:t>
            </a:r>
            <a:r>
              <a:rPr lang="zh-CN" altLang="en-US" sz="2400" dirty="0">
                <a:solidFill>
                  <a:srgbClr val="0000CC"/>
                </a:solidFill>
                <a:latin typeface="+mn-lt"/>
                <a:ea typeface="幼圆" pitchFamily="49" charset="-122"/>
              </a:rPr>
              <a:t>检测脉冲</a:t>
            </a:r>
          </a:p>
          <a:p>
            <a:pPr marL="361950" indent="-361950" algn="just"/>
            <a:r>
              <a:rPr lang="zh-CN" altLang="en-US" sz="2400" dirty="0">
                <a:solidFill>
                  <a:srgbClr val="0000CC"/>
                </a:solidFill>
                <a:latin typeface="+mn-lt"/>
                <a:ea typeface="幼圆" pitchFamily="49" charset="-122"/>
              </a:rPr>
              <a:t>    接收方需对发送方发来的数据位进行检测，以决定是”</a:t>
            </a:r>
            <a:r>
              <a:rPr lang="en-US" altLang="zh-CN" sz="2400" dirty="0">
                <a:solidFill>
                  <a:srgbClr val="0000CC"/>
                </a:solidFill>
                <a:latin typeface="+mn-lt"/>
                <a:ea typeface="幼圆" pitchFamily="49" charset="-122"/>
              </a:rPr>
              <a:t>0“</a:t>
            </a:r>
            <a:r>
              <a:rPr lang="zh-CN" altLang="en-US" sz="2400" dirty="0">
                <a:solidFill>
                  <a:srgbClr val="0000CC"/>
                </a:solidFill>
                <a:latin typeface="+mn-lt"/>
                <a:ea typeface="幼圆" pitchFamily="49" charset="-122"/>
              </a:rPr>
              <a:t>还是”</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a:t>
            </a:r>
          </a:p>
          <a:p>
            <a:pPr algn="just"/>
            <a:r>
              <a:rPr lang="zh-CN" altLang="en-US" sz="2400" dirty="0">
                <a:solidFill>
                  <a:srgbClr val="0000CC"/>
                </a:solidFill>
                <a:latin typeface="+mn-lt"/>
                <a:ea typeface="幼圆" pitchFamily="49" charset="-122"/>
              </a:rPr>
              <a:t>    通常检测脉冲是移位脉冲的</a:t>
            </a:r>
            <a:r>
              <a:rPr lang="en-US" altLang="zh-CN" sz="2400" dirty="0">
                <a:solidFill>
                  <a:srgbClr val="0000CC"/>
                </a:solidFill>
                <a:latin typeface="+mn-lt"/>
                <a:ea typeface="幼圆" pitchFamily="49" charset="-122"/>
              </a:rPr>
              <a:t>16</a:t>
            </a:r>
            <a:r>
              <a:rPr lang="zh-CN" altLang="en-US" sz="2400" dirty="0">
                <a:solidFill>
                  <a:srgbClr val="0000CC"/>
                </a:solidFill>
                <a:latin typeface="+mn-lt"/>
                <a:ea typeface="幼圆" pitchFamily="49" charset="-122"/>
              </a:rPr>
              <a:t>和</a:t>
            </a:r>
            <a:r>
              <a:rPr lang="en-US" altLang="zh-CN" sz="2400" dirty="0">
                <a:solidFill>
                  <a:srgbClr val="0000CC"/>
                </a:solidFill>
                <a:latin typeface="+mn-lt"/>
                <a:ea typeface="幼圆" pitchFamily="49" charset="-122"/>
              </a:rPr>
              <a:t>64</a:t>
            </a:r>
            <a:r>
              <a:rPr lang="zh-CN" altLang="en-US" sz="2400" dirty="0">
                <a:solidFill>
                  <a:srgbClr val="0000CC"/>
                </a:solidFill>
                <a:latin typeface="+mn-lt"/>
                <a:ea typeface="幼圆" pitchFamily="49" charset="-122"/>
              </a:rPr>
              <a:t>倍（常选</a:t>
            </a:r>
            <a:r>
              <a:rPr lang="en-US" altLang="zh-CN" sz="2400" dirty="0">
                <a:solidFill>
                  <a:srgbClr val="0000CC"/>
                </a:solidFill>
                <a:latin typeface="+mn-lt"/>
                <a:ea typeface="幼圆" pitchFamily="49" charset="-122"/>
              </a:rPr>
              <a:t>16</a:t>
            </a:r>
            <a:r>
              <a:rPr lang="zh-CN" altLang="en-US" sz="2400" dirty="0">
                <a:solidFill>
                  <a:srgbClr val="0000CC"/>
                </a:solidFill>
                <a:latin typeface="+mn-lt"/>
                <a:ea typeface="幼圆" pitchFamily="49" charset="-122"/>
              </a:rPr>
              <a:t>）。</a:t>
            </a:r>
          </a:p>
        </p:txBody>
      </p:sp>
      <p:sp>
        <p:nvSpPr>
          <p:cNvPr id="161804" name="Rectangle 145"/>
          <p:cNvSpPr>
            <a:spLocks noChangeArrowheads="1"/>
          </p:cNvSpPr>
          <p:nvPr/>
        </p:nvSpPr>
        <p:spPr bwMode="auto">
          <a:xfrm>
            <a:off x="0" y="27479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61802" name="Object 10"/>
          <p:cNvGraphicFramePr>
            <a:graphicFrameLocks noChangeAspect="1"/>
          </p:cNvGraphicFramePr>
          <p:nvPr/>
        </p:nvGraphicFramePr>
        <p:xfrm>
          <a:off x="0" y="3168650"/>
          <a:ext cx="8839200" cy="2698750"/>
        </p:xfrm>
        <a:graphic>
          <a:graphicData uri="http://schemas.openxmlformats.org/presentationml/2006/ole">
            <mc:AlternateContent xmlns:mc="http://schemas.openxmlformats.org/markup-compatibility/2006">
              <mc:Choice xmlns:v="urn:schemas-microsoft-com:vml" Requires="v">
                <p:oleObj spid="_x0000_s162232" name="Visio" r:id="rId3" imgW="7675200" imgH="2053440" progId="">
                  <p:embed/>
                </p:oleObj>
              </mc:Choice>
              <mc:Fallback>
                <p:oleObj name="Visio" r:id="rId3" imgW="7675200" imgH="2053440" progId="">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68650"/>
                        <a:ext cx="8839200" cy="269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05" name="Rectangle 146"/>
          <p:cNvSpPr>
            <a:spLocks noChangeArrowheads="1"/>
          </p:cNvSpPr>
          <p:nvPr/>
        </p:nvSpPr>
        <p:spPr bwMode="auto">
          <a:xfrm>
            <a:off x="304800" y="198438"/>
            <a:ext cx="4572000" cy="563562"/>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11.1 </a:t>
            </a:r>
            <a:r>
              <a:rPr lang="zh-CN" altLang="en-US" sz="2800" dirty="0">
                <a:solidFill>
                  <a:srgbClr val="0000CC"/>
                </a:solidFill>
                <a:latin typeface="+mn-lt"/>
                <a:ea typeface="幼圆" pitchFamily="49" charset="-122"/>
                <a:cs typeface="+mj-cs"/>
              </a:rPr>
              <a:t>串行通信基础</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5"/>
          <p:cNvSpPr>
            <a:spLocks noChangeArrowheads="1"/>
          </p:cNvSpPr>
          <p:nvPr/>
        </p:nvSpPr>
        <p:spPr bwMode="auto">
          <a:xfrm>
            <a:off x="489350" y="998538"/>
            <a:ext cx="8153400" cy="2677656"/>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检测脉冲的上升沿采样</a:t>
            </a:r>
            <a:r>
              <a:rPr lang="en-US" altLang="zh-CN" sz="2400" dirty="0" err="1">
                <a:solidFill>
                  <a:srgbClr val="0000CC"/>
                </a:solidFill>
                <a:latin typeface="+mn-lt"/>
                <a:ea typeface="幼圆" pitchFamily="49" charset="-122"/>
              </a:rPr>
              <a:t>RxD</a:t>
            </a:r>
            <a:r>
              <a:rPr lang="zh-CN" altLang="en-US" sz="2400" dirty="0">
                <a:solidFill>
                  <a:srgbClr val="0000CC"/>
                </a:solidFill>
                <a:latin typeface="+mn-lt"/>
                <a:ea typeface="幼圆" pitchFamily="49" charset="-122"/>
              </a:rPr>
              <a:t>线，在一个字符的结束或若干个空闲位之后，每当连续采样到</a:t>
            </a:r>
            <a:r>
              <a:rPr lang="en-US" altLang="zh-CN" sz="2400" dirty="0" err="1">
                <a:solidFill>
                  <a:srgbClr val="0000CC"/>
                </a:solidFill>
                <a:latin typeface="+mn-lt"/>
                <a:ea typeface="幼圆" pitchFamily="49" charset="-122"/>
              </a:rPr>
              <a:t>RxD</a:t>
            </a:r>
            <a:r>
              <a:rPr lang="zh-CN" altLang="en-US" sz="2400" dirty="0">
                <a:solidFill>
                  <a:srgbClr val="0000CC"/>
                </a:solidFill>
                <a:latin typeface="+mn-lt"/>
                <a:ea typeface="幼圆" pitchFamily="49" charset="-122"/>
              </a:rPr>
              <a:t>线上</a:t>
            </a:r>
            <a:r>
              <a:rPr lang="en-US" altLang="zh-CN" sz="2400" dirty="0">
                <a:solidFill>
                  <a:srgbClr val="0000CC"/>
                </a:solidFill>
                <a:latin typeface="+mn-lt"/>
                <a:ea typeface="幼圆" pitchFamily="49" charset="-122"/>
              </a:rPr>
              <a:t>8</a:t>
            </a:r>
            <a:r>
              <a:rPr lang="zh-CN" altLang="en-US" sz="2400" dirty="0">
                <a:solidFill>
                  <a:srgbClr val="0000CC"/>
                </a:solidFill>
                <a:latin typeface="+mn-lt"/>
                <a:ea typeface="幼圆" pitchFamily="49" charset="-122"/>
              </a:rPr>
              <a:t>个低电平（起始位之半）后，便确认对方发送的是起始位，认为下一位送来的应是数据位，此后，便每隔</a:t>
            </a:r>
            <a:r>
              <a:rPr lang="en-US" altLang="zh-CN" sz="2400" dirty="0">
                <a:solidFill>
                  <a:srgbClr val="0000CC"/>
                </a:solidFill>
                <a:latin typeface="+mn-lt"/>
                <a:ea typeface="幼圆" pitchFamily="49" charset="-122"/>
              </a:rPr>
              <a:t>16</a:t>
            </a:r>
            <a:r>
              <a:rPr lang="zh-CN" altLang="en-US" sz="2400" dirty="0">
                <a:solidFill>
                  <a:srgbClr val="0000CC"/>
                </a:solidFill>
                <a:latin typeface="+mn-lt"/>
                <a:ea typeface="幼圆" pitchFamily="49" charset="-122"/>
              </a:rPr>
              <a:t>个检测脉冲连续采样</a:t>
            </a:r>
            <a:r>
              <a:rPr lang="en-US" altLang="zh-CN" sz="2400" dirty="0" err="1">
                <a:solidFill>
                  <a:srgbClr val="0000CC"/>
                </a:solidFill>
                <a:latin typeface="+mn-lt"/>
                <a:ea typeface="幼圆" pitchFamily="49" charset="-122"/>
              </a:rPr>
              <a:t>RxD</a:t>
            </a:r>
            <a:r>
              <a:rPr lang="zh-CN" altLang="en-US" sz="2400" dirty="0">
                <a:solidFill>
                  <a:srgbClr val="0000CC"/>
                </a:solidFill>
                <a:latin typeface="+mn-lt"/>
                <a:ea typeface="幼圆" pitchFamily="49" charset="-122"/>
              </a:rPr>
              <a:t>线三次，按三中取二的原则确定采到的数据位是</a:t>
            </a:r>
            <a:r>
              <a:rPr lang="en-US" altLang="zh-CN" sz="2400" dirty="0">
                <a:solidFill>
                  <a:srgbClr val="0000CC"/>
                </a:solidFill>
                <a:latin typeface="+mn-lt"/>
                <a:ea typeface="幼圆" pitchFamily="49" charset="-122"/>
              </a:rPr>
              <a:t>0</a:t>
            </a:r>
            <a:r>
              <a:rPr lang="zh-CN" altLang="en-US" sz="2400" dirty="0">
                <a:solidFill>
                  <a:srgbClr val="0000CC"/>
                </a:solidFill>
                <a:latin typeface="+mn-lt"/>
                <a:ea typeface="幼圆" pitchFamily="49" charset="-122"/>
              </a:rPr>
              <a:t>还是</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，并把采样到的数据作为输入数据，由移位脉冲将数据移入接收移位寄存器。 </a:t>
            </a:r>
          </a:p>
        </p:txBody>
      </p:sp>
      <p:sp>
        <p:nvSpPr>
          <p:cNvPr id="168962" name="Rectangle 6"/>
          <p:cNvSpPr>
            <a:spLocks noChangeArrowheads="1"/>
          </p:cNvSpPr>
          <p:nvPr/>
        </p:nvSpPr>
        <p:spPr bwMode="auto">
          <a:xfrm>
            <a:off x="304800" y="198438"/>
            <a:ext cx="4572000" cy="563562"/>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11.1 </a:t>
            </a:r>
            <a:r>
              <a:rPr lang="zh-CN" altLang="en-US" sz="2800" dirty="0">
                <a:solidFill>
                  <a:srgbClr val="0000CC"/>
                </a:solidFill>
                <a:latin typeface="+mn-lt"/>
                <a:ea typeface="幼圆" pitchFamily="49" charset="-122"/>
                <a:cs typeface="+mj-cs"/>
              </a:rPr>
              <a:t>串行通信基础</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ChangeArrowheads="1"/>
          </p:cNvSpPr>
          <p:nvPr/>
        </p:nvSpPr>
        <p:spPr bwMode="auto">
          <a:xfrm>
            <a:off x="-76200" y="182563"/>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11.2 </a:t>
            </a:r>
            <a:r>
              <a:rPr lang="zh-CN" altLang="en-US" sz="2800" dirty="0">
                <a:solidFill>
                  <a:srgbClr val="0000CC"/>
                </a:solidFill>
                <a:latin typeface="+mn-lt"/>
                <a:ea typeface="幼圆" pitchFamily="49" charset="-122"/>
                <a:cs typeface="+mj-cs"/>
              </a:rPr>
              <a:t>串行通信接口的基本结构</a:t>
            </a:r>
          </a:p>
        </p:txBody>
      </p:sp>
      <p:pic>
        <p:nvPicPr>
          <p:cNvPr id="173058" name="Picture 9"/>
          <p:cNvPicPr>
            <a:picLocks noChangeAspect="1" noChangeArrowheads="1"/>
          </p:cNvPicPr>
          <p:nvPr/>
        </p:nvPicPr>
        <p:blipFill>
          <a:blip r:embed="rId2" cstate="print"/>
          <a:srcRect/>
          <a:stretch>
            <a:fillRect/>
          </a:stretch>
        </p:blipFill>
        <p:spPr bwMode="auto">
          <a:xfrm>
            <a:off x="1273175" y="1316038"/>
            <a:ext cx="6958013" cy="4491037"/>
          </a:xfrm>
          <a:prstGeom prst="rect">
            <a:avLst/>
          </a:prstGeom>
          <a:noFill/>
          <a:ln w="57150" cmpd="thickThin">
            <a:solidFill>
              <a:srgbClr val="FFCC99"/>
            </a:solid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5"/>
          <p:cNvSpPr>
            <a:spLocks noChangeArrowheads="1"/>
          </p:cNvSpPr>
          <p:nvPr/>
        </p:nvSpPr>
        <p:spPr bwMode="auto">
          <a:xfrm>
            <a:off x="-76200" y="182563"/>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11.2 </a:t>
            </a:r>
            <a:r>
              <a:rPr lang="zh-CN" altLang="en-US" sz="2800" dirty="0">
                <a:solidFill>
                  <a:srgbClr val="0000CC"/>
                </a:solidFill>
                <a:latin typeface="+mn-lt"/>
                <a:ea typeface="幼圆" pitchFamily="49" charset="-122"/>
                <a:cs typeface="+mj-cs"/>
              </a:rPr>
              <a:t>串行通信接口的基本结构</a:t>
            </a:r>
          </a:p>
        </p:txBody>
      </p:sp>
      <p:sp>
        <p:nvSpPr>
          <p:cNvPr id="12294" name="Rectangle 6"/>
          <p:cNvSpPr>
            <a:spLocks noChangeArrowheads="1"/>
          </p:cNvSpPr>
          <p:nvPr/>
        </p:nvSpPr>
        <p:spPr bwMode="auto">
          <a:xfrm>
            <a:off x="304800" y="1066800"/>
            <a:ext cx="8229600"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 ①</a:t>
            </a:r>
            <a:r>
              <a:rPr lang="zh-CN" altLang="en-US" sz="2400" dirty="0">
                <a:solidFill>
                  <a:srgbClr val="0000CC"/>
                </a:solidFill>
                <a:latin typeface="+mn-lt"/>
                <a:ea typeface="幼圆" pitchFamily="49" charset="-122"/>
              </a:rPr>
              <a:t>接收移位寄存器：靠移位脉冲将数据串行传进来。</a:t>
            </a:r>
          </a:p>
        </p:txBody>
      </p:sp>
      <p:sp>
        <p:nvSpPr>
          <p:cNvPr id="12295" name="Rectangle 7"/>
          <p:cNvSpPr>
            <a:spLocks noChangeArrowheads="1"/>
          </p:cNvSpPr>
          <p:nvPr/>
        </p:nvSpPr>
        <p:spPr bwMode="auto">
          <a:xfrm>
            <a:off x="381000" y="2888940"/>
            <a:ext cx="7696200"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③</a:t>
            </a:r>
            <a:r>
              <a:rPr lang="zh-CN" altLang="en-US" sz="2400" dirty="0">
                <a:solidFill>
                  <a:srgbClr val="0000CC"/>
                </a:solidFill>
                <a:latin typeface="+mn-lt"/>
                <a:ea typeface="幼圆" pitchFamily="49" charset="-122"/>
              </a:rPr>
              <a:t>接收脉冲发生器</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产生接收的移位脉冲  </a:t>
            </a:r>
            <a:r>
              <a:rPr lang="en-US" altLang="zh-CN" sz="2400" dirty="0">
                <a:solidFill>
                  <a:srgbClr val="0000CC"/>
                </a:solidFill>
                <a:latin typeface="+mn-lt"/>
                <a:ea typeface="幼圆" pitchFamily="49" charset="-122"/>
              </a:rPr>
              <a:t>(RXC)</a:t>
            </a:r>
          </a:p>
        </p:txBody>
      </p:sp>
      <p:sp>
        <p:nvSpPr>
          <p:cNvPr id="12296" name="Rectangle 8"/>
          <p:cNvSpPr>
            <a:spLocks noChangeArrowheads="1"/>
          </p:cNvSpPr>
          <p:nvPr/>
        </p:nvSpPr>
        <p:spPr bwMode="auto">
          <a:xfrm>
            <a:off x="0" y="1600200"/>
            <a:ext cx="8763000" cy="1200329"/>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    </a:t>
            </a:r>
            <a:r>
              <a:rPr lang="zh-CN" altLang="zh-CN" sz="2400" dirty="0">
                <a:solidFill>
                  <a:srgbClr val="0000CC"/>
                </a:solidFill>
                <a:latin typeface="+mn-lt"/>
                <a:ea typeface="幼圆" pitchFamily="49" charset="-122"/>
              </a:rPr>
              <a:t>②</a:t>
            </a:r>
            <a:r>
              <a:rPr lang="zh-CN" altLang="en-US" sz="2400" dirty="0">
                <a:solidFill>
                  <a:srgbClr val="0000CC"/>
                </a:solidFill>
                <a:latin typeface="+mn-lt"/>
                <a:ea typeface="幼圆" pitchFamily="49" charset="-122"/>
              </a:rPr>
              <a:t>接收数据缓冲寄存器：将移位寄存器中的数</a:t>
            </a:r>
            <a:r>
              <a:rPr lang="zh-CN"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缓冲寄存器，实现串－并的转换过程，向</a:t>
            </a:r>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申请中断后，等待</a:t>
            </a:r>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取走数据</a:t>
            </a:r>
          </a:p>
        </p:txBody>
      </p:sp>
      <p:sp>
        <p:nvSpPr>
          <p:cNvPr id="12299" name="Rectangle 11"/>
          <p:cNvSpPr>
            <a:spLocks noChangeArrowheads="1"/>
          </p:cNvSpPr>
          <p:nvPr/>
        </p:nvSpPr>
        <p:spPr bwMode="auto">
          <a:xfrm>
            <a:off x="381000" y="3505200"/>
            <a:ext cx="8153400"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④</a:t>
            </a:r>
            <a:r>
              <a:rPr lang="zh-CN" altLang="en-US" sz="2400" dirty="0">
                <a:solidFill>
                  <a:srgbClr val="0000CC"/>
                </a:solidFill>
                <a:latin typeface="+mn-lt"/>
                <a:ea typeface="幼圆" pitchFamily="49" charset="-122"/>
              </a:rPr>
              <a:t>发送数据缓冲寄存器：接收</a:t>
            </a:r>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送来的并行数据</a:t>
            </a:r>
          </a:p>
        </p:txBody>
      </p:sp>
      <p:sp>
        <p:nvSpPr>
          <p:cNvPr id="12300" name="Rectangle 12"/>
          <p:cNvSpPr>
            <a:spLocks noChangeArrowheads="1"/>
          </p:cNvSpPr>
          <p:nvPr/>
        </p:nvSpPr>
        <p:spPr bwMode="auto">
          <a:xfrm>
            <a:off x="76200" y="4038600"/>
            <a:ext cx="8534400" cy="830997"/>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   ⑤</a:t>
            </a:r>
            <a:r>
              <a:rPr lang="zh-CN" altLang="en-US" sz="2400" dirty="0">
                <a:solidFill>
                  <a:srgbClr val="0000CC"/>
                </a:solidFill>
                <a:latin typeface="+mn-lt"/>
                <a:ea typeface="幼圆" pitchFamily="49" charset="-122"/>
              </a:rPr>
              <a:t>发送移位寄存器：接收发送缓冲寄存器的数据，完成并－串的转换，在移位脉冲的作用下，将数据移出去。</a:t>
            </a:r>
          </a:p>
        </p:txBody>
      </p:sp>
      <p:sp>
        <p:nvSpPr>
          <p:cNvPr id="12301" name="Rectangle 13"/>
          <p:cNvSpPr>
            <a:spLocks noChangeArrowheads="1"/>
          </p:cNvSpPr>
          <p:nvPr/>
        </p:nvSpPr>
        <p:spPr bwMode="auto">
          <a:xfrm>
            <a:off x="381000" y="5424488"/>
            <a:ext cx="7772400"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⑥</a:t>
            </a:r>
            <a:r>
              <a:rPr lang="zh-CN" altLang="en-US" sz="2400" dirty="0">
                <a:solidFill>
                  <a:srgbClr val="0000CC"/>
                </a:solidFill>
                <a:latin typeface="+mn-lt"/>
                <a:ea typeface="幼圆" pitchFamily="49" charset="-122"/>
              </a:rPr>
              <a:t>发送脉冲发生器</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用来产生发送移位脉冲</a:t>
            </a:r>
            <a:r>
              <a:rPr lang="en-US" altLang="zh-CN" sz="2400" dirty="0">
                <a:solidFill>
                  <a:srgbClr val="0000CC"/>
                </a:solidFill>
                <a:latin typeface="+mn-lt"/>
                <a:ea typeface="幼圆" pitchFamily="49" charset="-122"/>
              </a:rPr>
              <a:t>(TXC)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6"/>
                                        </p:tgtEl>
                                        <p:attrNameLst>
                                          <p:attrName>style.visibility</p:attrName>
                                        </p:attrNameLst>
                                      </p:cBhvr>
                                      <p:to>
                                        <p:strVal val="visible"/>
                                      </p:to>
                                    </p:set>
                                    <p:anim calcmode="lin" valueType="num">
                                      <p:cBhvr additive="base">
                                        <p:cTn id="13" dur="500" fill="hold"/>
                                        <p:tgtEl>
                                          <p:spTgt spid="12296"/>
                                        </p:tgtEl>
                                        <p:attrNameLst>
                                          <p:attrName>ppt_x</p:attrName>
                                        </p:attrNameLst>
                                      </p:cBhvr>
                                      <p:tavLst>
                                        <p:tav tm="0">
                                          <p:val>
                                            <p:strVal val="#ppt_x"/>
                                          </p:val>
                                        </p:tav>
                                        <p:tav tm="100000">
                                          <p:val>
                                            <p:strVal val="#ppt_x"/>
                                          </p:val>
                                        </p:tav>
                                      </p:tavLst>
                                    </p:anim>
                                    <p:anim calcmode="lin" valueType="num">
                                      <p:cBhvr additive="base">
                                        <p:cTn id="14" dur="500" fill="hold"/>
                                        <p:tgtEl>
                                          <p:spTgt spid="1229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295"/>
                                        </p:tgtEl>
                                        <p:attrNameLst>
                                          <p:attrName>style.visibility</p:attrName>
                                        </p:attrNameLst>
                                      </p:cBhvr>
                                      <p:to>
                                        <p:strVal val="visible"/>
                                      </p:to>
                                    </p:set>
                                    <p:anim calcmode="lin" valueType="num">
                                      <p:cBhvr additive="base">
                                        <p:cTn id="19" dur="500" fill="hold"/>
                                        <p:tgtEl>
                                          <p:spTgt spid="12295"/>
                                        </p:tgtEl>
                                        <p:attrNameLst>
                                          <p:attrName>ppt_x</p:attrName>
                                        </p:attrNameLst>
                                      </p:cBhvr>
                                      <p:tavLst>
                                        <p:tav tm="0">
                                          <p:val>
                                            <p:strVal val="#ppt_x"/>
                                          </p:val>
                                        </p:tav>
                                        <p:tav tm="100000">
                                          <p:val>
                                            <p:strVal val="#ppt_x"/>
                                          </p:val>
                                        </p:tav>
                                      </p:tavLst>
                                    </p:anim>
                                    <p:anim calcmode="lin" valueType="num">
                                      <p:cBhvr additive="base">
                                        <p:cTn id="20"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299"/>
                                        </p:tgtEl>
                                        <p:attrNameLst>
                                          <p:attrName>style.visibility</p:attrName>
                                        </p:attrNameLst>
                                      </p:cBhvr>
                                      <p:to>
                                        <p:strVal val="visible"/>
                                      </p:to>
                                    </p:set>
                                    <p:anim calcmode="lin" valueType="num">
                                      <p:cBhvr additive="base">
                                        <p:cTn id="25" dur="500" fill="hold"/>
                                        <p:tgtEl>
                                          <p:spTgt spid="12299"/>
                                        </p:tgtEl>
                                        <p:attrNameLst>
                                          <p:attrName>ppt_x</p:attrName>
                                        </p:attrNameLst>
                                      </p:cBhvr>
                                      <p:tavLst>
                                        <p:tav tm="0">
                                          <p:val>
                                            <p:strVal val="#ppt_x"/>
                                          </p:val>
                                        </p:tav>
                                        <p:tav tm="100000">
                                          <p:val>
                                            <p:strVal val="#ppt_x"/>
                                          </p:val>
                                        </p:tav>
                                      </p:tavLst>
                                    </p:anim>
                                    <p:anim calcmode="lin" valueType="num">
                                      <p:cBhvr additive="base">
                                        <p:cTn id="26" dur="500" fill="hold"/>
                                        <p:tgtEl>
                                          <p:spTgt spid="1229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300"/>
                                        </p:tgtEl>
                                        <p:attrNameLst>
                                          <p:attrName>style.visibility</p:attrName>
                                        </p:attrNameLst>
                                      </p:cBhvr>
                                      <p:to>
                                        <p:strVal val="visible"/>
                                      </p:to>
                                    </p:set>
                                    <p:anim calcmode="lin" valueType="num">
                                      <p:cBhvr additive="base">
                                        <p:cTn id="31" dur="500" fill="hold"/>
                                        <p:tgtEl>
                                          <p:spTgt spid="12300"/>
                                        </p:tgtEl>
                                        <p:attrNameLst>
                                          <p:attrName>ppt_x</p:attrName>
                                        </p:attrNameLst>
                                      </p:cBhvr>
                                      <p:tavLst>
                                        <p:tav tm="0">
                                          <p:val>
                                            <p:strVal val="#ppt_x"/>
                                          </p:val>
                                        </p:tav>
                                        <p:tav tm="100000">
                                          <p:val>
                                            <p:strVal val="#ppt_x"/>
                                          </p:val>
                                        </p:tav>
                                      </p:tavLst>
                                    </p:anim>
                                    <p:anim calcmode="lin" valueType="num">
                                      <p:cBhvr additive="base">
                                        <p:cTn id="32" dur="500" fill="hold"/>
                                        <p:tgtEl>
                                          <p:spTgt spid="1230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301"/>
                                        </p:tgtEl>
                                        <p:attrNameLst>
                                          <p:attrName>style.visibility</p:attrName>
                                        </p:attrNameLst>
                                      </p:cBhvr>
                                      <p:to>
                                        <p:strVal val="visible"/>
                                      </p:to>
                                    </p:set>
                                    <p:anim calcmode="lin" valueType="num">
                                      <p:cBhvr additive="base">
                                        <p:cTn id="37" dur="500" fill="hold"/>
                                        <p:tgtEl>
                                          <p:spTgt spid="12301"/>
                                        </p:tgtEl>
                                        <p:attrNameLst>
                                          <p:attrName>ppt_x</p:attrName>
                                        </p:attrNameLst>
                                      </p:cBhvr>
                                      <p:tavLst>
                                        <p:tav tm="0">
                                          <p:val>
                                            <p:strVal val="#ppt_x"/>
                                          </p:val>
                                        </p:tav>
                                        <p:tav tm="100000">
                                          <p:val>
                                            <p:strVal val="#ppt_x"/>
                                          </p:val>
                                        </p:tav>
                                      </p:tavLst>
                                    </p:anim>
                                    <p:anim calcmode="lin" valueType="num">
                                      <p:cBhvr additive="base">
                                        <p:cTn id="38" dur="500" fill="hold"/>
                                        <p:tgtEl>
                                          <p:spTgt spid="123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296" grpId="0"/>
      <p:bldP spid="12299" grpId="0"/>
      <p:bldP spid="12300" grpId="0"/>
      <p:bldP spid="1230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p:cNvSpPr txBox="1">
            <a:spLocks noChangeArrowheads="1"/>
          </p:cNvSpPr>
          <p:nvPr/>
        </p:nvSpPr>
        <p:spPr bwMode="auto">
          <a:xfrm>
            <a:off x="485385" y="3879050"/>
            <a:ext cx="5600444" cy="461665"/>
          </a:xfrm>
          <a:prstGeom prst="rect">
            <a:avLst/>
          </a:prstGeom>
          <a:noFill/>
          <a:ln w="9525">
            <a:noFill/>
            <a:miter lim="800000"/>
            <a:headEnd/>
            <a:tailEnd/>
          </a:ln>
        </p:spPr>
        <p:txBody>
          <a:bodyPr wrap="none">
            <a:spAutoFit/>
          </a:bodyPr>
          <a:lstStyle/>
          <a:p>
            <a:r>
              <a:rPr lang="en-US" altLang="zh-CN" sz="2400" dirty="0">
                <a:solidFill>
                  <a:srgbClr val="0000CC"/>
                </a:solidFill>
                <a:latin typeface="+mn-lt"/>
                <a:ea typeface="幼圆" pitchFamily="49" charset="-122"/>
              </a:rPr>
              <a:t>⑨</a:t>
            </a:r>
            <a:r>
              <a:rPr lang="zh-CN" altLang="en-US" sz="2400" dirty="0">
                <a:solidFill>
                  <a:srgbClr val="0000CC"/>
                </a:solidFill>
                <a:latin typeface="+mn-lt"/>
                <a:ea typeface="幼圆" pitchFamily="49" charset="-122"/>
              </a:rPr>
              <a:t>工作时钟</a:t>
            </a:r>
            <a:r>
              <a:rPr lang="en-US" altLang="zh-CN" sz="2400" dirty="0">
                <a:solidFill>
                  <a:srgbClr val="0000CC"/>
                </a:solidFill>
                <a:latin typeface="+mn-lt"/>
                <a:ea typeface="幼圆" pitchFamily="49" charset="-122"/>
              </a:rPr>
              <a:t>CLK,</a:t>
            </a:r>
            <a:r>
              <a:rPr lang="zh-CN" altLang="en-US" sz="2400" dirty="0">
                <a:solidFill>
                  <a:srgbClr val="0000CC"/>
                </a:solidFill>
                <a:latin typeface="+mn-lt"/>
                <a:ea typeface="幼圆" pitchFamily="49" charset="-122"/>
              </a:rPr>
              <a:t>经分频后产生</a:t>
            </a:r>
            <a:r>
              <a:rPr lang="en-US" altLang="zh-CN" sz="2400" dirty="0">
                <a:solidFill>
                  <a:srgbClr val="0000CC"/>
                </a:solidFill>
                <a:latin typeface="+mn-lt"/>
                <a:ea typeface="幼圆" pitchFamily="49" charset="-122"/>
              </a:rPr>
              <a:t>RXC TXC</a:t>
            </a:r>
          </a:p>
        </p:txBody>
      </p:sp>
      <p:sp>
        <p:nvSpPr>
          <p:cNvPr id="13351" name="Rectangle 39"/>
          <p:cNvSpPr>
            <a:spLocks noChangeArrowheads="1"/>
          </p:cNvSpPr>
          <p:nvPr/>
        </p:nvSpPr>
        <p:spPr bwMode="auto">
          <a:xfrm>
            <a:off x="476545" y="1043735"/>
            <a:ext cx="8077200" cy="2000548"/>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⑦</a:t>
            </a:r>
            <a:r>
              <a:rPr lang="zh-CN" altLang="en-US" sz="2400" dirty="0">
                <a:solidFill>
                  <a:srgbClr val="0000CC"/>
                </a:solidFill>
                <a:latin typeface="+mn-lt"/>
                <a:ea typeface="幼圆" pitchFamily="49" charset="-122"/>
              </a:rPr>
              <a:t>状态触发器</a:t>
            </a:r>
            <a:r>
              <a:rPr lang="en-US" altLang="zh-CN" sz="2400" dirty="0">
                <a:solidFill>
                  <a:srgbClr val="0000CC"/>
                </a:solidFill>
                <a:latin typeface="+mn-lt"/>
                <a:ea typeface="幼圆" pitchFamily="49" charset="-122"/>
              </a:rPr>
              <a:t>:PE OE CE</a:t>
            </a:r>
          </a:p>
          <a:p>
            <a:pPr algn="just"/>
            <a:r>
              <a:rPr lang="en-US" altLang="zh-CN" sz="2400" dirty="0">
                <a:solidFill>
                  <a:srgbClr val="0000CC"/>
                </a:solidFill>
                <a:latin typeface="+mn-lt"/>
                <a:ea typeface="幼圆" pitchFamily="49" charset="-122"/>
              </a:rPr>
              <a:t>    PE</a:t>
            </a:r>
            <a:r>
              <a:rPr lang="zh-CN" altLang="en-US" sz="2400" dirty="0">
                <a:solidFill>
                  <a:srgbClr val="0000CC"/>
                </a:solidFill>
                <a:latin typeface="+mn-lt"/>
                <a:ea typeface="幼圆" pitchFamily="49" charset="-122"/>
              </a:rPr>
              <a:t>：奇偶校验出错状态   “</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奇偶错</a:t>
            </a:r>
          </a:p>
          <a:p>
            <a:pPr algn="just"/>
            <a:r>
              <a:rPr lang="zh-CN" altLang="en-US" sz="2400" dirty="0">
                <a:solidFill>
                  <a:srgbClr val="0000CC"/>
                </a:solidFill>
                <a:latin typeface="+mn-lt"/>
                <a:ea typeface="幼圆" pitchFamily="49" charset="-122"/>
              </a:rPr>
              <a:t>    </a:t>
            </a:r>
            <a:r>
              <a:rPr lang="en-US" altLang="zh-CN" sz="2400" dirty="0">
                <a:solidFill>
                  <a:srgbClr val="0000CC"/>
                </a:solidFill>
                <a:latin typeface="+mn-lt"/>
                <a:ea typeface="幼圆" pitchFamily="49" charset="-122"/>
              </a:rPr>
              <a:t>OE</a:t>
            </a:r>
            <a:r>
              <a:rPr lang="zh-CN" altLang="en-US" sz="2400" dirty="0">
                <a:solidFill>
                  <a:srgbClr val="0000CC"/>
                </a:solidFill>
                <a:latin typeface="+mn-lt"/>
                <a:ea typeface="幼圆" pitchFamily="49" charset="-122"/>
              </a:rPr>
              <a:t>：溢出出错标志 接收到的数未被</a:t>
            </a:r>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取走，又接收到新数，前一个数就丢失，这种现象称为溢出错。</a:t>
            </a:r>
          </a:p>
          <a:p>
            <a:pPr algn="just"/>
            <a:r>
              <a:rPr lang="zh-CN" altLang="en-US" sz="2400" dirty="0">
                <a:solidFill>
                  <a:srgbClr val="0000CC"/>
                </a:solidFill>
                <a:latin typeface="+mn-lt"/>
                <a:ea typeface="幼圆" pitchFamily="49" charset="-122"/>
              </a:rPr>
              <a:t>    </a:t>
            </a:r>
            <a:r>
              <a:rPr lang="en-US" altLang="zh-CN" sz="2400" dirty="0">
                <a:solidFill>
                  <a:srgbClr val="0000CC"/>
                </a:solidFill>
                <a:latin typeface="+mn-lt"/>
                <a:ea typeface="幼圆" pitchFamily="49" charset="-122"/>
              </a:rPr>
              <a:t>CE</a:t>
            </a:r>
            <a:r>
              <a:rPr lang="zh-CN" altLang="en-US" sz="2400" dirty="0">
                <a:solidFill>
                  <a:srgbClr val="0000CC"/>
                </a:solidFill>
                <a:latin typeface="+mn-lt"/>
                <a:ea typeface="幼圆" pitchFamily="49" charset="-122"/>
              </a:rPr>
              <a:t>：帧格式错标志  接收数据没有停止位</a:t>
            </a:r>
          </a:p>
        </p:txBody>
      </p:sp>
      <p:sp>
        <p:nvSpPr>
          <p:cNvPr id="13352" name="Rectangle 40"/>
          <p:cNvSpPr>
            <a:spLocks noChangeArrowheads="1"/>
          </p:cNvSpPr>
          <p:nvPr/>
        </p:nvSpPr>
        <p:spPr bwMode="auto">
          <a:xfrm>
            <a:off x="476545" y="3203975"/>
            <a:ext cx="3570208" cy="461665"/>
          </a:xfrm>
          <a:prstGeom prst="rect">
            <a:avLst/>
          </a:prstGeom>
          <a:noFill/>
          <a:ln w="9525">
            <a:noFill/>
            <a:miter lim="800000"/>
            <a:headEnd/>
            <a:tailEnd/>
          </a:ln>
        </p:spPr>
        <p:txBody>
          <a:bodyPr wrap="none">
            <a:spAutoFit/>
          </a:bodyPr>
          <a:lstStyle/>
          <a:p>
            <a:r>
              <a:rPr lang="en-US" altLang="zh-CN" sz="2400" dirty="0">
                <a:solidFill>
                  <a:srgbClr val="0000CC"/>
                </a:solidFill>
                <a:latin typeface="+mn-lt"/>
                <a:ea typeface="幼圆" pitchFamily="49" charset="-122"/>
              </a:rPr>
              <a:t>⑧</a:t>
            </a:r>
            <a:r>
              <a:rPr lang="zh-CN" altLang="en-US" sz="2400" dirty="0">
                <a:solidFill>
                  <a:srgbClr val="0000CC"/>
                </a:solidFill>
                <a:latin typeface="+mn-lt"/>
                <a:ea typeface="幼圆" pitchFamily="49" charset="-122"/>
              </a:rPr>
              <a:t>读写，中断等控制逻辑</a:t>
            </a:r>
          </a:p>
        </p:txBody>
      </p:sp>
      <p:sp>
        <p:nvSpPr>
          <p:cNvPr id="165892" name="Rectangle 41"/>
          <p:cNvSpPr>
            <a:spLocks noChangeArrowheads="1"/>
          </p:cNvSpPr>
          <p:nvPr/>
        </p:nvSpPr>
        <p:spPr bwMode="auto">
          <a:xfrm>
            <a:off x="-76200" y="182563"/>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11.2 </a:t>
            </a:r>
            <a:r>
              <a:rPr lang="zh-CN" altLang="en-US" sz="2800" dirty="0">
                <a:solidFill>
                  <a:srgbClr val="0000CC"/>
                </a:solidFill>
                <a:latin typeface="+mn-lt"/>
                <a:ea typeface="幼圆" pitchFamily="49" charset="-122"/>
                <a:cs typeface="+mj-cs"/>
              </a:rPr>
              <a:t>串行通信接口的基本结构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51"/>
                                        </p:tgtEl>
                                        <p:attrNameLst>
                                          <p:attrName>style.visibility</p:attrName>
                                        </p:attrNameLst>
                                      </p:cBhvr>
                                      <p:to>
                                        <p:strVal val="visible"/>
                                      </p:to>
                                    </p:set>
                                    <p:anim calcmode="lin" valueType="num">
                                      <p:cBhvr additive="base">
                                        <p:cTn id="7" dur="500" fill="hold"/>
                                        <p:tgtEl>
                                          <p:spTgt spid="13351"/>
                                        </p:tgtEl>
                                        <p:attrNameLst>
                                          <p:attrName>ppt_x</p:attrName>
                                        </p:attrNameLst>
                                      </p:cBhvr>
                                      <p:tavLst>
                                        <p:tav tm="0">
                                          <p:val>
                                            <p:strVal val="#ppt_x"/>
                                          </p:val>
                                        </p:tav>
                                        <p:tav tm="100000">
                                          <p:val>
                                            <p:strVal val="#ppt_x"/>
                                          </p:val>
                                        </p:tav>
                                      </p:tavLst>
                                    </p:anim>
                                    <p:anim calcmode="lin" valueType="num">
                                      <p:cBhvr additive="base">
                                        <p:cTn id="8" dur="500" fill="hold"/>
                                        <p:tgtEl>
                                          <p:spTgt spid="1335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52"/>
                                        </p:tgtEl>
                                        <p:attrNameLst>
                                          <p:attrName>style.visibility</p:attrName>
                                        </p:attrNameLst>
                                      </p:cBhvr>
                                      <p:to>
                                        <p:strVal val="visible"/>
                                      </p:to>
                                    </p:set>
                                    <p:anim calcmode="lin" valueType="num">
                                      <p:cBhvr additive="base">
                                        <p:cTn id="13" dur="500" fill="hold"/>
                                        <p:tgtEl>
                                          <p:spTgt spid="13352"/>
                                        </p:tgtEl>
                                        <p:attrNameLst>
                                          <p:attrName>ppt_x</p:attrName>
                                        </p:attrNameLst>
                                      </p:cBhvr>
                                      <p:tavLst>
                                        <p:tav tm="0">
                                          <p:val>
                                            <p:strVal val="#ppt_x"/>
                                          </p:val>
                                        </p:tav>
                                        <p:tav tm="100000">
                                          <p:val>
                                            <p:strVal val="#ppt_x"/>
                                          </p:val>
                                        </p:tav>
                                      </p:tavLst>
                                    </p:anim>
                                    <p:anim calcmode="lin" valueType="num">
                                      <p:cBhvr additive="base">
                                        <p:cTn id="14" dur="500" fill="hold"/>
                                        <p:tgtEl>
                                          <p:spTgt spid="1335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gtEl>
                                        <p:attrNameLst>
                                          <p:attrName>style.visibility</p:attrName>
                                        </p:attrNameLst>
                                      </p:cBhvr>
                                      <p:to>
                                        <p:strVal val="visible"/>
                                      </p:to>
                                    </p:set>
                                    <p:anim calcmode="lin" valueType="num">
                                      <p:cBhvr additive="base">
                                        <p:cTn id="19" dur="500" fill="hold"/>
                                        <p:tgtEl>
                                          <p:spTgt spid="13316"/>
                                        </p:tgtEl>
                                        <p:attrNameLst>
                                          <p:attrName>ppt_x</p:attrName>
                                        </p:attrNameLst>
                                      </p:cBhvr>
                                      <p:tavLst>
                                        <p:tav tm="0">
                                          <p:val>
                                            <p:strVal val="#ppt_x"/>
                                          </p:val>
                                        </p:tav>
                                        <p:tav tm="100000">
                                          <p:val>
                                            <p:strVal val="#ppt_x"/>
                                          </p:val>
                                        </p:tav>
                                      </p:tavLst>
                                    </p:anim>
                                    <p:anim calcmode="lin" valueType="num">
                                      <p:cBhvr additive="base">
                                        <p:cTn id="20"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P spid="13351" grpId="0"/>
      <p:bldP spid="1335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3"/>
          <p:cNvSpPr>
            <a:spLocks noChangeArrowheads="1"/>
          </p:cNvSpPr>
          <p:nvPr/>
        </p:nvSpPr>
        <p:spPr bwMode="auto">
          <a:xfrm>
            <a:off x="476545" y="1019324"/>
            <a:ext cx="3196709"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2.RS-422A/423A</a:t>
            </a:r>
            <a:r>
              <a:rPr lang="zh-CN" altLang="en-US" sz="2400" dirty="0">
                <a:solidFill>
                  <a:srgbClr val="0000CC"/>
                </a:solidFill>
                <a:latin typeface="+mn-lt"/>
                <a:ea typeface="幼圆" pitchFamily="49" charset="-122"/>
              </a:rPr>
              <a:t>总线 </a:t>
            </a:r>
          </a:p>
        </p:txBody>
      </p:sp>
      <p:sp>
        <p:nvSpPr>
          <p:cNvPr id="197636" name="Rectangle 4"/>
          <p:cNvSpPr>
            <a:spLocks noChangeArrowheads="1"/>
          </p:cNvSpPr>
          <p:nvPr/>
        </p:nvSpPr>
        <p:spPr bwMode="auto">
          <a:xfrm>
            <a:off x="457200" y="1673805"/>
            <a:ext cx="8458200" cy="2000548"/>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RS-232-C</a:t>
            </a:r>
            <a:r>
              <a:rPr lang="zh-CN" altLang="en-US" sz="2400" dirty="0">
                <a:solidFill>
                  <a:srgbClr val="0000CC"/>
                </a:solidFill>
                <a:latin typeface="+mn-lt"/>
                <a:ea typeface="幼圆" pitchFamily="49" charset="-122"/>
              </a:rPr>
              <a:t>虽然使用广泛，但在现在通信网络中已暴露出许多明显的缺点，主要表现有：传输速率不够快；传输距离不够远；接口处各信号间容易产生串扰等，为了克服上述缺点，</a:t>
            </a:r>
            <a:r>
              <a:rPr lang="en-US" altLang="zh-CN" sz="2400" dirty="0">
                <a:solidFill>
                  <a:srgbClr val="0000CC"/>
                </a:solidFill>
                <a:latin typeface="+mn-lt"/>
                <a:ea typeface="幼圆" pitchFamily="49" charset="-122"/>
              </a:rPr>
              <a:t>EIA</a:t>
            </a:r>
            <a:r>
              <a:rPr lang="zh-CN" altLang="en-US" sz="2400" dirty="0">
                <a:solidFill>
                  <a:srgbClr val="0000CC"/>
                </a:solidFill>
                <a:latin typeface="+mn-lt"/>
                <a:ea typeface="幼圆" pitchFamily="49" charset="-122"/>
              </a:rPr>
              <a:t>（美国电子工业协会）于</a:t>
            </a:r>
            <a:r>
              <a:rPr lang="en-US" altLang="zh-CN" sz="2400" dirty="0">
                <a:solidFill>
                  <a:srgbClr val="0000CC"/>
                </a:solidFill>
                <a:latin typeface="+mn-lt"/>
                <a:ea typeface="幼圆" pitchFamily="49" charset="-122"/>
              </a:rPr>
              <a:t>1987</a:t>
            </a:r>
            <a:r>
              <a:rPr lang="zh-CN" altLang="en-US" sz="2400" dirty="0">
                <a:solidFill>
                  <a:srgbClr val="0000CC"/>
                </a:solidFill>
                <a:latin typeface="+mn-lt"/>
                <a:ea typeface="幼圆" pitchFamily="49" charset="-122"/>
              </a:rPr>
              <a:t>年推出了</a:t>
            </a:r>
            <a:r>
              <a:rPr lang="en-US" altLang="zh-CN" sz="2400" dirty="0">
                <a:solidFill>
                  <a:srgbClr val="0000CC"/>
                </a:solidFill>
                <a:latin typeface="+mn-lt"/>
                <a:ea typeface="幼圆" pitchFamily="49" charset="-122"/>
              </a:rPr>
              <a:t>RS-423A</a:t>
            </a:r>
            <a:r>
              <a:rPr lang="zh-CN" altLang="en-US" sz="2400" dirty="0">
                <a:solidFill>
                  <a:srgbClr val="0000CC"/>
                </a:solidFill>
                <a:latin typeface="+mn-lt"/>
                <a:ea typeface="幼圆" pitchFamily="49" charset="-122"/>
              </a:rPr>
              <a:t>总线标准和</a:t>
            </a:r>
            <a:r>
              <a:rPr lang="en-US" altLang="zh-CN" sz="2400" dirty="0">
                <a:solidFill>
                  <a:srgbClr val="0000CC"/>
                </a:solidFill>
                <a:latin typeface="+mn-lt"/>
                <a:ea typeface="幼圆" pitchFamily="49" charset="-122"/>
              </a:rPr>
              <a:t>RS-422A</a:t>
            </a:r>
            <a:r>
              <a:rPr lang="zh-CN" altLang="en-US" sz="2400" dirty="0">
                <a:solidFill>
                  <a:srgbClr val="0000CC"/>
                </a:solidFill>
                <a:latin typeface="+mn-lt"/>
                <a:ea typeface="幼圆" pitchFamily="49" charset="-122"/>
              </a:rPr>
              <a:t>标准。</a:t>
            </a:r>
          </a:p>
        </p:txBody>
      </p:sp>
      <p:sp>
        <p:nvSpPr>
          <p:cNvPr id="166915" name="Rectangle 5"/>
          <p:cNvSpPr>
            <a:spLocks noChangeArrowheads="1"/>
          </p:cNvSpPr>
          <p:nvPr/>
        </p:nvSpPr>
        <p:spPr bwMode="auto">
          <a:xfrm>
            <a:off x="-76200" y="182563"/>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11.2 </a:t>
            </a:r>
            <a:r>
              <a:rPr lang="zh-CN" altLang="en-US" sz="2800" dirty="0">
                <a:solidFill>
                  <a:srgbClr val="0000CC"/>
                </a:solidFill>
                <a:latin typeface="+mn-lt"/>
                <a:ea typeface="幼圆" pitchFamily="49" charset="-122"/>
                <a:cs typeface="+mj-cs"/>
              </a:rPr>
              <a:t>串行通信接口的基本结构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7636"/>
                                        </p:tgtEl>
                                        <p:attrNameLst>
                                          <p:attrName>style.visibility</p:attrName>
                                        </p:attrNameLst>
                                      </p:cBhvr>
                                      <p:to>
                                        <p:strVal val="visible"/>
                                      </p:to>
                                    </p:set>
                                    <p:anim calcmode="lin" valueType="num">
                                      <p:cBhvr additive="base">
                                        <p:cTn id="7" dur="500" fill="hold"/>
                                        <p:tgtEl>
                                          <p:spTgt spid="197636"/>
                                        </p:tgtEl>
                                        <p:attrNameLst>
                                          <p:attrName>ppt_x</p:attrName>
                                        </p:attrNameLst>
                                      </p:cBhvr>
                                      <p:tavLst>
                                        <p:tav tm="0">
                                          <p:val>
                                            <p:strVal val="#ppt_x"/>
                                          </p:val>
                                        </p:tav>
                                        <p:tav tm="100000">
                                          <p:val>
                                            <p:strVal val="#ppt_x"/>
                                          </p:val>
                                        </p:tav>
                                      </p:tavLst>
                                    </p:anim>
                                    <p:anim calcmode="lin" valueType="num">
                                      <p:cBhvr additive="base">
                                        <p:cTn id="8" dur="500" fill="hold"/>
                                        <p:tgtEl>
                                          <p:spTgt spid="1976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30" name="Rectangle 4"/>
          <p:cNvSpPr>
            <a:spLocks noChangeArrowheads="1"/>
          </p:cNvSpPr>
          <p:nvPr/>
        </p:nvSpPr>
        <p:spPr bwMode="auto">
          <a:xfrm>
            <a:off x="322211" y="1033611"/>
            <a:ext cx="2494594"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 1) RS-423A</a:t>
            </a:r>
            <a:r>
              <a:rPr lang="zh-CN" altLang="en-US" sz="2400" dirty="0">
                <a:solidFill>
                  <a:srgbClr val="0000CC"/>
                </a:solidFill>
                <a:latin typeface="+mn-lt"/>
                <a:ea typeface="幼圆" pitchFamily="49" charset="-122"/>
              </a:rPr>
              <a:t>总线</a:t>
            </a:r>
          </a:p>
        </p:txBody>
      </p:sp>
      <p:sp>
        <p:nvSpPr>
          <p:cNvPr id="162831" name="Rectangle 6"/>
          <p:cNvSpPr>
            <a:spLocks noChangeArrowheads="1"/>
          </p:cNvSpPr>
          <p:nvPr/>
        </p:nvSpPr>
        <p:spPr bwMode="auto">
          <a:xfrm>
            <a:off x="0" y="2676525"/>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62828" name="Object 12"/>
          <p:cNvGraphicFramePr>
            <a:graphicFrameLocks noChangeAspect="1"/>
          </p:cNvGraphicFramePr>
          <p:nvPr/>
        </p:nvGraphicFramePr>
        <p:xfrm>
          <a:off x="4419600" y="1219200"/>
          <a:ext cx="4191000" cy="1981200"/>
        </p:xfrm>
        <a:graphic>
          <a:graphicData uri="http://schemas.openxmlformats.org/presentationml/2006/ole">
            <mc:AlternateContent xmlns:mc="http://schemas.openxmlformats.org/markup-compatibility/2006">
              <mc:Choice xmlns:v="urn:schemas-microsoft-com:vml" Requires="v">
                <p:oleObj spid="_x0000_s163688" name="Visio" r:id="rId3" imgW="3849319" imgH="1540764" progId="">
                  <p:embed/>
                </p:oleObj>
              </mc:Choice>
              <mc:Fallback>
                <p:oleObj name="Visio" r:id="rId3" imgW="3849319" imgH="1540764" progId="">
                  <p:embed/>
                  <p:pic>
                    <p:nvPicPr>
                      <p:cNvPr id="0" name="Picture 68"/>
                      <p:cNvPicPr>
                        <a:picLocks noChangeAspect="1" noChangeArrowheads="1"/>
                      </p:cNvPicPr>
                      <p:nvPr/>
                    </p:nvPicPr>
                    <p:blipFill>
                      <a:blip r:embed="rId4">
                        <a:extLst>
                          <a:ext uri="{28A0092B-C50C-407E-A947-70E740481C1C}">
                            <a14:useLocalDpi xmlns:a14="http://schemas.microsoft.com/office/drawing/2010/main" val="0"/>
                          </a:ext>
                        </a:extLst>
                      </a:blip>
                      <a:srcRect l="7426" t="2469"/>
                      <a:stretch>
                        <a:fillRect/>
                      </a:stretch>
                    </p:blipFill>
                    <p:spPr bwMode="auto">
                      <a:xfrm>
                        <a:off x="4419600" y="1219200"/>
                        <a:ext cx="4191000"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32" name="Rectangle 7"/>
          <p:cNvSpPr>
            <a:spLocks noChangeArrowheads="1"/>
          </p:cNvSpPr>
          <p:nvPr/>
        </p:nvSpPr>
        <p:spPr bwMode="auto">
          <a:xfrm>
            <a:off x="476545" y="1583795"/>
            <a:ext cx="3897221" cy="2000548"/>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该标准的主要优点是在</a:t>
            </a:r>
          </a:p>
          <a:p>
            <a:pPr algn="just"/>
            <a:r>
              <a:rPr lang="zh-CN" altLang="en-US" sz="2400" dirty="0">
                <a:solidFill>
                  <a:srgbClr val="0000CC"/>
                </a:solidFill>
                <a:latin typeface="+mn-lt"/>
                <a:ea typeface="幼圆" pitchFamily="49" charset="-122"/>
              </a:rPr>
              <a:t>接收端采用了差分输入。</a:t>
            </a:r>
          </a:p>
          <a:p>
            <a:pPr algn="just"/>
            <a:r>
              <a:rPr lang="zh-CN" altLang="en-US" sz="2400" dirty="0">
                <a:solidFill>
                  <a:srgbClr val="0000CC"/>
                </a:solidFill>
                <a:latin typeface="+mn-lt"/>
                <a:ea typeface="幼圆" pitchFamily="49" charset="-122"/>
              </a:rPr>
              <a:t>在</a:t>
            </a:r>
            <a:r>
              <a:rPr lang="en-US" altLang="zh-CN" sz="2400" dirty="0">
                <a:solidFill>
                  <a:srgbClr val="0000CC"/>
                </a:solidFill>
                <a:latin typeface="+mn-lt"/>
                <a:ea typeface="幼圆" pitchFamily="49" charset="-122"/>
              </a:rPr>
              <a:t>130m</a:t>
            </a:r>
            <a:r>
              <a:rPr lang="zh-CN" altLang="en-US" sz="2400" dirty="0">
                <a:solidFill>
                  <a:srgbClr val="0000CC"/>
                </a:solidFill>
                <a:latin typeface="+mn-lt"/>
                <a:ea typeface="幼圆" pitchFamily="49" charset="-122"/>
              </a:rPr>
              <a:t>用</a:t>
            </a:r>
            <a:r>
              <a:rPr lang="en-US" altLang="zh-CN" sz="2400" dirty="0">
                <a:solidFill>
                  <a:srgbClr val="0000CC"/>
                </a:solidFill>
                <a:latin typeface="+mn-lt"/>
                <a:ea typeface="幼圆" pitchFamily="49" charset="-122"/>
              </a:rPr>
              <a:t>100k</a:t>
            </a:r>
            <a:r>
              <a:rPr lang="zh-CN" altLang="en-US" sz="2400" dirty="0">
                <a:solidFill>
                  <a:srgbClr val="0000CC"/>
                </a:solidFill>
                <a:latin typeface="+mn-lt"/>
                <a:ea typeface="幼圆" pitchFamily="49" charset="-122"/>
              </a:rPr>
              <a:t>的波特率可</a:t>
            </a:r>
          </a:p>
          <a:p>
            <a:pPr algn="just"/>
            <a:r>
              <a:rPr lang="zh-CN" altLang="en-US" sz="2400" dirty="0">
                <a:solidFill>
                  <a:srgbClr val="0000CC"/>
                </a:solidFill>
                <a:latin typeface="+mn-lt"/>
                <a:ea typeface="幼圆" pitchFamily="49" charset="-122"/>
              </a:rPr>
              <a:t>靠通信。在</a:t>
            </a:r>
            <a:r>
              <a:rPr lang="en-US" altLang="zh-CN" sz="2400" dirty="0">
                <a:solidFill>
                  <a:srgbClr val="0000CC"/>
                </a:solidFill>
                <a:latin typeface="+mn-lt"/>
                <a:ea typeface="幼圆" pitchFamily="49" charset="-122"/>
              </a:rPr>
              <a:t>1200m</a:t>
            </a:r>
            <a:r>
              <a:rPr lang="zh-CN" altLang="en-US" sz="2400" dirty="0">
                <a:solidFill>
                  <a:srgbClr val="0000CC"/>
                </a:solidFill>
                <a:latin typeface="+mn-lt"/>
                <a:ea typeface="幼圆" pitchFamily="49" charset="-122"/>
              </a:rPr>
              <a:t>内，可用</a:t>
            </a:r>
          </a:p>
          <a:p>
            <a:pPr algn="just"/>
            <a:r>
              <a:rPr lang="en-US" altLang="zh-CN" sz="2400" dirty="0">
                <a:solidFill>
                  <a:srgbClr val="0000CC"/>
                </a:solidFill>
                <a:latin typeface="+mn-lt"/>
                <a:ea typeface="幼圆" pitchFamily="49" charset="-122"/>
              </a:rPr>
              <a:t>1200</a:t>
            </a:r>
            <a:r>
              <a:rPr lang="zh-CN" altLang="en-US" sz="2400" dirty="0">
                <a:solidFill>
                  <a:srgbClr val="0000CC"/>
                </a:solidFill>
                <a:latin typeface="+mn-lt"/>
                <a:ea typeface="幼圆" pitchFamily="49" charset="-122"/>
              </a:rPr>
              <a:t>波特率进行通信。 </a:t>
            </a:r>
          </a:p>
        </p:txBody>
      </p:sp>
      <p:sp>
        <p:nvSpPr>
          <p:cNvPr id="162833" name="Rectangle 8"/>
          <p:cNvSpPr>
            <a:spLocks noChangeArrowheads="1"/>
          </p:cNvSpPr>
          <p:nvPr/>
        </p:nvSpPr>
        <p:spPr bwMode="auto">
          <a:xfrm>
            <a:off x="476545" y="3654025"/>
            <a:ext cx="3570208" cy="2000548"/>
          </a:xfrm>
          <a:prstGeom prst="rect">
            <a:avLst/>
          </a:prstGeom>
          <a:noFill/>
          <a:ln w="9525">
            <a:noFill/>
            <a:miter lim="800000"/>
            <a:headEnd/>
            <a:tailEnd/>
          </a:ln>
        </p:spPr>
        <p:txBody>
          <a:bodyPr wrap="square" anchor="ctr">
            <a:spAutoFit/>
          </a:bodyPr>
          <a:lstStyle/>
          <a:p>
            <a:pPr algn="just"/>
            <a:r>
              <a:rPr lang="en-US" altLang="zh-CN" sz="2400" dirty="0" smtClean="0">
                <a:solidFill>
                  <a:srgbClr val="0000CC"/>
                </a:solidFill>
                <a:latin typeface="+mn-lt"/>
                <a:ea typeface="幼圆" pitchFamily="49" charset="-122"/>
              </a:rPr>
              <a:t>2</a:t>
            </a:r>
            <a:r>
              <a:rPr lang="en-US" altLang="zh-CN" sz="2400" dirty="0">
                <a:solidFill>
                  <a:srgbClr val="0000CC"/>
                </a:solidFill>
                <a:latin typeface="+mn-lt"/>
                <a:ea typeface="幼圆" pitchFamily="49" charset="-122"/>
              </a:rPr>
              <a:t>) RS-422A</a:t>
            </a:r>
            <a:r>
              <a:rPr lang="zh-CN" altLang="en-US" sz="2400" dirty="0">
                <a:solidFill>
                  <a:srgbClr val="0000CC"/>
                </a:solidFill>
                <a:latin typeface="+mn-lt"/>
                <a:ea typeface="幼圆" pitchFamily="49" charset="-122"/>
              </a:rPr>
              <a:t>总线</a:t>
            </a:r>
          </a:p>
          <a:p>
            <a:pPr algn="just"/>
            <a:r>
              <a:rPr lang="en-US" altLang="zh-CN" sz="2400" dirty="0">
                <a:solidFill>
                  <a:srgbClr val="0000CC"/>
                </a:solidFill>
                <a:latin typeface="+mn-lt"/>
                <a:ea typeface="幼圆" pitchFamily="49" charset="-122"/>
              </a:rPr>
              <a:t>RS-422A</a:t>
            </a:r>
            <a:r>
              <a:rPr lang="zh-CN" altLang="en-US" sz="2400" dirty="0">
                <a:solidFill>
                  <a:srgbClr val="0000CC"/>
                </a:solidFill>
                <a:latin typeface="+mn-lt"/>
                <a:ea typeface="幼圆" pitchFamily="49" charset="-122"/>
              </a:rPr>
              <a:t>采用平衡差分</a:t>
            </a:r>
          </a:p>
          <a:p>
            <a:pPr algn="just"/>
            <a:r>
              <a:rPr lang="zh-CN" altLang="en-US" sz="2400" dirty="0">
                <a:solidFill>
                  <a:srgbClr val="0000CC"/>
                </a:solidFill>
                <a:latin typeface="+mn-lt"/>
                <a:ea typeface="幼圆" pitchFamily="49" charset="-122"/>
              </a:rPr>
              <a:t>输出的发送器，差分输入</a:t>
            </a:r>
          </a:p>
          <a:p>
            <a:pPr algn="just"/>
            <a:r>
              <a:rPr lang="zh-CN" altLang="en-US" sz="2400" dirty="0">
                <a:solidFill>
                  <a:srgbClr val="0000CC"/>
                </a:solidFill>
                <a:latin typeface="+mn-lt"/>
                <a:ea typeface="幼圆" pitchFamily="49" charset="-122"/>
              </a:rPr>
              <a:t>的接收器。双工通信，至</a:t>
            </a:r>
          </a:p>
          <a:p>
            <a:pPr algn="just"/>
            <a:r>
              <a:rPr lang="zh-CN" altLang="en-US" sz="2400" dirty="0">
                <a:solidFill>
                  <a:srgbClr val="0000CC"/>
                </a:solidFill>
                <a:latin typeface="+mn-lt"/>
                <a:ea typeface="幼圆" pitchFamily="49" charset="-122"/>
              </a:rPr>
              <a:t>少要有</a:t>
            </a:r>
            <a:r>
              <a:rPr lang="en-US" altLang="zh-CN" sz="2400" dirty="0">
                <a:solidFill>
                  <a:srgbClr val="0000CC"/>
                </a:solidFill>
                <a:latin typeface="+mn-lt"/>
                <a:ea typeface="幼圆" pitchFamily="49" charset="-122"/>
              </a:rPr>
              <a:t>4</a:t>
            </a:r>
            <a:r>
              <a:rPr lang="zh-CN" altLang="en-US" sz="2400" dirty="0">
                <a:solidFill>
                  <a:srgbClr val="0000CC"/>
                </a:solidFill>
                <a:latin typeface="+mn-lt"/>
                <a:ea typeface="幼圆" pitchFamily="49" charset="-122"/>
              </a:rPr>
              <a:t>根线  </a:t>
            </a:r>
          </a:p>
        </p:txBody>
      </p:sp>
      <p:sp>
        <p:nvSpPr>
          <p:cNvPr id="162834" name="Rectangle 10"/>
          <p:cNvSpPr>
            <a:spLocks noChangeArrowheads="1"/>
          </p:cNvSpPr>
          <p:nvPr/>
        </p:nvSpPr>
        <p:spPr bwMode="auto">
          <a:xfrm>
            <a:off x="0" y="27193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62829" name="Object 13"/>
          <p:cNvGraphicFramePr>
            <a:graphicFrameLocks noChangeAspect="1"/>
          </p:cNvGraphicFramePr>
          <p:nvPr/>
        </p:nvGraphicFramePr>
        <p:xfrm>
          <a:off x="4495800" y="3581400"/>
          <a:ext cx="3886200" cy="1952625"/>
        </p:xfrm>
        <a:graphic>
          <a:graphicData uri="http://schemas.openxmlformats.org/presentationml/2006/ole">
            <mc:AlternateContent xmlns:mc="http://schemas.openxmlformats.org/markup-compatibility/2006">
              <mc:Choice xmlns:v="urn:schemas-microsoft-com:vml" Requires="v">
                <p:oleObj spid="_x0000_s163689" name="Visio" r:id="rId5" imgW="4132783" imgH="1702918" progId="">
                  <p:embed/>
                </p:oleObj>
              </mc:Choice>
              <mc:Fallback>
                <p:oleObj name="Visio" r:id="rId5" imgW="4132783" imgH="1702918" progId="">
                  <p:embed/>
                  <p:pic>
                    <p:nvPicPr>
                      <p:cNvPr id="0" name="Picture 69"/>
                      <p:cNvPicPr>
                        <a:picLocks noChangeAspect="1" noChangeArrowheads="1"/>
                      </p:cNvPicPr>
                      <p:nvPr/>
                    </p:nvPicPr>
                    <p:blipFill>
                      <a:blip r:embed="rId6">
                        <a:extLst>
                          <a:ext uri="{28A0092B-C50C-407E-A947-70E740481C1C}">
                            <a14:useLocalDpi xmlns:a14="http://schemas.microsoft.com/office/drawing/2010/main" val="0"/>
                          </a:ext>
                        </a:extLst>
                      </a:blip>
                      <a:srcRect l="7526" t="3287" r="5836" b="13397"/>
                      <a:stretch>
                        <a:fillRect/>
                      </a:stretch>
                    </p:blipFill>
                    <p:spPr bwMode="auto">
                      <a:xfrm>
                        <a:off x="4495800" y="3581400"/>
                        <a:ext cx="3886200" cy="195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35" name="Rectangle 11"/>
          <p:cNvSpPr>
            <a:spLocks noChangeArrowheads="1"/>
          </p:cNvSpPr>
          <p:nvPr/>
        </p:nvSpPr>
        <p:spPr bwMode="auto">
          <a:xfrm>
            <a:off x="275465" y="182563"/>
            <a:ext cx="7581900" cy="461665"/>
          </a:xfrm>
          <a:prstGeom prst="rect">
            <a:avLst/>
          </a:prstGeom>
          <a:noFill/>
          <a:ln w="9525">
            <a:noFill/>
            <a:miter lim="800000"/>
            <a:headEnd/>
            <a:tailEnd/>
          </a:ln>
        </p:spPr>
        <p:txBody>
          <a:bodyPr wrap="square" anchor="ctr">
            <a:spAutoFit/>
          </a:bodyPr>
          <a:lstStyle/>
          <a:p>
            <a:pPr algn="just"/>
            <a:r>
              <a:rPr lang="en-US"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11.2 </a:t>
            </a:r>
            <a:r>
              <a:rPr lang="zh-CN" altLang="en-US" sz="2400" dirty="0">
                <a:solidFill>
                  <a:srgbClr val="0000CC"/>
                </a:solidFill>
                <a:latin typeface="+mn-lt"/>
                <a:ea typeface="幼圆" pitchFamily="49" charset="-122"/>
              </a:rPr>
              <a:t>串行通信接口的基本结构</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4"/>
          <p:cNvSpPr>
            <a:spLocks noChangeArrowheads="1"/>
          </p:cNvSpPr>
          <p:nvPr/>
        </p:nvSpPr>
        <p:spPr bwMode="auto">
          <a:xfrm>
            <a:off x="476250" y="1043735"/>
            <a:ext cx="8077200" cy="3477875"/>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一般情况下，</a:t>
            </a:r>
            <a:r>
              <a:rPr lang="en-US" altLang="zh-CN" sz="2400" dirty="0">
                <a:solidFill>
                  <a:srgbClr val="0000CC"/>
                </a:solidFill>
                <a:latin typeface="+mn-lt"/>
                <a:ea typeface="幼圆" pitchFamily="49" charset="-122"/>
              </a:rPr>
              <a:t>RS-422A</a:t>
            </a:r>
            <a:r>
              <a:rPr lang="zh-CN" altLang="en-US" sz="2400" dirty="0">
                <a:solidFill>
                  <a:srgbClr val="0000CC"/>
                </a:solidFill>
                <a:latin typeface="+mn-lt"/>
                <a:ea typeface="幼圆" pitchFamily="49" charset="-122"/>
              </a:rPr>
              <a:t>线路不使用公共地线，这使得通信双方由于地电位不同而对通信线路产生的干扰减至最小。双方地电位不同产生的信号成为共模干扰会被差分接收器滤波掉，而这种干扰却能使</a:t>
            </a:r>
            <a:r>
              <a:rPr lang="en-US" altLang="zh-CN" sz="2400" dirty="0">
                <a:solidFill>
                  <a:srgbClr val="0000CC"/>
                </a:solidFill>
                <a:latin typeface="+mn-lt"/>
                <a:ea typeface="幼圆" pitchFamily="49" charset="-122"/>
              </a:rPr>
              <a:t>RS-232C</a:t>
            </a:r>
            <a:r>
              <a:rPr lang="zh-CN" altLang="en-US" sz="2400" dirty="0">
                <a:solidFill>
                  <a:srgbClr val="0000CC"/>
                </a:solidFill>
                <a:latin typeface="+mn-lt"/>
                <a:ea typeface="幼圆" pitchFamily="49" charset="-122"/>
              </a:rPr>
              <a:t>的线路产生错误。当采用普通双绞线时，</a:t>
            </a:r>
            <a:r>
              <a:rPr lang="en-US" altLang="zh-CN" sz="2400" dirty="0">
                <a:solidFill>
                  <a:srgbClr val="0000CC"/>
                </a:solidFill>
                <a:latin typeface="+mn-lt"/>
                <a:ea typeface="幼圆" pitchFamily="49" charset="-122"/>
              </a:rPr>
              <a:t>RS-422A</a:t>
            </a:r>
            <a:r>
              <a:rPr lang="zh-CN" altLang="en-US" sz="2400" dirty="0">
                <a:solidFill>
                  <a:srgbClr val="0000CC"/>
                </a:solidFill>
                <a:latin typeface="+mn-lt"/>
                <a:ea typeface="幼圆" pitchFamily="49" charset="-122"/>
              </a:rPr>
              <a:t>可在</a:t>
            </a:r>
            <a:r>
              <a:rPr lang="en-US" altLang="zh-CN" sz="2400" dirty="0">
                <a:solidFill>
                  <a:srgbClr val="0000CC"/>
                </a:solidFill>
                <a:latin typeface="+mn-lt"/>
                <a:ea typeface="幼圆" pitchFamily="49" charset="-122"/>
              </a:rPr>
              <a:t>1200m</a:t>
            </a:r>
            <a:r>
              <a:rPr lang="zh-CN" altLang="en-US" sz="2400" dirty="0">
                <a:solidFill>
                  <a:srgbClr val="0000CC"/>
                </a:solidFill>
                <a:latin typeface="+mn-lt"/>
                <a:ea typeface="幼圆" pitchFamily="49" charset="-122"/>
              </a:rPr>
              <a:t>范围以</a:t>
            </a:r>
            <a:r>
              <a:rPr lang="en-US" altLang="zh-CN" sz="2400" dirty="0">
                <a:solidFill>
                  <a:srgbClr val="0000CC"/>
                </a:solidFill>
                <a:latin typeface="+mn-lt"/>
                <a:ea typeface="幼圆" pitchFamily="49" charset="-122"/>
              </a:rPr>
              <a:t>38400</a:t>
            </a:r>
            <a:r>
              <a:rPr lang="zh-CN" altLang="en-US" sz="2400" dirty="0">
                <a:solidFill>
                  <a:srgbClr val="0000CC"/>
                </a:solidFill>
                <a:latin typeface="+mn-lt"/>
                <a:ea typeface="幼圆" pitchFamily="49" charset="-122"/>
              </a:rPr>
              <a:t>的波特率进行通信。在短距离（</a:t>
            </a:r>
            <a:r>
              <a:rPr lang="en-US" altLang="zh-CN" sz="2400" dirty="0">
                <a:solidFill>
                  <a:srgbClr val="0000CC"/>
                </a:solidFill>
                <a:latin typeface="+mn-lt"/>
                <a:ea typeface="幼圆" pitchFamily="49" charset="-122"/>
              </a:rPr>
              <a:t>200m</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RS-422A</a:t>
            </a:r>
            <a:r>
              <a:rPr lang="zh-CN" altLang="en-US" sz="2400" dirty="0">
                <a:solidFill>
                  <a:srgbClr val="0000CC"/>
                </a:solidFill>
                <a:latin typeface="+mn-lt"/>
                <a:ea typeface="幼圆" pitchFamily="49" charset="-122"/>
              </a:rPr>
              <a:t>的线路可以轻易地达到</a:t>
            </a:r>
            <a:r>
              <a:rPr lang="en-US" altLang="zh-CN" sz="2400" dirty="0">
                <a:solidFill>
                  <a:srgbClr val="0000CC"/>
                </a:solidFill>
                <a:latin typeface="+mn-lt"/>
                <a:ea typeface="幼圆" pitchFamily="49" charset="-122"/>
              </a:rPr>
              <a:t>200k</a:t>
            </a:r>
            <a:r>
              <a:rPr lang="zh-CN" altLang="en-US" sz="2400" dirty="0">
                <a:solidFill>
                  <a:srgbClr val="0000CC"/>
                </a:solidFill>
                <a:latin typeface="+mn-lt"/>
                <a:ea typeface="幼圆" pitchFamily="49" charset="-122"/>
              </a:rPr>
              <a:t>以上的波特率，因此这种接口电路被广泛地用在计算机本地网络上。使用</a:t>
            </a:r>
            <a:r>
              <a:rPr lang="en-US" altLang="zh-CN" sz="2400" dirty="0">
                <a:solidFill>
                  <a:srgbClr val="0000CC"/>
                </a:solidFill>
                <a:latin typeface="+mn-lt"/>
                <a:ea typeface="幼圆" pitchFamily="49" charset="-122"/>
              </a:rPr>
              <a:t>RS-422A</a:t>
            </a:r>
            <a:r>
              <a:rPr lang="zh-CN" altLang="en-US" sz="2400" dirty="0">
                <a:solidFill>
                  <a:srgbClr val="0000CC"/>
                </a:solidFill>
                <a:latin typeface="+mn-lt"/>
                <a:ea typeface="幼圆" pitchFamily="49" charset="-122"/>
              </a:rPr>
              <a:t>接口电路进行全双工通信，需要两对线（</a:t>
            </a:r>
            <a:r>
              <a:rPr lang="en-US" altLang="zh-CN" sz="2400" dirty="0">
                <a:solidFill>
                  <a:srgbClr val="0000CC"/>
                </a:solidFill>
                <a:latin typeface="+mn-lt"/>
                <a:ea typeface="幼圆" pitchFamily="49" charset="-122"/>
              </a:rPr>
              <a:t>4</a:t>
            </a:r>
            <a:r>
              <a:rPr lang="zh-CN" altLang="en-US" sz="2400" dirty="0">
                <a:solidFill>
                  <a:srgbClr val="0000CC"/>
                </a:solidFill>
                <a:latin typeface="+mn-lt"/>
                <a:ea typeface="幼圆" pitchFamily="49" charset="-122"/>
              </a:rPr>
              <a:t>条线），使线路成本增加。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692"/>
                                        </p:tgtEl>
                                        <p:attrNameLst>
                                          <p:attrName>style.visibility</p:attrName>
                                        </p:attrNameLst>
                                      </p:cBhvr>
                                      <p:to>
                                        <p:strVal val="visible"/>
                                      </p:to>
                                    </p:set>
                                    <p:anim calcmode="lin" valueType="num">
                                      <p:cBhvr additive="base">
                                        <p:cTn id="7" dur="500" fill="hold"/>
                                        <p:tgtEl>
                                          <p:spTgt spid="114692"/>
                                        </p:tgtEl>
                                        <p:attrNameLst>
                                          <p:attrName>ppt_x</p:attrName>
                                        </p:attrNameLst>
                                      </p:cBhvr>
                                      <p:tavLst>
                                        <p:tav tm="0">
                                          <p:val>
                                            <p:strVal val="#ppt_x"/>
                                          </p:val>
                                        </p:tav>
                                        <p:tav tm="100000">
                                          <p:val>
                                            <p:strVal val="#ppt_x"/>
                                          </p:val>
                                        </p:tav>
                                      </p:tavLst>
                                    </p:anim>
                                    <p:anim calcmode="lin" valueType="num">
                                      <p:cBhvr additive="base">
                                        <p:cTn id="8" dur="500" fill="hold"/>
                                        <p:tgtEl>
                                          <p:spTgt spid="1146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4"/>
          <p:cNvSpPr>
            <a:spLocks noChangeArrowheads="1"/>
          </p:cNvSpPr>
          <p:nvPr/>
        </p:nvSpPr>
        <p:spPr bwMode="auto">
          <a:xfrm>
            <a:off x="476545" y="1043735"/>
            <a:ext cx="2271776"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3. RS-485</a:t>
            </a:r>
            <a:r>
              <a:rPr lang="zh-CN" altLang="en-US" sz="2400" dirty="0">
                <a:solidFill>
                  <a:srgbClr val="0000CC"/>
                </a:solidFill>
                <a:latin typeface="+mn-lt"/>
                <a:ea typeface="幼圆" pitchFamily="49" charset="-122"/>
              </a:rPr>
              <a:t>总线 </a:t>
            </a:r>
          </a:p>
        </p:txBody>
      </p:sp>
      <p:sp>
        <p:nvSpPr>
          <p:cNvPr id="171010" name="Rectangle 5"/>
          <p:cNvSpPr>
            <a:spLocks noChangeArrowheads="1"/>
          </p:cNvSpPr>
          <p:nvPr/>
        </p:nvSpPr>
        <p:spPr bwMode="auto">
          <a:xfrm>
            <a:off x="476250" y="1718810"/>
            <a:ext cx="8056190" cy="2677656"/>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RS-485</a:t>
            </a:r>
            <a:r>
              <a:rPr lang="zh-CN" altLang="en-US" sz="2400" dirty="0">
                <a:solidFill>
                  <a:srgbClr val="0000CC"/>
                </a:solidFill>
                <a:latin typeface="+mn-lt"/>
                <a:ea typeface="幼圆" pitchFamily="49" charset="-122"/>
              </a:rPr>
              <a:t>适用于收发双方共用一对线进行通信，也适用于多个点之间共用一对线路进行总线方式联网，通信只能是半双工的 。由于共用一条线路，在任何时刻，只允许有一个发送器发送数据，其它发送器必须处于关闭（高阻）状态，这是通过发送器芯片上的发送允许端控制的。例如，当该端为高电平时，发送器可以发送数据，而为低电平时，发送器的两个输出端都呈现高阻状态，好像从线路脱开一样。</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3229" y="3658959"/>
            <a:ext cx="7047275" cy="2920391"/>
            <a:chOff x="1129483" y="2303874"/>
            <a:chExt cx="7047275" cy="2920391"/>
          </a:xfrm>
          <a:solidFill>
            <a:schemeClr val="bg1"/>
          </a:solidFill>
        </p:grpSpPr>
        <p:pic>
          <p:nvPicPr>
            <p:cNvPr id="5" name="Picture 9" descr="tu8-6"/>
            <p:cNvPicPr>
              <a:picLocks noChangeAspect="1" noChangeArrowheads="1"/>
            </p:cNvPicPr>
            <p:nvPr/>
          </p:nvPicPr>
          <p:blipFill>
            <a:blip r:embed="rId2" cstate="print"/>
            <a:srcRect/>
            <a:stretch>
              <a:fillRect/>
            </a:stretch>
          </p:blipFill>
          <p:spPr bwMode="auto">
            <a:xfrm>
              <a:off x="1129483" y="2303874"/>
              <a:ext cx="7047275" cy="2428993"/>
            </a:xfrm>
            <a:prstGeom prst="rect">
              <a:avLst/>
            </a:prstGeom>
            <a:grpFill/>
            <a:ln w="9525">
              <a:noFill/>
              <a:miter lim="800000"/>
              <a:headEnd/>
              <a:tailEnd/>
            </a:ln>
          </p:spPr>
        </p:pic>
        <p:sp>
          <p:nvSpPr>
            <p:cNvPr id="2" name="TextBox 1"/>
            <p:cNvSpPr txBox="1"/>
            <p:nvPr/>
          </p:nvSpPr>
          <p:spPr>
            <a:xfrm>
              <a:off x="2762420" y="4824155"/>
              <a:ext cx="3781400" cy="400110"/>
            </a:xfrm>
            <a:prstGeom prst="rect">
              <a:avLst/>
            </a:prstGeom>
            <a:grpFill/>
          </p:spPr>
          <p:txBody>
            <a:bodyPr wrap="square" rtlCol="0">
              <a:spAutoFit/>
            </a:bodyPr>
            <a:lstStyle/>
            <a:p>
              <a:r>
                <a:rPr lang="zh-CN" altLang="en-US" sz="2000" dirty="0" smtClean="0">
                  <a:solidFill>
                    <a:srgbClr val="0000CC"/>
                  </a:solidFill>
                </a:rPr>
                <a:t>起止式异步串行通信的字符格式</a:t>
              </a:r>
              <a:endParaRPr lang="zh-CN" altLang="en-US" sz="2000" dirty="0">
                <a:solidFill>
                  <a:srgbClr val="0000CC"/>
                </a:solidFill>
              </a:endParaRPr>
            </a:p>
          </p:txBody>
        </p:sp>
      </p:grpSp>
      <p:sp>
        <p:nvSpPr>
          <p:cNvPr id="24577" name="Text Box 7"/>
          <p:cNvSpPr txBox="1">
            <a:spLocks noChangeArrowheads="1"/>
          </p:cNvSpPr>
          <p:nvPr/>
        </p:nvSpPr>
        <p:spPr bwMode="auto">
          <a:xfrm>
            <a:off x="476250" y="998730"/>
            <a:ext cx="8461235" cy="2554545"/>
          </a:xfrm>
          <a:prstGeom prst="rect">
            <a:avLst/>
          </a:prstGeom>
          <a:noFill/>
          <a:ln w="9525">
            <a:noFill/>
            <a:miter lim="800000"/>
            <a:headEnd/>
            <a:tailEnd/>
          </a:ln>
        </p:spPr>
        <p:txBody>
          <a:bodyPr wrap="square">
            <a:spAutoFit/>
          </a:bodyPr>
          <a:lstStyle/>
          <a:p>
            <a:pPr marL="457200" indent="-457200">
              <a:spcBef>
                <a:spcPts val="1200"/>
              </a:spcBef>
              <a:buAutoNum type="alphaLcPeriod"/>
            </a:pPr>
            <a:r>
              <a:rPr lang="zh-CN" altLang="en-US" sz="2400" dirty="0" smtClean="0">
                <a:solidFill>
                  <a:srgbClr val="FF0000"/>
                </a:solidFill>
                <a:latin typeface="+mn-lt"/>
                <a:ea typeface="幼圆" pitchFamily="49" charset="-122"/>
              </a:rPr>
              <a:t>异步串行通信数据帧格式</a:t>
            </a:r>
            <a:endParaRPr lang="en-US" altLang="zh-CN" sz="2400" dirty="0">
              <a:solidFill>
                <a:srgbClr val="FF0000"/>
              </a:solidFill>
              <a:latin typeface="+mn-lt"/>
              <a:ea typeface="幼圆" pitchFamily="49" charset="-122"/>
            </a:endParaRPr>
          </a:p>
          <a:p>
            <a:pPr>
              <a:spcBef>
                <a:spcPts val="1200"/>
              </a:spcBef>
            </a:pPr>
            <a:r>
              <a:rPr lang="zh-CN" altLang="en-US" sz="2400" dirty="0" smtClean="0">
                <a:solidFill>
                  <a:srgbClr val="0000CC"/>
                </a:solidFill>
                <a:latin typeface="+mn-lt"/>
                <a:ea typeface="幼圆" pitchFamily="49" charset="-122"/>
              </a:rPr>
              <a:t>① 起始位：字符开始传送的标志，逻辑</a:t>
            </a:r>
            <a:r>
              <a:rPr lang="en-US" altLang="zh-CN" sz="2400" dirty="0" smtClean="0">
                <a:solidFill>
                  <a:srgbClr val="0000CC"/>
                </a:solidFill>
                <a:latin typeface="+mn-lt"/>
                <a:ea typeface="幼圆" pitchFamily="49" charset="-122"/>
              </a:rPr>
              <a:t>0</a:t>
            </a:r>
            <a:r>
              <a:rPr lang="zh-CN" altLang="en-US" sz="2400" dirty="0" smtClean="0">
                <a:solidFill>
                  <a:srgbClr val="0000CC"/>
                </a:solidFill>
                <a:latin typeface="+mn-lt"/>
                <a:ea typeface="幼圆" pitchFamily="49" charset="-122"/>
              </a:rPr>
              <a:t>电平。</a:t>
            </a:r>
            <a:endParaRPr lang="en-US" altLang="zh-CN" sz="2400" dirty="0" smtClean="0">
              <a:solidFill>
                <a:srgbClr val="0000CC"/>
              </a:solidFill>
              <a:latin typeface="+mn-lt"/>
              <a:ea typeface="幼圆" pitchFamily="49" charset="-122"/>
            </a:endParaRPr>
          </a:p>
          <a:p>
            <a:pPr marL="261938" indent="-261938">
              <a:spcBef>
                <a:spcPts val="1200"/>
              </a:spcBef>
            </a:pPr>
            <a:r>
              <a:rPr lang="zh-CN" altLang="en-US" sz="2400" dirty="0" smtClean="0">
                <a:solidFill>
                  <a:srgbClr val="0000CC"/>
                </a:solidFill>
                <a:latin typeface="+mn-lt"/>
                <a:ea typeface="幼圆" pitchFamily="49" charset="-122"/>
              </a:rPr>
              <a:t>② 数据位：</a:t>
            </a:r>
            <a:r>
              <a:rPr lang="en-US" altLang="zh-CN" sz="2400" dirty="0" smtClean="0">
                <a:solidFill>
                  <a:srgbClr val="0000CC"/>
                </a:solidFill>
                <a:latin typeface="+mn-lt"/>
                <a:ea typeface="幼圆" pitchFamily="49" charset="-122"/>
              </a:rPr>
              <a:t>5~8</a:t>
            </a:r>
            <a:r>
              <a:rPr lang="zh-CN" altLang="en-US" sz="2400" dirty="0" smtClean="0">
                <a:solidFill>
                  <a:srgbClr val="0000CC"/>
                </a:solidFill>
                <a:latin typeface="+mn-lt"/>
                <a:ea typeface="幼圆" pitchFamily="49" charset="-122"/>
              </a:rPr>
              <a:t>个二进制位。</a:t>
            </a:r>
            <a:endParaRPr lang="en-US" altLang="zh-CN" sz="2400" dirty="0" smtClean="0">
              <a:solidFill>
                <a:srgbClr val="0000CC"/>
              </a:solidFill>
              <a:latin typeface="+mn-lt"/>
              <a:ea typeface="幼圆" pitchFamily="49" charset="-122"/>
            </a:endParaRPr>
          </a:p>
          <a:p>
            <a:pPr marL="261938" indent="-261938">
              <a:spcBef>
                <a:spcPts val="1200"/>
              </a:spcBef>
            </a:pPr>
            <a:r>
              <a:rPr lang="zh-CN" altLang="en-US" sz="2400" dirty="0" smtClean="0">
                <a:solidFill>
                  <a:srgbClr val="0000CC"/>
                </a:solidFill>
                <a:latin typeface="+mn-lt"/>
                <a:ea typeface="幼圆" pitchFamily="49" charset="-122"/>
              </a:rPr>
              <a:t>③ 奇偶校验位：可选。</a:t>
            </a:r>
            <a:endParaRPr lang="en-US" altLang="zh-CN" sz="2400" dirty="0" smtClean="0">
              <a:solidFill>
                <a:srgbClr val="0000CC"/>
              </a:solidFill>
              <a:latin typeface="+mn-lt"/>
              <a:ea typeface="幼圆" pitchFamily="49" charset="-122"/>
            </a:endParaRPr>
          </a:p>
          <a:p>
            <a:pPr marL="261938" indent="-261938">
              <a:spcBef>
                <a:spcPts val="1200"/>
              </a:spcBef>
            </a:pPr>
            <a:r>
              <a:rPr lang="zh-CN" altLang="en-US" sz="2400" dirty="0" smtClean="0">
                <a:solidFill>
                  <a:srgbClr val="0000CC"/>
                </a:solidFill>
                <a:latin typeface="+mn-lt"/>
                <a:ea typeface="幼圆" pitchFamily="49" charset="-122"/>
              </a:rPr>
              <a:t>④ 停止位：</a:t>
            </a:r>
            <a:r>
              <a:rPr lang="en-US" altLang="zh-CN" sz="2400" dirty="0" smtClean="0">
                <a:solidFill>
                  <a:srgbClr val="0000CC"/>
                </a:solidFill>
                <a:latin typeface="+mn-lt"/>
                <a:ea typeface="幼圆" pitchFamily="49" charset="-122"/>
              </a:rPr>
              <a:t>1</a:t>
            </a:r>
            <a:r>
              <a:rPr lang="zh-CN" altLang="en-US" sz="2400" dirty="0" smtClean="0">
                <a:solidFill>
                  <a:srgbClr val="0000CC"/>
                </a:solidFill>
                <a:latin typeface="+mn-lt"/>
                <a:ea typeface="幼圆" pitchFamily="49" charset="-122"/>
              </a:rPr>
              <a:t>位，</a:t>
            </a:r>
            <a:r>
              <a:rPr lang="en-US" altLang="zh-CN" sz="2400" dirty="0" smtClean="0">
                <a:solidFill>
                  <a:srgbClr val="0000CC"/>
                </a:solidFill>
                <a:latin typeface="+mn-lt"/>
                <a:ea typeface="幼圆" pitchFamily="49" charset="-122"/>
              </a:rPr>
              <a:t>1.5</a:t>
            </a:r>
            <a:r>
              <a:rPr lang="zh-CN" altLang="en-US" sz="2400" dirty="0" smtClean="0">
                <a:solidFill>
                  <a:srgbClr val="0000CC"/>
                </a:solidFill>
                <a:latin typeface="+mn-lt"/>
                <a:ea typeface="幼圆" pitchFamily="49" charset="-122"/>
              </a:rPr>
              <a:t>位或</a:t>
            </a:r>
            <a:r>
              <a:rPr lang="en-US" altLang="zh-CN" sz="2400" dirty="0" smtClean="0">
                <a:solidFill>
                  <a:srgbClr val="0000CC"/>
                </a:solidFill>
                <a:latin typeface="+mn-lt"/>
                <a:ea typeface="幼圆" pitchFamily="49" charset="-122"/>
              </a:rPr>
              <a:t>2</a:t>
            </a:r>
            <a:r>
              <a:rPr lang="zh-CN" altLang="en-US" sz="2400" dirty="0" smtClean="0">
                <a:solidFill>
                  <a:srgbClr val="0000CC"/>
                </a:solidFill>
                <a:latin typeface="+mn-lt"/>
                <a:ea typeface="幼圆" pitchFamily="49" charset="-122"/>
              </a:rPr>
              <a:t>位长度，逻辑</a:t>
            </a:r>
            <a:r>
              <a:rPr lang="en-US" altLang="zh-CN" sz="2400" dirty="0" smtClean="0">
                <a:solidFill>
                  <a:srgbClr val="0000CC"/>
                </a:solidFill>
                <a:latin typeface="+mn-lt"/>
                <a:ea typeface="幼圆" pitchFamily="49" charset="-122"/>
              </a:rPr>
              <a:t>1</a:t>
            </a:r>
            <a:r>
              <a:rPr lang="zh-CN" altLang="en-US" sz="2400" dirty="0" smtClean="0">
                <a:solidFill>
                  <a:srgbClr val="0000CC"/>
                </a:solidFill>
                <a:latin typeface="+mn-lt"/>
                <a:ea typeface="幼圆" pitchFamily="49" charset="-122"/>
              </a:rPr>
              <a:t>电平。</a:t>
            </a:r>
            <a:endParaRPr lang="zh-CN" altLang="en-US" sz="2400" dirty="0">
              <a:solidFill>
                <a:srgbClr val="0000CC"/>
              </a:solidFill>
              <a:latin typeface="+mn-lt"/>
              <a:ea typeface="幼圆" pitchFamily="49" charset="-122"/>
            </a:endParaRPr>
          </a:p>
        </p:txBody>
      </p:sp>
      <p:sp>
        <p:nvSpPr>
          <p:cNvPr id="24579" name="Rectangle 9"/>
          <p:cNvSpPr>
            <a:spLocks noChangeArrowheads="1"/>
          </p:cNvSpPr>
          <p:nvPr/>
        </p:nvSpPr>
        <p:spPr bwMode="auto">
          <a:xfrm>
            <a:off x="360040" y="143635"/>
            <a:ext cx="4572000" cy="563562"/>
          </a:xfrm>
          <a:prstGeom prst="rect">
            <a:avLst/>
          </a:prstGeom>
          <a:noFill/>
          <a:ln w="9525">
            <a:noFill/>
            <a:miter lim="800000"/>
            <a:headEnd/>
            <a:tailEnd/>
          </a:ln>
        </p:spPr>
        <p:txBody>
          <a:bodyPr/>
          <a:lstStyle/>
          <a:p>
            <a:pPr marL="361950" indent="-361950" algn="just">
              <a:lnSpc>
                <a:spcPct val="120000"/>
              </a:lnSpc>
              <a:spcBef>
                <a:spcPts val="1200"/>
              </a:spcBef>
            </a:pPr>
            <a:r>
              <a:rPr lang="zh-CN" altLang="en-US" sz="2800" dirty="0" smtClean="0">
                <a:solidFill>
                  <a:srgbClr val="0000CC"/>
                </a:solidFill>
                <a:ea typeface="幼圆" pitchFamily="49" charset="-122"/>
              </a:rPr>
              <a:t>（</a:t>
            </a:r>
            <a:r>
              <a:rPr lang="en-US" altLang="zh-CN" sz="2800" dirty="0" smtClean="0">
                <a:solidFill>
                  <a:srgbClr val="0000CC"/>
                </a:solidFill>
                <a:ea typeface="幼圆" pitchFamily="49" charset="-122"/>
              </a:rPr>
              <a:t>1</a:t>
            </a:r>
            <a:r>
              <a:rPr lang="zh-CN" altLang="en-US" sz="2800" dirty="0" smtClean="0">
                <a:solidFill>
                  <a:srgbClr val="0000CC"/>
                </a:solidFill>
                <a:ea typeface="幼圆" pitchFamily="49" charset="-122"/>
              </a:rPr>
              <a:t>）</a:t>
            </a:r>
            <a:r>
              <a:rPr lang="en-US" altLang="en-US" sz="2800" dirty="0" smtClean="0">
                <a:solidFill>
                  <a:srgbClr val="0000CC"/>
                </a:solidFill>
                <a:ea typeface="幼圆" pitchFamily="49" charset="-122"/>
              </a:rPr>
              <a:t> </a:t>
            </a:r>
            <a:r>
              <a:rPr lang="zh-CN" altLang="en-US" sz="2800" dirty="0">
                <a:solidFill>
                  <a:srgbClr val="0000CC"/>
                </a:solidFill>
                <a:ea typeface="幼圆" pitchFamily="49" charset="-122"/>
              </a:rPr>
              <a:t>异步串行通信方式</a:t>
            </a:r>
          </a:p>
        </p:txBody>
      </p:sp>
      <p:pic>
        <p:nvPicPr>
          <p:cNvPr id="6" name="图片 5">
            <a:hlinkClick r:id="" action="ppaction://hlinkshowjump?jump=lastslideviewed"/>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2420" y="5454225"/>
            <a:ext cx="720080" cy="720080"/>
          </a:xfrm>
          <a:prstGeom prst="rect">
            <a:avLst/>
          </a:prstGeom>
        </p:spPr>
      </p:pic>
    </p:spTree>
    <p:extLst>
      <p:ext uri="{BB962C8B-B14F-4D97-AF65-F5344CB8AC3E}">
        <p14:creationId xmlns:p14="http://schemas.microsoft.com/office/powerpoint/2010/main" val="31724731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8" name="Rectangle 5"/>
          <p:cNvSpPr>
            <a:spLocks noChangeArrowheads="1"/>
          </p:cNvSpPr>
          <p:nvPr/>
        </p:nvSpPr>
        <p:spPr bwMode="auto">
          <a:xfrm>
            <a:off x="0" y="2314575"/>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63847" name="Object 7"/>
          <p:cNvGraphicFramePr>
            <a:graphicFrameLocks noChangeAspect="1"/>
          </p:cNvGraphicFramePr>
          <p:nvPr/>
        </p:nvGraphicFramePr>
        <p:xfrm>
          <a:off x="381000" y="1371600"/>
          <a:ext cx="8153400" cy="4025900"/>
        </p:xfrm>
        <a:graphic>
          <a:graphicData uri="http://schemas.openxmlformats.org/presentationml/2006/ole">
            <mc:AlternateContent xmlns:mc="http://schemas.openxmlformats.org/markup-compatibility/2006">
              <mc:Choice xmlns:v="urn:schemas-microsoft-com:vml" Requires="v">
                <p:oleObj spid="_x0000_s164276" name="Visio" r:id="rId3" imgW="4514850" imgH="2232978" progId="">
                  <p:embed/>
                </p:oleObj>
              </mc:Choice>
              <mc:Fallback>
                <p:oleObj name="Visio" r:id="rId3" imgW="4514850" imgH="2232978" progId="">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71600"/>
                        <a:ext cx="8153400" cy="402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4"/>
          <p:cNvSpPr>
            <a:spLocks noChangeArrowheads="1"/>
          </p:cNvSpPr>
          <p:nvPr/>
        </p:nvSpPr>
        <p:spPr bwMode="auto">
          <a:xfrm>
            <a:off x="533400" y="242888"/>
            <a:ext cx="2820988" cy="519112"/>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4. </a:t>
            </a:r>
            <a:r>
              <a:rPr lang="zh-CN" altLang="en-US" sz="2800" dirty="0">
                <a:solidFill>
                  <a:srgbClr val="0000CC"/>
                </a:solidFill>
                <a:latin typeface="+mn-lt"/>
                <a:ea typeface="幼圆" pitchFamily="49" charset="-122"/>
                <a:cs typeface="+mj-cs"/>
              </a:rPr>
              <a:t>其它串行接口 </a:t>
            </a:r>
          </a:p>
        </p:txBody>
      </p:sp>
      <p:sp>
        <p:nvSpPr>
          <p:cNvPr id="174082" name="Rectangle 5"/>
          <p:cNvSpPr>
            <a:spLocks noChangeArrowheads="1"/>
          </p:cNvSpPr>
          <p:nvPr/>
        </p:nvSpPr>
        <p:spPr bwMode="auto">
          <a:xfrm>
            <a:off x="476545" y="1095524"/>
            <a:ext cx="2425664"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1) </a:t>
            </a:r>
            <a:r>
              <a:rPr lang="zh-CN" altLang="en-US" sz="2400" dirty="0">
                <a:solidFill>
                  <a:srgbClr val="0000CC"/>
                </a:solidFill>
                <a:latin typeface="+mn-lt"/>
                <a:ea typeface="幼圆" pitchFamily="49" charset="-122"/>
              </a:rPr>
              <a:t>现场总线</a:t>
            </a:r>
            <a:r>
              <a:rPr lang="en-US" altLang="zh-CN" sz="2400" dirty="0">
                <a:solidFill>
                  <a:srgbClr val="0000CC"/>
                </a:solidFill>
                <a:latin typeface="+mn-lt"/>
                <a:ea typeface="幼圆" pitchFamily="49" charset="-122"/>
              </a:rPr>
              <a:t>CAN</a:t>
            </a:r>
          </a:p>
        </p:txBody>
      </p:sp>
      <p:sp>
        <p:nvSpPr>
          <p:cNvPr id="174083" name="Rectangle 6"/>
          <p:cNvSpPr>
            <a:spLocks noChangeArrowheads="1"/>
          </p:cNvSpPr>
          <p:nvPr/>
        </p:nvSpPr>
        <p:spPr bwMode="auto">
          <a:xfrm>
            <a:off x="472536" y="1794593"/>
            <a:ext cx="8194920" cy="2677656"/>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控制器局域网（</a:t>
            </a:r>
            <a:r>
              <a:rPr lang="en-US" altLang="zh-CN" sz="2400" dirty="0">
                <a:solidFill>
                  <a:srgbClr val="0000CC"/>
                </a:solidFill>
                <a:latin typeface="+mn-lt"/>
                <a:ea typeface="幼圆" pitchFamily="49" charset="-122"/>
              </a:rPr>
              <a:t>Controller Area Network</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CAN</a:t>
            </a:r>
            <a:r>
              <a:rPr lang="zh-CN" altLang="en-US" sz="2400" dirty="0" smtClean="0">
                <a:solidFill>
                  <a:srgbClr val="0000CC"/>
                </a:solidFill>
                <a:latin typeface="+mn-lt"/>
                <a:ea typeface="幼圆" pitchFamily="49" charset="-122"/>
              </a:rPr>
              <a:t>），最早</a:t>
            </a:r>
            <a:r>
              <a:rPr lang="zh-CN" altLang="en-US" sz="2400" dirty="0">
                <a:solidFill>
                  <a:srgbClr val="0000CC"/>
                </a:solidFill>
                <a:latin typeface="+mn-lt"/>
                <a:ea typeface="幼圆" pitchFamily="49" charset="-122"/>
              </a:rPr>
              <a:t>出现于</a:t>
            </a:r>
            <a:r>
              <a:rPr lang="en-US" altLang="zh-CN" sz="2400" dirty="0">
                <a:solidFill>
                  <a:srgbClr val="0000CC"/>
                </a:solidFill>
                <a:latin typeface="+mn-lt"/>
                <a:ea typeface="幼圆" pitchFamily="49" charset="-122"/>
              </a:rPr>
              <a:t>20</a:t>
            </a:r>
            <a:r>
              <a:rPr lang="zh-CN" altLang="en-US" sz="2400" dirty="0">
                <a:solidFill>
                  <a:srgbClr val="0000CC"/>
                </a:solidFill>
                <a:latin typeface="+mn-lt"/>
                <a:ea typeface="幼圆" pitchFamily="49" charset="-122"/>
              </a:rPr>
              <a:t>世纪</a:t>
            </a:r>
            <a:r>
              <a:rPr lang="en-US" altLang="zh-CN" sz="2400" dirty="0">
                <a:solidFill>
                  <a:srgbClr val="0000CC"/>
                </a:solidFill>
                <a:latin typeface="+mn-lt"/>
                <a:ea typeface="幼圆" pitchFamily="49" charset="-122"/>
              </a:rPr>
              <a:t>80</a:t>
            </a:r>
            <a:r>
              <a:rPr lang="zh-CN" altLang="en-US" sz="2400" dirty="0">
                <a:solidFill>
                  <a:srgbClr val="0000CC"/>
                </a:solidFill>
                <a:latin typeface="+mn-lt"/>
                <a:ea typeface="幼圆" pitchFamily="49" charset="-122"/>
              </a:rPr>
              <a:t>年代末，是德国</a:t>
            </a:r>
            <a:r>
              <a:rPr lang="en-US" altLang="zh-CN" sz="2400" dirty="0">
                <a:solidFill>
                  <a:srgbClr val="0000CC"/>
                </a:solidFill>
                <a:latin typeface="+mn-lt"/>
                <a:ea typeface="幼圆" pitchFamily="49" charset="-122"/>
              </a:rPr>
              <a:t>Bosch</a:t>
            </a:r>
            <a:r>
              <a:rPr lang="zh-CN" altLang="en-US" sz="2400" dirty="0">
                <a:solidFill>
                  <a:srgbClr val="0000CC"/>
                </a:solidFill>
                <a:latin typeface="+mn-lt"/>
                <a:ea typeface="幼圆" pitchFamily="49" charset="-122"/>
              </a:rPr>
              <a:t>公司为</a:t>
            </a:r>
            <a:r>
              <a:rPr lang="zh-CN" altLang="en-US" sz="2400" dirty="0" smtClean="0">
                <a:solidFill>
                  <a:srgbClr val="0000CC"/>
                </a:solidFill>
                <a:latin typeface="+mn-lt"/>
                <a:ea typeface="幼圆" pitchFamily="49" charset="-122"/>
              </a:rPr>
              <a:t>简化汽车</a:t>
            </a:r>
            <a:r>
              <a:rPr lang="zh-CN" altLang="en-US" sz="2400" dirty="0">
                <a:solidFill>
                  <a:srgbClr val="0000CC"/>
                </a:solidFill>
                <a:latin typeface="+mn-lt"/>
                <a:ea typeface="幼圆" pitchFamily="49" charset="-122"/>
              </a:rPr>
              <a:t>电子中信号传输方式并减少日益增加的信号线而</a:t>
            </a:r>
            <a:r>
              <a:rPr lang="zh-CN" altLang="en-US" sz="2400" dirty="0" smtClean="0">
                <a:solidFill>
                  <a:srgbClr val="0000CC"/>
                </a:solidFill>
                <a:latin typeface="+mn-lt"/>
                <a:ea typeface="幼圆" pitchFamily="49" charset="-122"/>
              </a:rPr>
              <a:t>提出</a:t>
            </a:r>
            <a:r>
              <a:rPr lang="zh-CN" altLang="en-US" sz="2400" dirty="0">
                <a:solidFill>
                  <a:srgbClr val="0000CC"/>
                </a:solidFill>
                <a:latin typeface="+mn-lt"/>
                <a:ea typeface="幼圆" pitchFamily="49" charset="-122"/>
              </a:rPr>
              <a:t>的。</a:t>
            </a:r>
            <a:r>
              <a:rPr lang="en-US" altLang="zh-CN" sz="2400" dirty="0">
                <a:solidFill>
                  <a:srgbClr val="0000CC"/>
                </a:solidFill>
                <a:latin typeface="+mn-lt"/>
                <a:ea typeface="幼圆" pitchFamily="49" charset="-122"/>
              </a:rPr>
              <a:t>CAN</a:t>
            </a:r>
            <a:r>
              <a:rPr lang="zh-CN" altLang="en-US" sz="2400" dirty="0">
                <a:solidFill>
                  <a:srgbClr val="0000CC"/>
                </a:solidFill>
                <a:latin typeface="+mn-lt"/>
                <a:ea typeface="幼圆" pitchFamily="49" charset="-122"/>
              </a:rPr>
              <a:t>总线是一个单一的网络总线，所有的外围</a:t>
            </a:r>
            <a:r>
              <a:rPr lang="zh-CN" altLang="en-US" sz="2400" dirty="0" smtClean="0">
                <a:solidFill>
                  <a:srgbClr val="0000CC"/>
                </a:solidFill>
                <a:latin typeface="+mn-lt"/>
                <a:ea typeface="幼圆" pitchFamily="49" charset="-122"/>
              </a:rPr>
              <a:t>器件</a:t>
            </a:r>
            <a:r>
              <a:rPr lang="zh-CN" altLang="en-US" sz="2400" dirty="0">
                <a:solidFill>
                  <a:srgbClr val="0000CC"/>
                </a:solidFill>
                <a:latin typeface="+mn-lt"/>
                <a:ea typeface="幼圆" pitchFamily="49" charset="-122"/>
              </a:rPr>
              <a:t>可以挂接在该总线上，其通信特点是：实时性传输</a:t>
            </a:r>
            <a:r>
              <a:rPr lang="zh-CN" altLang="en-US" sz="2400" dirty="0" smtClean="0">
                <a:solidFill>
                  <a:srgbClr val="0000CC"/>
                </a:solidFill>
                <a:latin typeface="+mn-lt"/>
                <a:ea typeface="幼圆" pitchFamily="49" charset="-122"/>
              </a:rPr>
              <a:t>，抗</a:t>
            </a:r>
            <a:r>
              <a:rPr lang="zh-CN" altLang="en-US" sz="2400" dirty="0">
                <a:solidFill>
                  <a:srgbClr val="0000CC"/>
                </a:solidFill>
                <a:latin typeface="+mn-lt"/>
                <a:ea typeface="幼圆" pitchFamily="49" charset="-122"/>
              </a:rPr>
              <a:t>电磁干扰强，高效率以及高带宽等。 克服</a:t>
            </a:r>
            <a:r>
              <a:rPr lang="en-US" altLang="zh-CN" sz="2400" dirty="0">
                <a:solidFill>
                  <a:srgbClr val="0000CC"/>
                </a:solidFill>
                <a:latin typeface="+mn-lt"/>
                <a:ea typeface="幼圆" pitchFamily="49" charset="-122"/>
              </a:rPr>
              <a:t>RS-485</a:t>
            </a:r>
            <a:r>
              <a:rPr lang="zh-CN" altLang="en-US" sz="2400" dirty="0">
                <a:solidFill>
                  <a:srgbClr val="0000CC"/>
                </a:solidFill>
                <a:latin typeface="+mn-lt"/>
                <a:ea typeface="幼圆" pitchFamily="49" charset="-122"/>
              </a:rPr>
              <a:t>一主多从的缺点，每个节点都可以作为主节点，最高速度可以达到</a:t>
            </a:r>
            <a:r>
              <a:rPr lang="en-US" altLang="zh-CN" sz="2400" dirty="0">
                <a:solidFill>
                  <a:srgbClr val="0000CC"/>
                </a:solidFill>
                <a:latin typeface="+mn-lt"/>
                <a:ea typeface="幼圆" pitchFamily="49" charset="-122"/>
              </a:rPr>
              <a:t>1MB</a:t>
            </a:r>
            <a:r>
              <a:rPr lang="zh-CN" altLang="en-US" sz="2400" dirty="0">
                <a:solidFill>
                  <a:srgbClr val="0000CC"/>
                </a:solidFill>
                <a:latin typeface="+mn-lt"/>
                <a:ea typeface="幼圆" pitchFamily="49" charset="-122"/>
              </a:rPr>
              <a:t>。</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72" name="Rectangle 4"/>
          <p:cNvSpPr>
            <a:spLocks noChangeArrowheads="1"/>
          </p:cNvSpPr>
          <p:nvPr/>
        </p:nvSpPr>
        <p:spPr bwMode="auto">
          <a:xfrm>
            <a:off x="445222" y="1032120"/>
            <a:ext cx="1021433" cy="461665"/>
          </a:xfrm>
          <a:prstGeom prst="rect">
            <a:avLst/>
          </a:prstGeom>
          <a:noFill/>
          <a:ln w="9525">
            <a:noFill/>
            <a:miter lim="800000"/>
            <a:headEnd/>
            <a:tailEnd/>
          </a:ln>
        </p:spPr>
        <p:txBody>
          <a:bodyPr wrap="square" anchor="ctr">
            <a:spAutoFit/>
          </a:bodyPr>
          <a:lstStyle/>
          <a:p>
            <a:r>
              <a:rPr lang="en-US" altLang="zh-CN" sz="2400" dirty="0">
                <a:solidFill>
                  <a:srgbClr val="0000CC"/>
                </a:solidFill>
                <a:latin typeface="+mn-lt"/>
                <a:ea typeface="幼圆" pitchFamily="49" charset="-122"/>
              </a:rPr>
              <a:t>2. SPI</a:t>
            </a:r>
          </a:p>
        </p:txBody>
      </p:sp>
      <p:sp>
        <p:nvSpPr>
          <p:cNvPr id="164873" name="Rectangle 5"/>
          <p:cNvSpPr>
            <a:spLocks noChangeArrowheads="1"/>
          </p:cNvSpPr>
          <p:nvPr/>
        </p:nvSpPr>
        <p:spPr bwMode="auto">
          <a:xfrm>
            <a:off x="476545" y="1595894"/>
            <a:ext cx="8010890" cy="1631216"/>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mn-lt"/>
                <a:ea typeface="幼圆" pitchFamily="49" charset="-122"/>
              </a:rPr>
              <a:t>串行外设接口（</a:t>
            </a:r>
            <a:r>
              <a:rPr lang="en-US" altLang="zh-CN" sz="2400" dirty="0">
                <a:solidFill>
                  <a:srgbClr val="0000CC"/>
                </a:solidFill>
                <a:latin typeface="+mn-lt"/>
                <a:ea typeface="幼圆" pitchFamily="49" charset="-122"/>
              </a:rPr>
              <a:t>Serial Peripheral Interface</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SPI</a:t>
            </a:r>
            <a:r>
              <a:rPr lang="zh-CN" altLang="en-US" sz="2400" dirty="0" smtClean="0">
                <a:solidFill>
                  <a:srgbClr val="0000CC"/>
                </a:solidFill>
                <a:latin typeface="+mn-lt"/>
                <a:ea typeface="幼圆" pitchFamily="49" charset="-122"/>
              </a:rPr>
              <a:t>）是</a:t>
            </a:r>
            <a:r>
              <a:rPr lang="en-US" altLang="zh-CN" sz="2400" dirty="0" err="1">
                <a:solidFill>
                  <a:srgbClr val="0000CC"/>
                </a:solidFill>
                <a:latin typeface="+mn-lt"/>
                <a:ea typeface="幼圆" pitchFamily="49" charset="-122"/>
              </a:rPr>
              <a:t>Freescale</a:t>
            </a:r>
            <a:r>
              <a:rPr lang="zh-CN" altLang="en-US" sz="2400" dirty="0">
                <a:solidFill>
                  <a:srgbClr val="0000CC"/>
                </a:solidFill>
                <a:latin typeface="+mn-lt"/>
                <a:ea typeface="幼圆" pitchFamily="49" charset="-122"/>
              </a:rPr>
              <a:t>公司推出的一种同步串行通讯接口，</a:t>
            </a:r>
            <a:r>
              <a:rPr lang="zh-CN" altLang="en-US" sz="2400" dirty="0" smtClean="0">
                <a:solidFill>
                  <a:srgbClr val="0000CC"/>
                </a:solidFill>
                <a:latin typeface="+mn-lt"/>
                <a:ea typeface="幼圆" pitchFamily="49" charset="-122"/>
              </a:rPr>
              <a:t>用于</a:t>
            </a:r>
            <a:r>
              <a:rPr lang="zh-CN" altLang="en-US" sz="2400" dirty="0">
                <a:solidFill>
                  <a:srgbClr val="0000CC"/>
                </a:solidFill>
                <a:latin typeface="+mn-lt"/>
                <a:ea typeface="幼圆" pitchFamily="49" charset="-122"/>
              </a:rPr>
              <a:t>微处理器和外围扩展芯片之间的串行连接，现已</a:t>
            </a:r>
            <a:r>
              <a:rPr lang="zh-CN" altLang="en-US" sz="2400" dirty="0" smtClean="0">
                <a:solidFill>
                  <a:srgbClr val="0000CC"/>
                </a:solidFill>
                <a:latin typeface="+mn-lt"/>
                <a:ea typeface="幼圆" pitchFamily="49" charset="-122"/>
              </a:rPr>
              <a:t>发展</a:t>
            </a:r>
            <a:r>
              <a:rPr lang="zh-CN" altLang="en-US" sz="2400" dirty="0">
                <a:solidFill>
                  <a:srgbClr val="0000CC"/>
                </a:solidFill>
                <a:latin typeface="+mn-lt"/>
                <a:ea typeface="幼圆" pitchFamily="49" charset="-122"/>
              </a:rPr>
              <a:t>成为一种工业标准。 </a:t>
            </a:r>
          </a:p>
        </p:txBody>
      </p:sp>
      <p:grpSp>
        <p:nvGrpSpPr>
          <p:cNvPr id="164874" name="Group 10"/>
          <p:cNvGrpSpPr>
            <a:grpSpLocks/>
          </p:cNvGrpSpPr>
          <p:nvPr/>
        </p:nvGrpSpPr>
        <p:grpSpPr bwMode="auto">
          <a:xfrm>
            <a:off x="476545" y="3428999"/>
            <a:ext cx="8098160" cy="1260475"/>
            <a:chOff x="192" y="2301"/>
            <a:chExt cx="5328" cy="794"/>
          </a:xfrm>
        </p:grpSpPr>
        <p:sp>
          <p:nvSpPr>
            <p:cNvPr id="164875" name="Rectangle 7"/>
            <p:cNvSpPr>
              <a:spLocks noChangeArrowheads="1"/>
            </p:cNvSpPr>
            <p:nvPr/>
          </p:nvSpPr>
          <p:spPr bwMode="auto">
            <a:xfrm>
              <a:off x="192" y="2301"/>
              <a:ext cx="5328" cy="756"/>
            </a:xfrm>
            <a:prstGeom prst="rect">
              <a:avLst/>
            </a:prstGeom>
            <a:noFill/>
            <a:ln w="9525">
              <a:noFill/>
              <a:miter lim="800000"/>
              <a:headEnd/>
              <a:tailEnd/>
            </a:ln>
          </p:spPr>
          <p:txBody>
            <a:bodyPr wrap="square" anchor="ctr">
              <a:spAutoFit/>
            </a:bodyPr>
            <a:lstStyle/>
            <a:p>
              <a:r>
                <a:rPr lang="en-US" altLang="zh-CN" sz="2400" dirty="0">
                  <a:solidFill>
                    <a:srgbClr val="0000CC"/>
                  </a:solidFill>
                  <a:latin typeface="+mn-lt"/>
                  <a:ea typeface="幼圆" pitchFamily="49" charset="-122"/>
                </a:rPr>
                <a:t>SPI</a:t>
              </a:r>
              <a:r>
                <a:rPr lang="zh-CN" altLang="en-US" sz="2400" dirty="0">
                  <a:solidFill>
                    <a:srgbClr val="0000CC"/>
                  </a:solidFill>
                  <a:latin typeface="+mn-lt"/>
                  <a:ea typeface="幼圆" pitchFamily="49" charset="-122"/>
                </a:rPr>
                <a:t>是一种高速的，全双工，同步的通信总线。</a:t>
              </a:r>
              <a:r>
                <a:rPr lang="en-US" altLang="zh-CN" sz="2400" dirty="0">
                  <a:solidFill>
                    <a:srgbClr val="0000CC"/>
                  </a:solidFill>
                  <a:latin typeface="+mn-lt"/>
                  <a:ea typeface="幼圆" pitchFamily="49" charset="-122"/>
                </a:rPr>
                <a:t>SPI</a:t>
              </a:r>
              <a:r>
                <a:rPr lang="zh-CN" altLang="en-US" sz="2400" dirty="0">
                  <a:solidFill>
                    <a:srgbClr val="0000CC"/>
                  </a:solidFill>
                  <a:latin typeface="+mn-lt"/>
                  <a:ea typeface="幼圆" pitchFamily="49" charset="-122"/>
                </a:rPr>
                <a:t>一般使用</a:t>
              </a:r>
              <a:r>
                <a:rPr lang="en-US" altLang="zh-CN" sz="2400" dirty="0">
                  <a:solidFill>
                    <a:srgbClr val="0000CC"/>
                  </a:solidFill>
                  <a:latin typeface="+mn-lt"/>
                  <a:ea typeface="幼圆" pitchFamily="49" charset="-122"/>
                </a:rPr>
                <a:t>4</a:t>
              </a:r>
              <a:r>
                <a:rPr lang="zh-CN" altLang="en-US" sz="2400" dirty="0">
                  <a:solidFill>
                    <a:srgbClr val="0000CC"/>
                  </a:solidFill>
                  <a:latin typeface="+mn-lt"/>
                  <a:ea typeface="幼圆" pitchFamily="49" charset="-122"/>
                </a:rPr>
                <a:t>条线：串行时钟线</a:t>
              </a:r>
              <a:r>
                <a:rPr lang="en-US" altLang="zh-CN" sz="2400" dirty="0">
                  <a:solidFill>
                    <a:srgbClr val="0000CC"/>
                  </a:solidFill>
                  <a:latin typeface="+mn-lt"/>
                  <a:ea typeface="幼圆" pitchFamily="49" charset="-122"/>
                </a:rPr>
                <a:t>SPSCK</a:t>
              </a:r>
              <a:r>
                <a:rPr lang="zh-CN" altLang="en-US" sz="2400" dirty="0">
                  <a:solidFill>
                    <a:srgbClr val="0000CC"/>
                  </a:solidFill>
                  <a:latin typeface="+mn-lt"/>
                  <a:ea typeface="幼圆" pitchFamily="49" charset="-122"/>
                </a:rPr>
                <a:t>、主机输入</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从机输出数据线</a:t>
              </a:r>
              <a:r>
                <a:rPr lang="en-US" altLang="zh-CN" sz="2400" dirty="0">
                  <a:solidFill>
                    <a:srgbClr val="0000CC"/>
                  </a:solidFill>
                  <a:latin typeface="+mn-lt"/>
                  <a:ea typeface="幼圆" pitchFamily="49" charset="-122"/>
                </a:rPr>
                <a:t>MISO</a:t>
              </a:r>
              <a:r>
                <a:rPr lang="zh-CN" altLang="en-US" sz="2400" dirty="0">
                  <a:solidFill>
                    <a:srgbClr val="0000CC"/>
                  </a:solidFill>
                  <a:latin typeface="+mn-lt"/>
                  <a:ea typeface="幼圆" pitchFamily="49" charset="-122"/>
                </a:rPr>
                <a:t>、主机输出</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从机输入数据线</a:t>
              </a:r>
              <a:r>
                <a:rPr lang="en-US" altLang="zh-CN" sz="2400" dirty="0">
                  <a:solidFill>
                    <a:srgbClr val="0000CC"/>
                  </a:solidFill>
                  <a:latin typeface="+mn-lt"/>
                  <a:ea typeface="幼圆" pitchFamily="49" charset="-122"/>
                </a:rPr>
                <a:t>MOSI</a:t>
              </a:r>
              <a:r>
                <a:rPr lang="zh-CN" altLang="en-US" sz="2400" dirty="0">
                  <a:solidFill>
                    <a:srgbClr val="0000CC"/>
                  </a:solidFill>
                  <a:latin typeface="+mn-lt"/>
                  <a:ea typeface="幼圆" pitchFamily="49" charset="-122"/>
                </a:rPr>
                <a:t>和从机选择线       。</a:t>
              </a:r>
            </a:p>
          </p:txBody>
        </p:sp>
        <p:graphicFrame>
          <p:nvGraphicFramePr>
            <p:cNvPr id="164871" name="Object 7"/>
            <p:cNvGraphicFramePr>
              <a:graphicFrameLocks noChangeAspect="1"/>
            </p:cNvGraphicFramePr>
            <p:nvPr>
              <p:extLst>
                <p:ext uri="{D42A27DB-BD31-4B8C-83A1-F6EECF244321}">
                  <p14:modId xmlns:p14="http://schemas.microsoft.com/office/powerpoint/2010/main" val="1173060268"/>
                </p:ext>
              </p:extLst>
            </p:nvPr>
          </p:nvGraphicFramePr>
          <p:xfrm>
            <a:off x="4986" y="2759"/>
            <a:ext cx="297" cy="336"/>
          </p:xfrm>
          <a:graphic>
            <a:graphicData uri="http://schemas.openxmlformats.org/presentationml/2006/ole">
              <mc:AlternateContent xmlns:mc="http://schemas.openxmlformats.org/markup-compatibility/2006">
                <mc:Choice xmlns:v="urn:schemas-microsoft-com:vml" Requires="v">
                  <p:oleObj spid="_x0000_s165301" name="Equation" r:id="rId3" imgW="203200" imgH="215900" progId="">
                    <p:embed/>
                  </p:oleObj>
                </mc:Choice>
                <mc:Fallback>
                  <p:oleObj name="Equation" r:id="rId3" imgW="203200" imgH="215900" progId="">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 y="2759"/>
                          <a:ext cx="29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4"/>
          <p:cNvSpPr>
            <a:spLocks noChangeArrowheads="1"/>
          </p:cNvSpPr>
          <p:nvPr/>
        </p:nvSpPr>
        <p:spPr bwMode="auto">
          <a:xfrm>
            <a:off x="461252" y="1043735"/>
            <a:ext cx="1005403" cy="461665"/>
          </a:xfrm>
          <a:prstGeom prst="rect">
            <a:avLst/>
          </a:prstGeom>
          <a:noFill/>
          <a:ln w="9525">
            <a:noFill/>
            <a:miter lim="800000"/>
            <a:headEnd/>
            <a:tailEnd/>
          </a:ln>
        </p:spPr>
        <p:txBody>
          <a:bodyPr wrap="square" anchor="ctr">
            <a:spAutoFit/>
          </a:bodyPr>
          <a:lstStyle/>
          <a:p>
            <a:r>
              <a:rPr lang="en-US" altLang="zh-CN" sz="2400" dirty="0">
                <a:solidFill>
                  <a:srgbClr val="0000CC"/>
                </a:solidFill>
                <a:latin typeface="+mn-lt"/>
                <a:ea typeface="幼圆" pitchFamily="49" charset="-122"/>
              </a:rPr>
              <a:t>3. I2C</a:t>
            </a:r>
          </a:p>
        </p:txBody>
      </p:sp>
      <p:sp>
        <p:nvSpPr>
          <p:cNvPr id="177154" name="Rectangle 5"/>
          <p:cNvSpPr>
            <a:spLocks noChangeArrowheads="1"/>
          </p:cNvSpPr>
          <p:nvPr/>
        </p:nvSpPr>
        <p:spPr bwMode="auto">
          <a:xfrm>
            <a:off x="412850" y="1768461"/>
            <a:ext cx="7939569" cy="830997"/>
          </a:xfrm>
          <a:prstGeom prst="rect">
            <a:avLst/>
          </a:prstGeom>
          <a:noFill/>
          <a:ln w="9525">
            <a:noFill/>
            <a:miter lim="800000"/>
            <a:headEnd/>
            <a:tailEnd/>
          </a:ln>
        </p:spPr>
        <p:txBody>
          <a:bodyPr wrap="square" anchor="ctr">
            <a:spAutoFit/>
          </a:bodyPr>
          <a:lstStyle/>
          <a:p>
            <a:r>
              <a:rPr lang="en-US" altLang="zh-CN" sz="2400" dirty="0">
                <a:solidFill>
                  <a:srgbClr val="0000CC"/>
                </a:solidFill>
                <a:latin typeface="+mn-lt"/>
                <a:ea typeface="幼圆" pitchFamily="49" charset="-122"/>
              </a:rPr>
              <a:t>I2C (Inter</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Integrated Circuit)</a:t>
            </a:r>
            <a:r>
              <a:rPr lang="zh-CN" altLang="en-US" sz="2400" dirty="0">
                <a:solidFill>
                  <a:srgbClr val="0000CC"/>
                </a:solidFill>
                <a:latin typeface="+mn-lt"/>
                <a:ea typeface="幼圆" pitchFamily="49" charset="-122"/>
              </a:rPr>
              <a:t>总线是一种</a:t>
            </a:r>
            <a:r>
              <a:rPr lang="zh-CN" altLang="en-US" sz="2400" dirty="0" smtClean="0">
                <a:solidFill>
                  <a:srgbClr val="0000CC"/>
                </a:solidFill>
                <a:latin typeface="+mn-lt"/>
                <a:ea typeface="幼圆" pitchFamily="49" charset="-122"/>
              </a:rPr>
              <a:t>由</a:t>
            </a:r>
            <a:r>
              <a:rPr lang="en-US" altLang="zh-CN" sz="2400" dirty="0" smtClean="0">
                <a:solidFill>
                  <a:srgbClr val="0000CC"/>
                </a:solidFill>
                <a:latin typeface="+mn-lt"/>
                <a:ea typeface="幼圆" pitchFamily="49" charset="-122"/>
              </a:rPr>
              <a:t>PHILIPS</a:t>
            </a:r>
            <a:r>
              <a:rPr lang="zh-CN" altLang="en-US" sz="2400" dirty="0">
                <a:solidFill>
                  <a:srgbClr val="0000CC"/>
                </a:solidFill>
                <a:latin typeface="+mn-lt"/>
                <a:ea typeface="幼圆" pitchFamily="49" charset="-122"/>
              </a:rPr>
              <a:t>公司开发的两线式串行总线，用于连接</a:t>
            </a:r>
            <a:r>
              <a:rPr lang="zh-CN" altLang="en-US" sz="2400" dirty="0" smtClean="0">
                <a:solidFill>
                  <a:srgbClr val="0000CC"/>
                </a:solidFill>
                <a:latin typeface="+mn-lt"/>
                <a:ea typeface="幼圆" pitchFamily="49" charset="-122"/>
              </a:rPr>
              <a:t>微控制器</a:t>
            </a:r>
            <a:r>
              <a:rPr lang="zh-CN" altLang="en-US" sz="2400" dirty="0">
                <a:solidFill>
                  <a:srgbClr val="0000CC"/>
                </a:solidFill>
                <a:latin typeface="+mn-lt"/>
                <a:ea typeface="幼圆" pitchFamily="49" charset="-122"/>
              </a:rPr>
              <a:t>及其外围设备。 </a:t>
            </a:r>
          </a:p>
        </p:txBody>
      </p:sp>
      <p:sp>
        <p:nvSpPr>
          <p:cNvPr id="177155" name="Rectangle 6"/>
          <p:cNvSpPr>
            <a:spLocks noChangeArrowheads="1"/>
          </p:cNvSpPr>
          <p:nvPr/>
        </p:nvSpPr>
        <p:spPr bwMode="auto">
          <a:xfrm>
            <a:off x="431540" y="2708920"/>
            <a:ext cx="8229600" cy="1569660"/>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mn-lt"/>
                <a:ea typeface="幼圆" pitchFamily="49" charset="-122"/>
              </a:rPr>
              <a:t>相比之下</a:t>
            </a:r>
            <a:r>
              <a:rPr lang="en-US" altLang="zh-CN" sz="2400" dirty="0">
                <a:solidFill>
                  <a:srgbClr val="0000CC"/>
                </a:solidFill>
                <a:latin typeface="+mn-lt"/>
                <a:ea typeface="幼圆" pitchFamily="49" charset="-122"/>
              </a:rPr>
              <a:t>I2C</a:t>
            </a:r>
            <a:r>
              <a:rPr lang="zh-CN" altLang="en-US" sz="2400" dirty="0">
                <a:solidFill>
                  <a:srgbClr val="0000CC"/>
                </a:solidFill>
                <a:latin typeface="+mn-lt"/>
                <a:ea typeface="幼圆" pitchFamily="49" charset="-122"/>
              </a:rPr>
              <a:t>总线克服了</a:t>
            </a:r>
            <a:r>
              <a:rPr lang="en-US" altLang="zh-CN" sz="2400" dirty="0">
                <a:solidFill>
                  <a:srgbClr val="0000CC"/>
                </a:solidFill>
                <a:latin typeface="+mn-lt"/>
                <a:ea typeface="幼圆" pitchFamily="49" charset="-122"/>
              </a:rPr>
              <a:t>SPI</a:t>
            </a:r>
            <a:r>
              <a:rPr lang="zh-CN" altLang="en-US" sz="2400" dirty="0">
                <a:solidFill>
                  <a:srgbClr val="0000CC"/>
                </a:solidFill>
                <a:latin typeface="+mn-lt"/>
                <a:ea typeface="幼圆" pitchFamily="49" charset="-122"/>
              </a:rPr>
              <a:t>的不足。在硬件结构上，它采用数据（</a:t>
            </a:r>
            <a:r>
              <a:rPr lang="en-US" altLang="zh-CN" sz="2400" dirty="0">
                <a:solidFill>
                  <a:srgbClr val="0000CC"/>
                </a:solidFill>
                <a:latin typeface="+mn-lt"/>
                <a:ea typeface="幼圆" pitchFamily="49" charset="-122"/>
              </a:rPr>
              <a:t>SDA</a:t>
            </a:r>
            <a:r>
              <a:rPr lang="zh-CN" altLang="en-US" sz="2400" dirty="0">
                <a:solidFill>
                  <a:srgbClr val="0000CC"/>
                </a:solidFill>
                <a:latin typeface="+mn-lt"/>
                <a:ea typeface="幼圆" pitchFamily="49" charset="-122"/>
              </a:rPr>
              <a:t>）和时钟（</a:t>
            </a:r>
            <a:r>
              <a:rPr lang="en-US" altLang="zh-CN" sz="2400" dirty="0">
                <a:solidFill>
                  <a:srgbClr val="0000CC"/>
                </a:solidFill>
                <a:latin typeface="+mn-lt"/>
                <a:ea typeface="幼圆" pitchFamily="49" charset="-122"/>
              </a:rPr>
              <a:t>SCL</a:t>
            </a:r>
            <a:r>
              <a:rPr lang="zh-CN" altLang="en-US" sz="2400" dirty="0">
                <a:solidFill>
                  <a:srgbClr val="0000CC"/>
                </a:solidFill>
                <a:latin typeface="+mn-lt"/>
                <a:ea typeface="幼圆" pitchFamily="49" charset="-122"/>
              </a:rPr>
              <a:t>）两根线来完成数据的传输及外围器件的扩展，数据</a:t>
            </a:r>
            <a:r>
              <a:rPr lang="en-US" altLang="zh-CN" sz="2400" dirty="0">
                <a:solidFill>
                  <a:srgbClr val="0000CC"/>
                </a:solidFill>
                <a:latin typeface="+mn-lt"/>
                <a:ea typeface="幼圆" pitchFamily="49" charset="-122"/>
              </a:rPr>
              <a:t>SDA</a:t>
            </a:r>
            <a:r>
              <a:rPr lang="zh-CN" altLang="en-US" sz="2400" dirty="0">
                <a:solidFill>
                  <a:srgbClr val="0000CC"/>
                </a:solidFill>
                <a:latin typeface="+mn-lt"/>
                <a:ea typeface="幼圆" pitchFamily="49" charset="-122"/>
              </a:rPr>
              <a:t>和时钟</a:t>
            </a:r>
            <a:r>
              <a:rPr lang="en-US" altLang="zh-CN" sz="2400" dirty="0">
                <a:solidFill>
                  <a:srgbClr val="0000CC"/>
                </a:solidFill>
                <a:latin typeface="+mn-lt"/>
                <a:ea typeface="幼圆" pitchFamily="49" charset="-122"/>
              </a:rPr>
              <a:t>SCL</a:t>
            </a:r>
            <a:r>
              <a:rPr lang="zh-CN" altLang="en-US" sz="2400" dirty="0">
                <a:solidFill>
                  <a:srgbClr val="0000CC"/>
                </a:solidFill>
                <a:latin typeface="+mn-lt"/>
                <a:ea typeface="幼圆" pitchFamily="49" charset="-122"/>
              </a:rPr>
              <a:t>都是开漏的，通过一个上拉电阻接到正电源，因此在不需要的时候仍保持高电平。 </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Picture 3" descr="sync_async_tx"/>
          <p:cNvPicPr>
            <a:picLocks noChangeAspect="1" noChangeArrowheads="1"/>
          </p:cNvPicPr>
          <p:nvPr/>
        </p:nvPicPr>
        <p:blipFill>
          <a:blip r:embed="rId2" cstate="print"/>
          <a:srcRect/>
          <a:stretch>
            <a:fillRect/>
          </a:stretch>
        </p:blipFill>
        <p:spPr bwMode="auto">
          <a:xfrm>
            <a:off x="762000" y="1341438"/>
            <a:ext cx="76200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ChangeArrowheads="1"/>
          </p:cNvSpPr>
          <p:nvPr>
            <p:ph type="title"/>
          </p:nvPr>
        </p:nvSpPr>
        <p:spPr bwMode="auto">
          <a:xfrm>
            <a:off x="457200" y="0"/>
            <a:ext cx="6019800" cy="609600"/>
          </a:xfrm>
        </p:spPr>
        <p:txBody>
          <a:bodyPr anchor="ctr"/>
          <a:lstStyle/>
          <a:p>
            <a:pPr algn="l"/>
            <a:r>
              <a:rPr lang="en-US" altLang="zh-CN" kern="1200"/>
              <a:t>Serial Port Identification</a:t>
            </a:r>
          </a:p>
        </p:txBody>
      </p:sp>
      <p:pic>
        <p:nvPicPr>
          <p:cNvPr id="180226" name="Picture 3" descr="Various Ports"/>
          <p:cNvPicPr>
            <a:picLocks noChangeAspect="1" noChangeArrowheads="1"/>
          </p:cNvPicPr>
          <p:nvPr/>
        </p:nvPicPr>
        <p:blipFill>
          <a:blip r:embed="rId2" cstate="print"/>
          <a:srcRect/>
          <a:stretch>
            <a:fillRect/>
          </a:stretch>
        </p:blipFill>
        <p:spPr bwMode="auto">
          <a:xfrm>
            <a:off x="1331913" y="1001713"/>
            <a:ext cx="6789737" cy="4803775"/>
          </a:xfrm>
          <a:prstGeom prst="rect">
            <a:avLst/>
          </a:prstGeom>
          <a:noFill/>
          <a:ln w="9525">
            <a:noFill/>
            <a:miter lim="800000"/>
            <a:headEnd/>
            <a:tailEnd/>
          </a:ln>
        </p:spPr>
      </p:pic>
      <p:sp>
        <p:nvSpPr>
          <p:cNvPr id="180227" name="Oval 4"/>
          <p:cNvSpPr>
            <a:spLocks noChangeArrowheads="1"/>
          </p:cNvSpPr>
          <p:nvPr/>
        </p:nvSpPr>
        <p:spPr bwMode="auto">
          <a:xfrm>
            <a:off x="2916238" y="1681163"/>
            <a:ext cx="1066800" cy="838200"/>
          </a:xfrm>
          <a:prstGeom prst="ellipse">
            <a:avLst/>
          </a:prstGeom>
          <a:noFill/>
          <a:ln w="12700">
            <a:solidFill>
              <a:schemeClr val="hlink"/>
            </a:solidFill>
            <a:round/>
            <a:headEnd/>
            <a:tailEnd/>
          </a:ln>
        </p:spPr>
        <p:txBody>
          <a:bodyPr wrap="none" anchor="ctr">
            <a:spAutoFit/>
          </a:bodyPr>
          <a:lstStyle/>
          <a:p>
            <a:endParaRPr lang="zh-CN" altLang="en-US"/>
          </a:p>
        </p:txBody>
      </p:sp>
      <p:sp>
        <p:nvSpPr>
          <p:cNvPr id="180228" name="Oval 5"/>
          <p:cNvSpPr>
            <a:spLocks noChangeArrowheads="1"/>
          </p:cNvSpPr>
          <p:nvPr/>
        </p:nvSpPr>
        <p:spPr bwMode="auto">
          <a:xfrm>
            <a:off x="4592638" y="2443163"/>
            <a:ext cx="1447800" cy="914400"/>
          </a:xfrm>
          <a:prstGeom prst="ellipse">
            <a:avLst/>
          </a:prstGeom>
          <a:noFill/>
          <a:ln w="12700">
            <a:solidFill>
              <a:schemeClr val="hlink"/>
            </a:solidFill>
            <a:round/>
            <a:headEnd/>
            <a:tailEnd/>
          </a:ln>
        </p:spPr>
        <p:txBody>
          <a:bodyPr anchor="ctr">
            <a:spAutoFit/>
          </a:bodyPr>
          <a:lstStyle/>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bwMode="auto">
          <a:xfrm>
            <a:off x="533400" y="76200"/>
            <a:ext cx="5181600" cy="487363"/>
          </a:xfrm>
        </p:spPr>
        <p:txBody>
          <a:bodyPr anchor="ctr"/>
          <a:lstStyle/>
          <a:p>
            <a:pPr algn="l"/>
            <a:r>
              <a:rPr lang="en-US" altLang="zh-CN" kern="1200"/>
              <a:t>Serial Cable</a:t>
            </a:r>
          </a:p>
        </p:txBody>
      </p:sp>
      <p:pic>
        <p:nvPicPr>
          <p:cNvPr id="181250" name="Picture 3" descr="Serial Modem Cable"/>
          <p:cNvPicPr>
            <a:picLocks noChangeAspect="1" noChangeArrowheads="1"/>
          </p:cNvPicPr>
          <p:nvPr/>
        </p:nvPicPr>
        <p:blipFill>
          <a:blip r:embed="rId2" cstate="print"/>
          <a:srcRect/>
          <a:stretch>
            <a:fillRect/>
          </a:stretch>
        </p:blipFill>
        <p:spPr bwMode="auto">
          <a:xfrm>
            <a:off x="914400" y="2398713"/>
            <a:ext cx="7848600" cy="1652587"/>
          </a:xfrm>
          <a:prstGeom prst="rect">
            <a:avLst/>
          </a:prstGeom>
          <a:noFill/>
          <a:ln w="9525">
            <a:noFill/>
            <a:miter lim="800000"/>
            <a:headEnd/>
            <a:tailEnd/>
          </a:ln>
        </p:spPr>
      </p:pic>
      <p:sp>
        <p:nvSpPr>
          <p:cNvPr id="181251" name="Text Box 4"/>
          <p:cNvSpPr txBox="1">
            <a:spLocks noChangeArrowheads="1"/>
          </p:cNvSpPr>
          <p:nvPr/>
        </p:nvSpPr>
        <p:spPr bwMode="auto">
          <a:xfrm>
            <a:off x="407988" y="4760913"/>
            <a:ext cx="2393950" cy="457200"/>
          </a:xfrm>
          <a:prstGeom prst="rect">
            <a:avLst/>
          </a:prstGeom>
          <a:noFill/>
          <a:ln w="9525">
            <a:noFill/>
            <a:miter lim="800000"/>
            <a:headEnd/>
            <a:tailEnd/>
          </a:ln>
        </p:spPr>
        <p:txBody>
          <a:bodyPr wrap="none" anchor="ctr">
            <a:spAutoFit/>
          </a:bodyPr>
          <a:lstStyle/>
          <a:p>
            <a:pPr algn="ctr" eaLnBrk="0" hangingPunct="0"/>
            <a:r>
              <a:rPr lang="en-US" altLang="zh-CN" sz="2400">
                <a:latin typeface="Book Antiqua" pitchFamily="18" charset="0"/>
              </a:rPr>
              <a:t>DB25 Connector</a:t>
            </a:r>
          </a:p>
        </p:txBody>
      </p:sp>
      <p:sp>
        <p:nvSpPr>
          <p:cNvPr id="181252" name="Text Box 5"/>
          <p:cNvSpPr txBox="1">
            <a:spLocks noChangeArrowheads="1"/>
          </p:cNvSpPr>
          <p:nvPr/>
        </p:nvSpPr>
        <p:spPr bwMode="auto">
          <a:xfrm>
            <a:off x="2389188" y="1484313"/>
            <a:ext cx="2241550" cy="457200"/>
          </a:xfrm>
          <a:prstGeom prst="rect">
            <a:avLst/>
          </a:prstGeom>
          <a:noFill/>
          <a:ln w="9525">
            <a:noFill/>
            <a:miter lim="800000"/>
            <a:headEnd/>
            <a:tailEnd/>
          </a:ln>
        </p:spPr>
        <p:txBody>
          <a:bodyPr wrap="none" anchor="ctr">
            <a:spAutoFit/>
          </a:bodyPr>
          <a:lstStyle/>
          <a:p>
            <a:pPr algn="ctr" eaLnBrk="0" hangingPunct="0"/>
            <a:r>
              <a:rPr lang="en-US" altLang="zh-CN" sz="2400">
                <a:latin typeface="Book Antiqua" pitchFamily="18" charset="0"/>
              </a:rPr>
              <a:t>DB9 Connector</a:t>
            </a:r>
          </a:p>
        </p:txBody>
      </p:sp>
      <p:sp>
        <p:nvSpPr>
          <p:cNvPr id="181253" name="Line 6"/>
          <p:cNvSpPr>
            <a:spLocks noChangeShapeType="1"/>
          </p:cNvSpPr>
          <p:nvPr/>
        </p:nvSpPr>
        <p:spPr bwMode="auto">
          <a:xfrm flipV="1">
            <a:off x="2209800" y="3846513"/>
            <a:ext cx="0" cy="83820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181254" name="Line 7"/>
          <p:cNvSpPr>
            <a:spLocks noChangeShapeType="1"/>
          </p:cNvSpPr>
          <p:nvPr/>
        </p:nvSpPr>
        <p:spPr bwMode="auto">
          <a:xfrm>
            <a:off x="3581400" y="2017713"/>
            <a:ext cx="0" cy="1295400"/>
          </a:xfrm>
          <a:prstGeom prst="line">
            <a:avLst/>
          </a:prstGeom>
          <a:noFill/>
          <a:ln w="9525">
            <a:solidFill>
              <a:schemeClr val="accent2"/>
            </a:solidFill>
            <a:round/>
            <a:headEnd/>
            <a:tailEnd type="triangle"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510" name="Object 14"/>
          <p:cNvGraphicFramePr>
            <a:graphicFrameLocks noChangeAspect="1"/>
          </p:cNvGraphicFramePr>
          <p:nvPr/>
        </p:nvGraphicFramePr>
        <p:xfrm>
          <a:off x="762000" y="1952625"/>
          <a:ext cx="7620000" cy="2890838"/>
        </p:xfrm>
        <a:graphic>
          <a:graphicData uri="http://schemas.openxmlformats.org/presentationml/2006/ole">
            <mc:AlternateContent xmlns:mc="http://schemas.openxmlformats.org/markup-compatibility/2006">
              <mc:Choice xmlns:v="urn:schemas-microsoft-com:vml" Requires="v">
                <p:oleObj spid="_x0000_s106939" name="Visio" r:id="rId3" imgW="4723130" imgH="1722438" progId="">
                  <p:embed/>
                </p:oleObj>
              </mc:Choice>
              <mc:Fallback>
                <p:oleObj name="Visio" r:id="rId3" imgW="4723130" imgH="1722438"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2420" r="1479"/>
                      <a:stretch>
                        <a:fillRect/>
                      </a:stretch>
                    </p:blipFill>
                    <p:spPr bwMode="auto">
                      <a:xfrm>
                        <a:off x="762000" y="1952625"/>
                        <a:ext cx="7620000" cy="289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11" name="Rectangle 3"/>
          <p:cNvSpPr>
            <a:spLocks noChangeArrowheads="1"/>
          </p:cNvSpPr>
          <p:nvPr/>
        </p:nvSpPr>
        <p:spPr bwMode="auto">
          <a:xfrm>
            <a:off x="371475" y="152400"/>
            <a:ext cx="5181600" cy="519113"/>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(1) </a:t>
            </a:r>
            <a:r>
              <a:rPr lang="zh-CN" altLang="pt-BR" sz="2800" dirty="0">
                <a:solidFill>
                  <a:srgbClr val="0000CC"/>
                </a:solidFill>
                <a:latin typeface="+mn-lt"/>
                <a:ea typeface="幼圆" pitchFamily="49" charset="-122"/>
                <a:cs typeface="+mj-cs"/>
              </a:rPr>
              <a:t>线路控制寄存器（</a:t>
            </a:r>
            <a:r>
              <a:rPr lang="pt-BR" altLang="zh-CN" sz="2800" dirty="0">
                <a:solidFill>
                  <a:srgbClr val="0000CC"/>
                </a:solidFill>
                <a:latin typeface="+mn-lt"/>
                <a:ea typeface="幼圆" pitchFamily="49" charset="-122"/>
                <a:cs typeface="+mj-cs"/>
              </a:rPr>
              <a:t>LCR</a:t>
            </a:r>
            <a:r>
              <a:rPr lang="zh-CN" altLang="pt-BR" sz="2800" dirty="0">
                <a:solidFill>
                  <a:srgbClr val="0000CC"/>
                </a:solidFill>
                <a:latin typeface="+mn-lt"/>
                <a:ea typeface="幼圆" pitchFamily="49" charset="-122"/>
                <a:cs typeface="+mj-cs"/>
              </a:rPr>
              <a:t>）</a:t>
            </a:r>
          </a:p>
        </p:txBody>
      </p:sp>
      <p:sp>
        <p:nvSpPr>
          <p:cNvPr id="106512" name="Rectangle 4"/>
          <p:cNvSpPr>
            <a:spLocks noChangeArrowheads="1"/>
          </p:cNvSpPr>
          <p:nvPr/>
        </p:nvSpPr>
        <p:spPr bwMode="auto">
          <a:xfrm>
            <a:off x="447675" y="1066800"/>
            <a:ext cx="8659813" cy="519113"/>
          </a:xfrm>
          <a:prstGeom prst="rect">
            <a:avLst/>
          </a:prstGeom>
          <a:noFill/>
          <a:ln w="9525">
            <a:noFill/>
            <a:miter lim="800000"/>
            <a:headEnd/>
            <a:tailEnd/>
          </a:ln>
        </p:spPr>
        <p:txBody>
          <a:bodyPr wrap="none">
            <a:spAutoFit/>
          </a:bodyPr>
          <a:lstStyle/>
          <a:p>
            <a:r>
              <a:rPr lang="pt-BR" altLang="zh-CN" sz="2800" b="1">
                <a:solidFill>
                  <a:srgbClr val="0000CC"/>
                </a:solidFill>
              </a:rPr>
              <a:t>8</a:t>
            </a:r>
            <a:r>
              <a:rPr lang="zh-CN" altLang="pt-BR" sz="2800" b="1">
                <a:solidFill>
                  <a:srgbClr val="0000CC"/>
                </a:solidFill>
              </a:rPr>
              <a:t>位可读</a:t>
            </a:r>
            <a:r>
              <a:rPr lang="pt-BR" altLang="zh-CN" sz="2800" b="1">
                <a:solidFill>
                  <a:srgbClr val="0000CC"/>
                </a:solidFill>
              </a:rPr>
              <a:t>/</a:t>
            </a:r>
            <a:r>
              <a:rPr lang="zh-CN" altLang="pt-BR" sz="2800" b="1">
                <a:solidFill>
                  <a:srgbClr val="0000CC"/>
                </a:solidFill>
              </a:rPr>
              <a:t>写寄存器，用于设置串行通信的帧数据格式。</a:t>
            </a:r>
            <a:endParaRPr lang="zh-CN" altLang="en-US" sz="2800" b="1">
              <a:solidFill>
                <a:srgbClr val="0000CC"/>
              </a:solidFill>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36" name="Rectangle 2"/>
          <p:cNvSpPr>
            <a:spLocks noChangeArrowheads="1"/>
          </p:cNvSpPr>
          <p:nvPr/>
        </p:nvSpPr>
        <p:spPr bwMode="auto">
          <a:xfrm>
            <a:off x="0" y="2033588"/>
            <a:ext cx="9144000" cy="0"/>
          </a:xfrm>
          <a:prstGeom prst="rect">
            <a:avLst/>
          </a:prstGeom>
          <a:noFill/>
          <a:ln w="9525">
            <a:noFill/>
            <a:miter lim="800000"/>
            <a:headEnd/>
            <a:tailEnd/>
          </a:ln>
        </p:spPr>
        <p:txBody>
          <a:bodyPr wrap="none" anchor="ctr">
            <a:spAutoFit/>
          </a:bodyPr>
          <a:lstStyle/>
          <a:p>
            <a:endParaRPr lang="zh-CN" altLang="en-US"/>
          </a:p>
        </p:txBody>
      </p:sp>
      <p:sp>
        <p:nvSpPr>
          <p:cNvPr id="107537" name="Rectangle 3"/>
          <p:cNvSpPr>
            <a:spLocks noChangeArrowheads="1"/>
          </p:cNvSpPr>
          <p:nvPr/>
        </p:nvSpPr>
        <p:spPr bwMode="auto">
          <a:xfrm>
            <a:off x="914400" y="1066800"/>
            <a:ext cx="7696200" cy="946150"/>
          </a:xfrm>
          <a:prstGeom prst="rect">
            <a:avLst/>
          </a:prstGeom>
          <a:noFill/>
          <a:ln w="9525">
            <a:noFill/>
            <a:miter lim="800000"/>
            <a:headEnd/>
            <a:tailEnd/>
          </a:ln>
        </p:spPr>
        <p:txBody>
          <a:bodyPr anchor="ctr">
            <a:spAutoFit/>
          </a:bodyPr>
          <a:lstStyle/>
          <a:p>
            <a:r>
              <a:rPr lang="pt-BR" altLang="zh-CN" sz="2800" b="1">
                <a:solidFill>
                  <a:srgbClr val="0000CC"/>
                </a:solidFill>
                <a:latin typeface="Times New Roman" pitchFamily="18" charset="0"/>
              </a:rPr>
              <a:t>8</a:t>
            </a:r>
            <a:r>
              <a:rPr lang="zh-CN" altLang="pt-BR" sz="2800" b="1">
                <a:solidFill>
                  <a:srgbClr val="0000CC"/>
                </a:solidFill>
                <a:latin typeface="Times New Roman" pitchFamily="18" charset="0"/>
              </a:rPr>
              <a:t>位可读</a:t>
            </a:r>
            <a:r>
              <a:rPr lang="pt-BR" altLang="zh-CN" sz="2800" b="1">
                <a:solidFill>
                  <a:srgbClr val="0000CC"/>
                </a:solidFill>
                <a:latin typeface="Times New Roman" pitchFamily="18" charset="0"/>
              </a:rPr>
              <a:t>/</a:t>
            </a:r>
            <a:r>
              <a:rPr lang="zh-CN" altLang="pt-BR" sz="2800" b="1">
                <a:solidFill>
                  <a:srgbClr val="0000CC"/>
                </a:solidFill>
                <a:latin typeface="Times New Roman" pitchFamily="18" charset="0"/>
              </a:rPr>
              <a:t>写寄存器，用于表示</a:t>
            </a:r>
            <a:r>
              <a:rPr lang="pt-BR" altLang="zh-CN" sz="2800" b="1">
                <a:solidFill>
                  <a:srgbClr val="0000CC"/>
                </a:solidFill>
                <a:latin typeface="Times New Roman" pitchFamily="18" charset="0"/>
              </a:rPr>
              <a:t>8250</a:t>
            </a:r>
            <a:r>
              <a:rPr lang="zh-CN" altLang="pt-BR" sz="2800" b="1">
                <a:solidFill>
                  <a:srgbClr val="0000CC"/>
                </a:solidFill>
                <a:latin typeface="Times New Roman" pitchFamily="18" charset="0"/>
              </a:rPr>
              <a:t>收</a:t>
            </a:r>
            <a:r>
              <a:rPr lang="pt-BR" altLang="zh-CN" sz="2800" b="1">
                <a:solidFill>
                  <a:srgbClr val="0000CC"/>
                </a:solidFill>
                <a:latin typeface="Times New Roman" pitchFamily="18" charset="0"/>
              </a:rPr>
              <a:t>/</a:t>
            </a:r>
            <a:r>
              <a:rPr lang="zh-CN" altLang="pt-BR" sz="2800" b="1">
                <a:solidFill>
                  <a:srgbClr val="0000CC"/>
                </a:solidFill>
                <a:latin typeface="Times New Roman" pitchFamily="18" charset="0"/>
              </a:rPr>
              <a:t>发通信时的状态信息 。</a:t>
            </a:r>
          </a:p>
        </p:txBody>
      </p:sp>
      <p:sp>
        <p:nvSpPr>
          <p:cNvPr id="107538" name="Rectangle 4"/>
          <p:cNvSpPr>
            <a:spLocks noChangeArrowheads="1"/>
          </p:cNvSpPr>
          <p:nvPr/>
        </p:nvSpPr>
        <p:spPr bwMode="auto">
          <a:xfrm>
            <a:off x="457200" y="152400"/>
            <a:ext cx="4639412"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(2) </a:t>
            </a:r>
            <a:r>
              <a:rPr lang="zh-CN" altLang="pt-BR" sz="2800" dirty="0">
                <a:solidFill>
                  <a:srgbClr val="0000CC"/>
                </a:solidFill>
                <a:latin typeface="+mn-lt"/>
                <a:ea typeface="幼圆" pitchFamily="49" charset="-122"/>
                <a:cs typeface="+mj-cs"/>
              </a:rPr>
              <a:t>线路状态寄存器（</a:t>
            </a:r>
            <a:r>
              <a:rPr lang="pt-BR" altLang="zh-CN" sz="2800" dirty="0">
                <a:solidFill>
                  <a:srgbClr val="0000CC"/>
                </a:solidFill>
                <a:latin typeface="+mn-lt"/>
                <a:ea typeface="幼圆" pitchFamily="49" charset="-122"/>
                <a:cs typeface="+mj-cs"/>
              </a:rPr>
              <a:t>LSR</a:t>
            </a:r>
            <a:r>
              <a:rPr lang="zh-CN" altLang="pt-BR" sz="2800" dirty="0">
                <a:solidFill>
                  <a:srgbClr val="0000CC"/>
                </a:solidFill>
                <a:latin typeface="+mn-lt"/>
                <a:ea typeface="幼圆" pitchFamily="49" charset="-122"/>
                <a:cs typeface="+mj-cs"/>
              </a:rPr>
              <a:t>）</a:t>
            </a:r>
          </a:p>
        </p:txBody>
      </p:sp>
      <p:graphicFrame>
        <p:nvGraphicFramePr>
          <p:cNvPr id="107535" name="Object 15"/>
          <p:cNvGraphicFramePr>
            <a:graphicFrameLocks noChangeAspect="1"/>
          </p:cNvGraphicFramePr>
          <p:nvPr/>
        </p:nvGraphicFramePr>
        <p:xfrm>
          <a:off x="533400" y="2209800"/>
          <a:ext cx="8153400" cy="3043238"/>
        </p:xfrm>
        <a:graphic>
          <a:graphicData uri="http://schemas.openxmlformats.org/presentationml/2006/ole">
            <mc:AlternateContent xmlns:mc="http://schemas.openxmlformats.org/markup-compatibility/2006">
              <mc:Choice xmlns:v="urn:schemas-microsoft-com:vml" Requires="v">
                <p:oleObj spid="_x0000_s107964" name="Visio" r:id="rId3" imgW="4467225" imgH="1652270" progId="">
                  <p:embed/>
                </p:oleObj>
              </mc:Choice>
              <mc:Fallback>
                <p:oleObj name="Visio" r:id="rId3" imgW="4467225" imgH="1652270" progId="">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l="853" r="1563" b="1616"/>
                      <a:stretch>
                        <a:fillRect/>
                      </a:stretch>
                    </p:blipFill>
                    <p:spPr bwMode="auto">
                      <a:xfrm>
                        <a:off x="533400" y="2209800"/>
                        <a:ext cx="8153400" cy="304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图片 5">
            <a:hlinkClick r:id="" action="ppaction://hlinkshowjump?jump=lastslideviewed"/>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7395" y="5319701"/>
            <a:ext cx="769149" cy="769149"/>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60" name="Rectangle 2"/>
          <p:cNvSpPr>
            <a:spLocks noChangeArrowheads="1"/>
          </p:cNvSpPr>
          <p:nvPr/>
        </p:nvSpPr>
        <p:spPr bwMode="auto">
          <a:xfrm>
            <a:off x="0" y="2481263"/>
            <a:ext cx="9144000" cy="0"/>
          </a:xfrm>
          <a:prstGeom prst="rect">
            <a:avLst/>
          </a:prstGeom>
          <a:noFill/>
          <a:ln w="9525">
            <a:noFill/>
            <a:miter lim="800000"/>
            <a:headEnd/>
            <a:tailEnd/>
          </a:ln>
        </p:spPr>
        <p:txBody>
          <a:bodyPr wrap="none" anchor="ctr">
            <a:spAutoFit/>
          </a:bodyPr>
          <a:lstStyle/>
          <a:p>
            <a:endParaRPr lang="zh-CN" altLang="en-US"/>
          </a:p>
        </p:txBody>
      </p:sp>
      <p:sp>
        <p:nvSpPr>
          <p:cNvPr id="108561" name="Rectangle 3"/>
          <p:cNvSpPr>
            <a:spLocks noChangeArrowheads="1"/>
          </p:cNvSpPr>
          <p:nvPr/>
        </p:nvSpPr>
        <p:spPr bwMode="auto">
          <a:xfrm>
            <a:off x="533400" y="164634"/>
            <a:ext cx="530786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(6) Modem</a:t>
            </a:r>
            <a:r>
              <a:rPr lang="zh-CN" altLang="pt-BR" sz="2800" dirty="0">
                <a:solidFill>
                  <a:srgbClr val="0000CC"/>
                </a:solidFill>
                <a:latin typeface="+mn-lt"/>
                <a:ea typeface="幼圆" pitchFamily="49" charset="-122"/>
                <a:cs typeface="+mj-cs"/>
              </a:rPr>
              <a:t>控制寄存器（</a:t>
            </a:r>
            <a:r>
              <a:rPr lang="pt-BR" altLang="zh-CN" sz="2800" dirty="0">
                <a:solidFill>
                  <a:srgbClr val="0000CC"/>
                </a:solidFill>
                <a:latin typeface="+mn-lt"/>
                <a:ea typeface="幼圆" pitchFamily="49" charset="-122"/>
                <a:cs typeface="+mj-cs"/>
              </a:rPr>
              <a:t>MCR</a:t>
            </a:r>
            <a:r>
              <a:rPr lang="zh-CN" altLang="pt-BR" sz="2800" dirty="0">
                <a:solidFill>
                  <a:srgbClr val="0000CC"/>
                </a:solidFill>
                <a:latin typeface="+mn-lt"/>
                <a:ea typeface="幼圆" pitchFamily="49" charset="-122"/>
                <a:cs typeface="+mj-cs"/>
              </a:rPr>
              <a:t>）</a:t>
            </a:r>
          </a:p>
        </p:txBody>
      </p:sp>
      <p:sp>
        <p:nvSpPr>
          <p:cNvPr id="108562" name="Rectangle 4"/>
          <p:cNvSpPr>
            <a:spLocks noChangeArrowheads="1"/>
          </p:cNvSpPr>
          <p:nvPr/>
        </p:nvSpPr>
        <p:spPr bwMode="auto">
          <a:xfrm>
            <a:off x="1060450" y="1066800"/>
            <a:ext cx="7321550" cy="946150"/>
          </a:xfrm>
          <a:prstGeom prst="rect">
            <a:avLst/>
          </a:prstGeom>
          <a:noFill/>
          <a:ln w="9525">
            <a:noFill/>
            <a:miter lim="800000"/>
            <a:headEnd/>
            <a:tailEnd/>
          </a:ln>
        </p:spPr>
        <p:txBody>
          <a:bodyPr anchor="ctr">
            <a:spAutoFit/>
          </a:bodyPr>
          <a:lstStyle/>
          <a:p>
            <a:r>
              <a:rPr lang="pt-BR" altLang="zh-CN" sz="2800" b="1">
                <a:solidFill>
                  <a:srgbClr val="0000CC"/>
                </a:solidFill>
                <a:latin typeface="Times New Roman" pitchFamily="18" charset="0"/>
              </a:rPr>
              <a:t>8</a:t>
            </a:r>
            <a:r>
              <a:rPr lang="zh-CN" altLang="pt-BR" sz="2800" b="1">
                <a:solidFill>
                  <a:srgbClr val="0000CC"/>
                </a:solidFill>
                <a:latin typeface="Times New Roman" pitchFamily="18" charset="0"/>
              </a:rPr>
              <a:t>位读</a:t>
            </a:r>
            <a:r>
              <a:rPr lang="pt-BR" altLang="zh-CN" sz="2800" b="1">
                <a:solidFill>
                  <a:srgbClr val="0000CC"/>
                </a:solidFill>
                <a:latin typeface="Times New Roman" pitchFamily="18" charset="0"/>
              </a:rPr>
              <a:t>/</a:t>
            </a:r>
            <a:r>
              <a:rPr lang="zh-CN" altLang="pt-BR" sz="2800" b="1">
                <a:solidFill>
                  <a:srgbClr val="0000CC"/>
                </a:solidFill>
                <a:latin typeface="Times New Roman" pitchFamily="18" charset="0"/>
              </a:rPr>
              <a:t>写寄存器，用于设置同</a:t>
            </a:r>
            <a:r>
              <a:rPr lang="pt-BR" altLang="zh-CN" sz="2800" b="1">
                <a:solidFill>
                  <a:srgbClr val="0000CC"/>
                </a:solidFill>
                <a:latin typeface="Times New Roman" pitchFamily="18" charset="0"/>
              </a:rPr>
              <a:t>INS 8250</a:t>
            </a:r>
            <a:r>
              <a:rPr lang="zh-CN" altLang="pt-BR" sz="2800" b="1">
                <a:solidFill>
                  <a:srgbClr val="0000CC"/>
                </a:solidFill>
                <a:latin typeface="Times New Roman" pitchFamily="18" charset="0"/>
              </a:rPr>
              <a:t>或</a:t>
            </a:r>
            <a:r>
              <a:rPr lang="pt-BR" altLang="zh-CN" sz="2800" b="1">
                <a:solidFill>
                  <a:srgbClr val="0000CC"/>
                </a:solidFill>
                <a:latin typeface="Times New Roman" pitchFamily="18" charset="0"/>
              </a:rPr>
              <a:t>NS16x50</a:t>
            </a:r>
            <a:r>
              <a:rPr lang="zh-CN" altLang="pt-BR" sz="2800" b="1">
                <a:solidFill>
                  <a:srgbClr val="0000CC"/>
                </a:solidFill>
                <a:latin typeface="Times New Roman" pitchFamily="18" charset="0"/>
              </a:rPr>
              <a:t>连接的</a:t>
            </a:r>
            <a:r>
              <a:rPr lang="pt-BR" altLang="zh-CN" sz="2800" b="1">
                <a:solidFill>
                  <a:srgbClr val="0000CC"/>
                </a:solidFill>
                <a:latin typeface="Times New Roman" pitchFamily="18" charset="0"/>
              </a:rPr>
              <a:t>Modem</a:t>
            </a:r>
            <a:r>
              <a:rPr lang="zh-CN" altLang="pt-BR" sz="2800" b="1">
                <a:solidFill>
                  <a:srgbClr val="0000CC"/>
                </a:solidFill>
                <a:latin typeface="Times New Roman" pitchFamily="18" charset="0"/>
              </a:rPr>
              <a:t>工作方式， </a:t>
            </a:r>
          </a:p>
        </p:txBody>
      </p:sp>
      <p:graphicFrame>
        <p:nvGraphicFramePr>
          <p:cNvPr id="108559" name="Object 15"/>
          <p:cNvGraphicFramePr>
            <a:graphicFrameLocks noChangeAspect="1"/>
          </p:cNvGraphicFramePr>
          <p:nvPr/>
        </p:nvGraphicFramePr>
        <p:xfrm>
          <a:off x="533400" y="2438400"/>
          <a:ext cx="8229600" cy="2776538"/>
        </p:xfrm>
        <a:graphic>
          <a:graphicData uri="http://schemas.openxmlformats.org/presentationml/2006/ole">
            <mc:AlternateContent xmlns:mc="http://schemas.openxmlformats.org/markup-compatibility/2006">
              <mc:Choice xmlns:v="urn:schemas-microsoft-com:vml" Requires="v">
                <p:oleObj spid="_x0000_s108988" name="Visio" r:id="rId3" imgW="4218940" imgH="1310958" progId="">
                  <p:embed/>
                </p:oleObj>
              </mc:Choice>
              <mc:Fallback>
                <p:oleObj name="Visio" r:id="rId3" imgW="4218940" imgH="1310958" progId="">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l="5270" r="2258"/>
                      <a:stretch>
                        <a:fillRect/>
                      </a:stretch>
                    </p:blipFill>
                    <p:spPr bwMode="auto">
                      <a:xfrm>
                        <a:off x="533400" y="2438400"/>
                        <a:ext cx="8229600" cy="277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图片 5">
            <a:hlinkClick r:id="" action="ppaction://hlinkshowjump?jump=lastslideviewed"/>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9918" y="5274205"/>
            <a:ext cx="904164" cy="90416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5"/>
          <p:cNvSpPr>
            <a:spLocks noChangeArrowheads="1"/>
          </p:cNvSpPr>
          <p:nvPr/>
        </p:nvSpPr>
        <p:spPr bwMode="auto">
          <a:xfrm>
            <a:off x="533400" y="1079500"/>
            <a:ext cx="8229600" cy="4078039"/>
          </a:xfrm>
          <a:prstGeom prst="rect">
            <a:avLst/>
          </a:prstGeom>
          <a:noFill/>
          <a:ln w="9525">
            <a:noFill/>
            <a:miter lim="800000"/>
            <a:headEnd/>
            <a:tailEnd/>
          </a:ln>
        </p:spPr>
        <p:txBody>
          <a:bodyPr>
            <a:spAutoFit/>
          </a:bodyPr>
          <a:lstStyle/>
          <a:p>
            <a:pPr marL="261938" indent="-261938"/>
            <a:r>
              <a:rPr lang="en-US" altLang="zh-CN" sz="2400" dirty="0">
                <a:solidFill>
                  <a:srgbClr val="FF0000"/>
                </a:solidFill>
                <a:latin typeface="+mn-lt"/>
                <a:ea typeface="幼圆" pitchFamily="49" charset="-122"/>
              </a:rPr>
              <a:t>b.</a:t>
            </a:r>
            <a:r>
              <a:rPr lang="zh-CN" altLang="en-US" sz="2400" dirty="0">
                <a:solidFill>
                  <a:srgbClr val="FF0000"/>
                </a:solidFill>
                <a:latin typeface="+mn-lt"/>
                <a:ea typeface="幼圆" pitchFamily="49" charset="-122"/>
              </a:rPr>
              <a:t>波特率（</a:t>
            </a:r>
            <a:r>
              <a:rPr lang="en-US" altLang="zh-CN" sz="2400" dirty="0">
                <a:solidFill>
                  <a:srgbClr val="FF0000"/>
                </a:solidFill>
                <a:latin typeface="+mn-lt"/>
                <a:ea typeface="幼圆" pitchFamily="49" charset="-122"/>
              </a:rPr>
              <a:t>bps</a:t>
            </a:r>
            <a:r>
              <a:rPr lang="zh-CN" altLang="en-US" sz="2400" dirty="0">
                <a:solidFill>
                  <a:srgbClr val="FF0000"/>
                </a:solidFill>
                <a:latin typeface="+mn-lt"/>
                <a:ea typeface="幼圆" pitchFamily="49" charset="-122"/>
              </a:rPr>
              <a:t>）</a:t>
            </a:r>
          </a:p>
          <a:p>
            <a:pPr marL="261938" indent="-261938">
              <a:lnSpc>
                <a:spcPct val="125000"/>
              </a:lnSpc>
              <a:spcBef>
                <a:spcPts val="600"/>
              </a:spcBef>
            </a:pPr>
            <a:r>
              <a:rPr lang="zh-CN" altLang="en-US" sz="2400" dirty="0">
                <a:solidFill>
                  <a:srgbClr val="0000CC"/>
                </a:solidFill>
                <a:latin typeface="+mn-lt"/>
                <a:ea typeface="幼圆" pitchFamily="49" charset="-122"/>
              </a:rPr>
              <a:t>波特率就是传送数据位的速率，用位</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秒表示。</a:t>
            </a:r>
          </a:p>
          <a:p>
            <a:pPr marL="261938" indent="-261938">
              <a:lnSpc>
                <a:spcPct val="125000"/>
              </a:lnSpc>
              <a:spcBef>
                <a:spcPts val="600"/>
              </a:spcBef>
            </a:pPr>
            <a:r>
              <a:rPr lang="zh-CN" altLang="en-US" sz="2400" dirty="0" smtClean="0">
                <a:solidFill>
                  <a:srgbClr val="FF0000"/>
                </a:solidFill>
                <a:latin typeface="+mn-lt"/>
                <a:ea typeface="幼圆" pitchFamily="49" charset="-122"/>
              </a:rPr>
              <a:t>例</a:t>
            </a:r>
            <a:r>
              <a:rPr lang="zh-CN" altLang="en-US" sz="2400" dirty="0">
                <a:solidFill>
                  <a:srgbClr val="0000CC"/>
                </a:solidFill>
                <a:latin typeface="+mn-lt"/>
                <a:ea typeface="幼圆" pitchFamily="49" charset="-122"/>
              </a:rPr>
              <a:t>：数据传送速率为</a:t>
            </a:r>
            <a:r>
              <a:rPr lang="en-US" altLang="zh-CN" sz="2400" dirty="0">
                <a:solidFill>
                  <a:srgbClr val="0000CC"/>
                </a:solidFill>
                <a:latin typeface="+mn-lt"/>
                <a:ea typeface="幼圆" pitchFamily="49" charset="-122"/>
              </a:rPr>
              <a:t>120</a:t>
            </a:r>
            <a:r>
              <a:rPr lang="zh-CN" altLang="en-US" sz="2400" dirty="0">
                <a:solidFill>
                  <a:srgbClr val="0000CC"/>
                </a:solidFill>
                <a:latin typeface="+mn-lt"/>
                <a:ea typeface="幼圆" pitchFamily="49" charset="-122"/>
              </a:rPr>
              <a:t>字符</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秒，每帧包括</a:t>
            </a:r>
            <a:r>
              <a:rPr lang="en-US" altLang="zh-CN" sz="2400" dirty="0">
                <a:solidFill>
                  <a:srgbClr val="0000CC"/>
                </a:solidFill>
                <a:latin typeface="+mn-lt"/>
                <a:ea typeface="幼圆" pitchFamily="49" charset="-122"/>
              </a:rPr>
              <a:t>10</a:t>
            </a:r>
            <a:r>
              <a:rPr lang="zh-CN" altLang="en-US" sz="2400" dirty="0">
                <a:solidFill>
                  <a:srgbClr val="0000CC"/>
                </a:solidFill>
                <a:latin typeface="+mn-lt"/>
                <a:ea typeface="幼圆" pitchFamily="49" charset="-122"/>
              </a:rPr>
              <a:t>个数据位，则波特率为</a:t>
            </a:r>
          </a:p>
          <a:p>
            <a:pPr marL="261938" indent="-261938">
              <a:lnSpc>
                <a:spcPct val="125000"/>
              </a:lnSpc>
              <a:spcBef>
                <a:spcPts val="600"/>
              </a:spcBef>
            </a:pPr>
            <a:r>
              <a:rPr lang="zh-CN" altLang="en-US" sz="2400" dirty="0">
                <a:solidFill>
                  <a:srgbClr val="0000CC"/>
                </a:solidFill>
                <a:latin typeface="+mn-lt"/>
                <a:ea typeface="幼圆" pitchFamily="49" charset="-122"/>
              </a:rPr>
              <a:t>           </a:t>
            </a:r>
            <a:r>
              <a:rPr lang="en-US" altLang="zh-CN" sz="2400" dirty="0">
                <a:solidFill>
                  <a:srgbClr val="0000CC"/>
                </a:solidFill>
                <a:latin typeface="+mn-lt"/>
                <a:ea typeface="幼圆" pitchFamily="49" charset="-122"/>
              </a:rPr>
              <a:t>120×10=1200</a:t>
            </a:r>
            <a:r>
              <a:rPr lang="zh-CN" altLang="en-US" sz="2400" dirty="0">
                <a:solidFill>
                  <a:srgbClr val="0000CC"/>
                </a:solidFill>
                <a:latin typeface="+mn-lt"/>
                <a:ea typeface="幼圆" pitchFamily="49" charset="-122"/>
              </a:rPr>
              <a:t>位</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秒</a:t>
            </a:r>
            <a:r>
              <a:rPr lang="en-US" altLang="zh-CN" sz="2400" dirty="0">
                <a:solidFill>
                  <a:srgbClr val="0000CC"/>
                </a:solidFill>
                <a:latin typeface="+mn-lt"/>
                <a:ea typeface="幼圆" pitchFamily="49" charset="-122"/>
              </a:rPr>
              <a:t>=1200bps</a:t>
            </a:r>
          </a:p>
          <a:p>
            <a:pPr marL="261938" indent="-261938">
              <a:lnSpc>
                <a:spcPct val="125000"/>
              </a:lnSpc>
              <a:spcBef>
                <a:spcPts val="600"/>
              </a:spcBef>
            </a:pPr>
            <a:r>
              <a:rPr lang="zh-CN" altLang="en-US" sz="2400" dirty="0">
                <a:solidFill>
                  <a:srgbClr val="0000CC"/>
                </a:solidFill>
                <a:latin typeface="+mn-lt"/>
                <a:ea typeface="幼圆" pitchFamily="49" charset="-122"/>
              </a:rPr>
              <a:t>常用的异步通信的波特率的值为：</a:t>
            </a:r>
          </a:p>
          <a:p>
            <a:pPr>
              <a:lnSpc>
                <a:spcPct val="125000"/>
              </a:lnSpc>
              <a:spcBef>
                <a:spcPts val="600"/>
              </a:spcBef>
            </a:pPr>
            <a:r>
              <a:rPr lang="en-US" altLang="zh-CN" sz="2400" dirty="0">
                <a:solidFill>
                  <a:srgbClr val="0000CC"/>
                </a:solidFill>
                <a:latin typeface="+mn-lt"/>
                <a:ea typeface="幼圆" pitchFamily="49" charset="-122"/>
              </a:rPr>
              <a:t>150</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300</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600</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1200</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2400</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4800</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9600</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14400</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28800</a:t>
            </a:r>
            <a:r>
              <a:rPr lang="zh-CN" altLang="en-US" sz="2400" dirty="0">
                <a:solidFill>
                  <a:srgbClr val="0000CC"/>
                </a:solidFill>
                <a:latin typeface="+mn-lt"/>
                <a:ea typeface="幼圆" pitchFamily="49" charset="-122"/>
              </a:rPr>
              <a:t>。</a:t>
            </a:r>
          </a:p>
        </p:txBody>
      </p:sp>
      <p:sp>
        <p:nvSpPr>
          <p:cNvPr id="33794" name="Rectangle 8"/>
          <p:cNvSpPr>
            <a:spLocks noChangeArrowheads="1"/>
          </p:cNvSpPr>
          <p:nvPr/>
        </p:nvSpPr>
        <p:spPr bwMode="auto">
          <a:xfrm>
            <a:off x="360040" y="143635"/>
            <a:ext cx="4572000" cy="563562"/>
          </a:xfrm>
          <a:prstGeom prst="rect">
            <a:avLst/>
          </a:prstGeom>
          <a:noFill/>
          <a:ln w="9525">
            <a:noFill/>
            <a:miter lim="800000"/>
            <a:headEnd/>
            <a:tailEnd/>
          </a:ln>
        </p:spPr>
        <p:txBody>
          <a:bodyPr/>
          <a:lstStyle/>
          <a:p>
            <a:pPr marL="361950" indent="-361950" algn="just">
              <a:lnSpc>
                <a:spcPct val="120000"/>
              </a:lnSpc>
              <a:spcBef>
                <a:spcPts val="1200"/>
              </a:spcBef>
            </a:pPr>
            <a:r>
              <a:rPr lang="zh-CN" altLang="en-US" sz="2800" dirty="0" smtClean="0">
                <a:solidFill>
                  <a:srgbClr val="0000CC"/>
                </a:solidFill>
                <a:ea typeface="幼圆" pitchFamily="49" charset="-122"/>
              </a:rPr>
              <a:t>（</a:t>
            </a:r>
            <a:r>
              <a:rPr lang="en-US" altLang="zh-CN" sz="2800" dirty="0" smtClean="0">
                <a:solidFill>
                  <a:srgbClr val="0000CC"/>
                </a:solidFill>
                <a:ea typeface="幼圆" pitchFamily="49" charset="-122"/>
              </a:rPr>
              <a:t>1</a:t>
            </a:r>
            <a:r>
              <a:rPr lang="zh-CN" altLang="en-US" sz="2800" dirty="0" smtClean="0">
                <a:solidFill>
                  <a:srgbClr val="0000CC"/>
                </a:solidFill>
                <a:ea typeface="幼圆" pitchFamily="49" charset="-122"/>
              </a:rPr>
              <a:t>）异步</a:t>
            </a:r>
            <a:r>
              <a:rPr lang="zh-CN" altLang="en-US" sz="2800" dirty="0">
                <a:solidFill>
                  <a:srgbClr val="0000CC"/>
                </a:solidFill>
                <a:ea typeface="幼圆" pitchFamily="49" charset="-122"/>
              </a:rPr>
              <a:t>串行通信方式</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ChangeArrowheads="1"/>
          </p:cNvSpPr>
          <p:nvPr/>
        </p:nvSpPr>
        <p:spPr bwMode="auto">
          <a:xfrm>
            <a:off x="914400" y="990600"/>
            <a:ext cx="8197850" cy="1373188"/>
          </a:xfrm>
          <a:prstGeom prst="rect">
            <a:avLst/>
          </a:prstGeom>
          <a:noFill/>
          <a:ln w="9525">
            <a:noFill/>
            <a:miter lim="800000"/>
            <a:headEnd/>
            <a:tailEnd/>
          </a:ln>
        </p:spPr>
        <p:txBody>
          <a:bodyPr anchor="ctr">
            <a:spAutoFit/>
          </a:bodyPr>
          <a:lstStyle/>
          <a:p>
            <a:r>
              <a:rPr lang="en-US" altLang="zh-CN" sz="2800" b="1">
                <a:solidFill>
                  <a:srgbClr val="0000CC"/>
                </a:solidFill>
                <a:latin typeface="Times New Roman" pitchFamily="18" charset="0"/>
              </a:rPr>
              <a:t>8</a:t>
            </a:r>
            <a:r>
              <a:rPr lang="zh-CN" altLang="en-US" sz="2800" b="1">
                <a:solidFill>
                  <a:srgbClr val="0000CC"/>
                </a:solidFill>
                <a:latin typeface="Times New Roman" pitchFamily="18" charset="0"/>
              </a:rPr>
              <a:t>位只读寄存器，</a:t>
            </a:r>
            <a:r>
              <a:rPr lang="pt-BR" altLang="zh-CN" sz="2800" b="1">
                <a:solidFill>
                  <a:srgbClr val="0000CC"/>
                </a:solidFill>
                <a:latin typeface="Times New Roman" pitchFamily="18" charset="0"/>
              </a:rPr>
              <a:t>INS 8250</a:t>
            </a:r>
            <a:r>
              <a:rPr lang="zh-CN" altLang="pt-BR" sz="2800" b="1">
                <a:solidFill>
                  <a:srgbClr val="0000CC"/>
                </a:solidFill>
                <a:latin typeface="Times New Roman" pitchFamily="18" charset="0"/>
              </a:rPr>
              <a:t>或</a:t>
            </a:r>
            <a:r>
              <a:rPr lang="pt-BR" altLang="zh-CN" sz="2800" b="1">
                <a:solidFill>
                  <a:srgbClr val="0000CC"/>
                </a:solidFill>
                <a:latin typeface="Times New Roman" pitchFamily="18" charset="0"/>
              </a:rPr>
              <a:t>NS 16x50</a:t>
            </a:r>
            <a:r>
              <a:rPr lang="zh-CN" altLang="en-US" sz="2800" b="1">
                <a:solidFill>
                  <a:srgbClr val="0000CC"/>
                </a:solidFill>
                <a:latin typeface="Times New Roman" pitchFamily="18" charset="0"/>
              </a:rPr>
              <a:t>只有一个</a:t>
            </a:r>
          </a:p>
          <a:p>
            <a:r>
              <a:rPr lang="zh-CN" altLang="en-US" sz="2800" b="1">
                <a:solidFill>
                  <a:srgbClr val="0000CC"/>
                </a:solidFill>
                <a:latin typeface="Times New Roman" pitchFamily="18" charset="0"/>
              </a:rPr>
              <a:t>中断请求输出端</a:t>
            </a:r>
            <a:r>
              <a:rPr lang="en-US" altLang="zh-CN" sz="2800" b="1">
                <a:solidFill>
                  <a:srgbClr val="0000CC"/>
                </a:solidFill>
                <a:latin typeface="Times New Roman" pitchFamily="18" charset="0"/>
              </a:rPr>
              <a:t>INTRPT</a:t>
            </a:r>
            <a:r>
              <a:rPr lang="zh-CN" altLang="en-US" sz="2800" b="1">
                <a:solidFill>
                  <a:srgbClr val="0000CC"/>
                </a:solidFill>
                <a:latin typeface="Times New Roman" pitchFamily="18" charset="0"/>
              </a:rPr>
              <a:t>，因此要求中断服务程序必须通过查询中断识别寄存器确认当前中断源。</a:t>
            </a:r>
            <a:endParaRPr lang="zh-CN" altLang="pt-BR" sz="2800" b="1">
              <a:solidFill>
                <a:srgbClr val="0000CC"/>
              </a:solidFill>
              <a:latin typeface="Times New Roman" pitchFamily="18" charset="0"/>
            </a:endParaRPr>
          </a:p>
        </p:txBody>
      </p:sp>
      <p:sp>
        <p:nvSpPr>
          <p:cNvPr id="109619" name="Rectangle 3"/>
          <p:cNvSpPr>
            <a:spLocks noChangeArrowheads="1"/>
          </p:cNvSpPr>
          <p:nvPr/>
        </p:nvSpPr>
        <p:spPr bwMode="auto">
          <a:xfrm>
            <a:off x="533400" y="152400"/>
            <a:ext cx="4509568" cy="523220"/>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(5) </a:t>
            </a:r>
            <a:r>
              <a:rPr lang="zh-CN" altLang="en-US" sz="2800" dirty="0">
                <a:solidFill>
                  <a:srgbClr val="0000CC"/>
                </a:solidFill>
                <a:latin typeface="+mn-lt"/>
                <a:ea typeface="幼圆" pitchFamily="49" charset="-122"/>
                <a:cs typeface="+mj-cs"/>
              </a:rPr>
              <a:t>中断识别寄存器（</a:t>
            </a:r>
            <a:r>
              <a:rPr lang="en-US" altLang="zh-CN" sz="2800" dirty="0">
                <a:solidFill>
                  <a:srgbClr val="0000CC"/>
                </a:solidFill>
                <a:latin typeface="+mn-lt"/>
                <a:ea typeface="幼圆" pitchFamily="49" charset="-122"/>
                <a:cs typeface="+mj-cs"/>
              </a:rPr>
              <a:t>IIR</a:t>
            </a:r>
            <a:r>
              <a:rPr lang="zh-CN" altLang="en-US" sz="2800" dirty="0">
                <a:solidFill>
                  <a:srgbClr val="0000CC"/>
                </a:solidFill>
                <a:latin typeface="+mn-lt"/>
                <a:ea typeface="幼圆" pitchFamily="49" charset="-122"/>
                <a:cs typeface="+mj-cs"/>
              </a:rPr>
              <a:t>）</a:t>
            </a:r>
          </a:p>
        </p:txBody>
      </p:sp>
      <p:sp>
        <p:nvSpPr>
          <p:cNvPr id="109620" name="Rectangle 4"/>
          <p:cNvSpPr>
            <a:spLocks noChangeArrowheads="1"/>
          </p:cNvSpPr>
          <p:nvPr/>
        </p:nvSpPr>
        <p:spPr bwMode="auto">
          <a:xfrm>
            <a:off x="0" y="30908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09925" name="Object 49"/>
          <p:cNvGraphicFramePr>
            <a:graphicFrameLocks noChangeAspect="1"/>
          </p:cNvGraphicFramePr>
          <p:nvPr/>
        </p:nvGraphicFramePr>
        <p:xfrm>
          <a:off x="1905000" y="2286000"/>
          <a:ext cx="5029200" cy="1363663"/>
        </p:xfrm>
        <a:graphic>
          <a:graphicData uri="http://schemas.openxmlformats.org/presentationml/2006/ole">
            <mc:AlternateContent xmlns:mc="http://schemas.openxmlformats.org/markup-compatibility/2006">
              <mc:Choice xmlns:v="urn:schemas-microsoft-com:vml" Requires="v">
                <p:oleObj spid="_x0000_s110046" name="Visio" r:id="rId3" imgW="2496922" imgH="677915" progId="">
                  <p:embed/>
                </p:oleObj>
              </mc:Choice>
              <mc:Fallback>
                <p:oleObj name="Visio" r:id="rId3" imgW="2496922" imgH="677915" progId="">
                  <p:embed/>
                  <p:pic>
                    <p:nvPicPr>
                      <p:cNvPr id="0" name="Picture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286000"/>
                        <a:ext cx="5029200" cy="1363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6" name="Group 6"/>
          <p:cNvGraphicFramePr>
            <a:graphicFrameLocks noGrp="1"/>
          </p:cNvGraphicFramePr>
          <p:nvPr/>
        </p:nvGraphicFramePr>
        <p:xfrm>
          <a:off x="1066800" y="3657600"/>
          <a:ext cx="7391400" cy="2408268"/>
        </p:xfrm>
        <a:graphic>
          <a:graphicData uri="http://schemas.openxmlformats.org/drawingml/2006/table">
            <a:tbl>
              <a:tblPr/>
              <a:tblGrid>
                <a:gridCol w="762000"/>
                <a:gridCol w="685800"/>
                <a:gridCol w="4800600"/>
                <a:gridCol w="1143000"/>
              </a:tblGrid>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ID2</a:t>
                      </a:r>
                    </a:p>
                  </a:txBody>
                  <a:tcPr marL="38100" marR="38100" marT="19053" marB="190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ID1</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charset="-122"/>
                          <a:ea typeface="宋体" charset="-122"/>
                        </a:rPr>
                        <a:t>中断类型</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宋体" charset="-122"/>
                        </a:rPr>
                        <a:t>优先权</a:t>
                      </a:r>
                    </a:p>
                  </a:txBody>
                  <a:tcPr marL="38100" marR="38100" marT="19053" marB="190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1</a:t>
                      </a:r>
                    </a:p>
                  </a:txBody>
                  <a:tcPr marL="38100" marR="38100" marT="19053" marB="190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1</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charset="-122"/>
                          <a:ea typeface="宋体" charset="-122"/>
                        </a:rPr>
                        <a:t>接收出错</a:t>
                      </a:r>
                      <a:r>
                        <a:rPr kumimoji="0" lang="en-US" altLang="zh-CN" sz="2000" b="1" i="0" u="none" strike="noStrike" cap="none" normalizeH="0" baseline="0" smtClean="0">
                          <a:ln>
                            <a:noFill/>
                          </a:ln>
                          <a:solidFill>
                            <a:schemeClr val="tx1"/>
                          </a:solidFill>
                          <a:effectLst/>
                          <a:latin typeface="宋体" charset="-122"/>
                          <a:ea typeface="宋体" charset="-122"/>
                        </a:rPr>
                        <a:t>(</a:t>
                      </a:r>
                      <a:r>
                        <a:rPr kumimoji="0" lang="zh-CN" altLang="en-US" sz="2000" b="1" i="0" u="none" strike="noStrike" cap="none" normalizeH="0" baseline="0" smtClean="0">
                          <a:ln>
                            <a:noFill/>
                          </a:ln>
                          <a:solidFill>
                            <a:schemeClr val="tx1"/>
                          </a:solidFill>
                          <a:effectLst/>
                          <a:latin typeface="宋体" charset="-122"/>
                          <a:ea typeface="宋体" charset="-122"/>
                        </a:rPr>
                        <a:t>重叠、奇偶、格式和中止错</a:t>
                      </a:r>
                      <a:r>
                        <a:rPr kumimoji="0" lang="en-US" altLang="zh-CN" sz="2000" b="1" i="0" u="none" strike="noStrike" cap="none" normalizeH="0" baseline="0" smtClean="0">
                          <a:ln>
                            <a:noFill/>
                          </a:ln>
                          <a:solidFill>
                            <a:schemeClr val="tx1"/>
                          </a:solidFill>
                          <a:effectLst/>
                          <a:latin typeface="宋体" charset="-122"/>
                          <a:ea typeface="宋体" charset="-122"/>
                        </a:rPr>
                        <a:t>)</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宋体" charset="-122"/>
                        </a:rPr>
                        <a:t>最高</a:t>
                      </a:r>
                    </a:p>
                  </a:txBody>
                  <a:tcPr marL="38100" marR="38100" marT="19053" marB="190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1</a:t>
                      </a:r>
                    </a:p>
                  </a:txBody>
                  <a:tcPr marL="38100" marR="38100" marT="19053" marB="190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0</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charset="-122"/>
                          <a:ea typeface="宋体" charset="-122"/>
                        </a:rPr>
                        <a:t>接收缓冲器满</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宋体" charset="-122"/>
                        </a:rPr>
                        <a:t>次高</a:t>
                      </a:r>
                    </a:p>
                  </a:txBody>
                  <a:tcPr marL="38100" marR="38100" marT="19053" marB="190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0</a:t>
                      </a:r>
                    </a:p>
                  </a:txBody>
                  <a:tcPr marL="38100" marR="38100" marT="19053" marB="190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1</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charset="-122"/>
                          <a:ea typeface="宋体" charset="-122"/>
                        </a:rPr>
                        <a:t>发送保持器空</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宋体" charset="-122"/>
                        </a:rPr>
                        <a:t>低</a:t>
                      </a:r>
                    </a:p>
                  </a:txBody>
                  <a:tcPr marL="38100" marR="38100" marT="19053" marB="190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0</a:t>
                      </a:r>
                    </a:p>
                  </a:txBody>
                  <a:tcPr marL="38100" marR="38100" marT="19053" marB="190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0</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宋体" charset="-122"/>
                          <a:ea typeface="宋体" charset="-122"/>
                        </a:rPr>
                        <a:t>MODEM</a:t>
                      </a:r>
                      <a:r>
                        <a:rPr kumimoji="0" lang="zh-CN" altLang="en-US" sz="2000" b="1" i="0" u="none" strike="noStrike" cap="none" normalizeH="0" baseline="0" smtClean="0">
                          <a:ln>
                            <a:noFill/>
                          </a:ln>
                          <a:solidFill>
                            <a:schemeClr val="tx1"/>
                          </a:solidFill>
                          <a:effectLst/>
                          <a:latin typeface="宋体" charset="-122"/>
                          <a:ea typeface="宋体" charset="-122"/>
                        </a:rPr>
                        <a:t>状态</a:t>
                      </a:r>
                      <a:r>
                        <a:rPr kumimoji="0" lang="en-US" altLang="zh-CN" sz="2000" b="1" i="0" u="none" strike="noStrike" cap="none" normalizeH="0" baseline="0" smtClean="0">
                          <a:ln>
                            <a:noFill/>
                          </a:ln>
                          <a:solidFill>
                            <a:schemeClr val="tx1"/>
                          </a:solidFill>
                          <a:effectLst/>
                          <a:latin typeface="宋体" charset="-122"/>
                          <a:ea typeface="宋体" charset="-122"/>
                        </a:rPr>
                        <a:t>(CTS</a:t>
                      </a:r>
                      <a:r>
                        <a:rPr kumimoji="0" lang="zh-CN" altLang="en-US" sz="2000" b="1" i="0" u="none" strike="noStrike" cap="none" normalizeH="0" baseline="0" smtClean="0">
                          <a:ln>
                            <a:noFill/>
                          </a:ln>
                          <a:solidFill>
                            <a:schemeClr val="tx1"/>
                          </a:solidFill>
                          <a:effectLst/>
                          <a:latin typeface="宋体" charset="-122"/>
                          <a:ea typeface="宋体" charset="-122"/>
                        </a:rPr>
                        <a:t>、</a:t>
                      </a:r>
                      <a:r>
                        <a:rPr kumimoji="0" lang="en-US" altLang="zh-CN" sz="2000" b="1" i="0" u="none" strike="noStrike" cap="none" normalizeH="0" baseline="0" smtClean="0">
                          <a:ln>
                            <a:noFill/>
                          </a:ln>
                          <a:solidFill>
                            <a:schemeClr val="tx1"/>
                          </a:solidFill>
                          <a:effectLst/>
                          <a:latin typeface="宋体" charset="-122"/>
                          <a:ea typeface="宋体" charset="-122"/>
                        </a:rPr>
                        <a:t>DSR</a:t>
                      </a:r>
                      <a:r>
                        <a:rPr kumimoji="0" lang="zh-CN" altLang="en-US" sz="2000" b="1" i="0" u="none" strike="noStrike" cap="none" normalizeH="0" baseline="0" smtClean="0">
                          <a:ln>
                            <a:noFill/>
                          </a:ln>
                          <a:solidFill>
                            <a:schemeClr val="tx1"/>
                          </a:solidFill>
                          <a:effectLst/>
                          <a:latin typeface="宋体" charset="-122"/>
                          <a:ea typeface="宋体" charset="-122"/>
                        </a:rPr>
                        <a:t>、</a:t>
                      </a:r>
                      <a:r>
                        <a:rPr kumimoji="0" lang="en-US" altLang="zh-CN" sz="2000" b="1" i="0" u="none" strike="noStrike" cap="none" normalizeH="0" baseline="0" smtClean="0">
                          <a:ln>
                            <a:noFill/>
                          </a:ln>
                          <a:solidFill>
                            <a:schemeClr val="tx1"/>
                          </a:solidFill>
                          <a:effectLst/>
                          <a:latin typeface="宋体" charset="-122"/>
                          <a:ea typeface="宋体" charset="-122"/>
                        </a:rPr>
                        <a:t>RI</a:t>
                      </a:r>
                      <a:r>
                        <a:rPr kumimoji="0" lang="zh-CN" altLang="en-US" sz="2000" b="1" i="0" u="none" strike="noStrike" cap="none" normalizeH="0" baseline="0" smtClean="0">
                          <a:ln>
                            <a:noFill/>
                          </a:ln>
                          <a:solidFill>
                            <a:schemeClr val="tx1"/>
                          </a:solidFill>
                          <a:effectLst/>
                          <a:latin typeface="宋体" charset="-122"/>
                          <a:ea typeface="宋体" charset="-122"/>
                        </a:rPr>
                        <a:t>和</a:t>
                      </a:r>
                      <a:r>
                        <a:rPr kumimoji="0" lang="en-US" altLang="zh-CN" sz="2000" b="1" i="0" u="none" strike="noStrike" cap="none" normalizeH="0" baseline="0" smtClean="0">
                          <a:ln>
                            <a:noFill/>
                          </a:ln>
                          <a:solidFill>
                            <a:schemeClr val="tx1"/>
                          </a:solidFill>
                          <a:effectLst/>
                          <a:latin typeface="宋体" charset="-122"/>
                          <a:ea typeface="宋体" charset="-122"/>
                        </a:rPr>
                        <a:t>RLSD)</a:t>
                      </a:r>
                      <a:r>
                        <a:rPr kumimoji="0" lang="zh-CN" altLang="en-US" sz="2000" b="1" i="0" u="none" strike="noStrike" cap="none" normalizeH="0" baseline="0" smtClean="0">
                          <a:ln>
                            <a:noFill/>
                          </a:ln>
                          <a:solidFill>
                            <a:schemeClr val="tx1"/>
                          </a:solidFill>
                          <a:effectLst/>
                          <a:latin typeface="宋体" charset="-122"/>
                          <a:ea typeface="宋体" charset="-122"/>
                        </a:rPr>
                        <a:t>改变</a:t>
                      </a:r>
                    </a:p>
                  </a:txBody>
                  <a:tcPr marL="38100" marR="38100" marT="19053" marB="190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宋体" charset="-122"/>
                        </a:rPr>
                        <a:t>最低</a:t>
                      </a:r>
                    </a:p>
                  </a:txBody>
                  <a:tcPr marL="38100" marR="38100" marT="19053" marB="190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3738">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charset="-122"/>
                          <a:ea typeface="宋体" charset="-122"/>
                        </a:rPr>
                        <a:t>说明：</a:t>
                      </a:r>
                      <a:r>
                        <a:rPr kumimoji="0" lang="en-US" altLang="zh-CN" sz="2000" b="1" i="0" u="none" strike="noStrike" cap="none" normalizeH="0" baseline="0" smtClean="0">
                          <a:ln>
                            <a:noFill/>
                          </a:ln>
                          <a:solidFill>
                            <a:schemeClr val="tx1"/>
                          </a:solidFill>
                          <a:effectLst/>
                          <a:latin typeface="宋体" charset="-122"/>
                          <a:ea typeface="宋体" charset="-122"/>
                        </a:rPr>
                        <a:t>IP=0</a:t>
                      </a:r>
                      <a:r>
                        <a:rPr kumimoji="0" lang="zh-CN" altLang="en-US" sz="2000" b="1" i="0" u="none" strike="noStrike" cap="none" normalizeH="0" baseline="0" smtClean="0">
                          <a:ln>
                            <a:noFill/>
                          </a:ln>
                          <a:solidFill>
                            <a:schemeClr val="tx1"/>
                          </a:solidFill>
                          <a:effectLst/>
                          <a:latin typeface="宋体" charset="-122"/>
                          <a:ea typeface="宋体" charset="-122"/>
                        </a:rPr>
                        <a:t>时，</a:t>
                      </a:r>
                      <a:r>
                        <a:rPr kumimoji="0" lang="en-US" altLang="zh-CN" sz="2000" b="1" i="0" u="none" strike="noStrike" cap="none" normalizeH="0" baseline="0" smtClean="0">
                          <a:ln>
                            <a:noFill/>
                          </a:ln>
                          <a:solidFill>
                            <a:schemeClr val="tx1"/>
                          </a:solidFill>
                          <a:effectLst/>
                          <a:latin typeface="宋体" charset="-122"/>
                          <a:ea typeface="宋体" charset="-122"/>
                        </a:rPr>
                        <a:t>ID2</a:t>
                      </a:r>
                      <a:r>
                        <a:rPr kumimoji="0" lang="zh-CN" altLang="en-US" sz="2000" b="1" i="0" u="none" strike="noStrike" cap="none" normalizeH="0" baseline="0" smtClean="0">
                          <a:ln>
                            <a:noFill/>
                          </a:ln>
                          <a:solidFill>
                            <a:schemeClr val="tx1"/>
                          </a:solidFill>
                          <a:effectLst/>
                          <a:latin typeface="宋体" charset="-122"/>
                          <a:ea typeface="宋体" charset="-122"/>
                        </a:rPr>
                        <a:t>、</a:t>
                      </a:r>
                      <a:r>
                        <a:rPr kumimoji="0" lang="en-US" altLang="zh-CN" sz="2000" b="1" i="0" u="none" strike="noStrike" cap="none" normalizeH="0" baseline="0" smtClean="0">
                          <a:ln>
                            <a:noFill/>
                          </a:ln>
                          <a:solidFill>
                            <a:schemeClr val="tx1"/>
                          </a:solidFill>
                          <a:effectLst/>
                          <a:latin typeface="宋体" charset="-122"/>
                          <a:ea typeface="宋体" charset="-122"/>
                        </a:rPr>
                        <a:t>ID1</a:t>
                      </a:r>
                      <a:r>
                        <a:rPr kumimoji="0" lang="zh-CN" altLang="en-US" sz="2000" b="1" i="0" u="none" strike="noStrike" cap="none" normalizeH="0" baseline="0" smtClean="0">
                          <a:ln>
                            <a:noFill/>
                          </a:ln>
                          <a:solidFill>
                            <a:schemeClr val="tx1"/>
                          </a:solidFill>
                          <a:effectLst/>
                          <a:latin typeface="宋体" charset="-122"/>
                          <a:ea typeface="宋体" charset="-122"/>
                        </a:rPr>
                        <a:t>为当前最高优先权中断类型；</a:t>
                      </a:r>
                    </a:p>
                    <a:p>
                      <a:pPr marL="0" marR="0" lvl="0" indent="0" algn="l" defTabSz="914400" rtl="0" eaLnBrk="0" fontAlgn="base" latinLnBrk="0" hangingPunct="0">
                        <a:lnSpc>
                          <a:spcPct val="115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charset="-122"/>
                          <a:ea typeface="宋体" charset="-122"/>
                        </a:rPr>
                        <a:t>      </a:t>
                      </a:r>
                      <a:r>
                        <a:rPr kumimoji="0" lang="en-US" altLang="zh-CN" sz="2000" b="1" i="0" u="none" strike="noStrike" cap="none" normalizeH="0" baseline="0" smtClean="0">
                          <a:ln>
                            <a:noFill/>
                          </a:ln>
                          <a:solidFill>
                            <a:schemeClr val="tx1"/>
                          </a:solidFill>
                          <a:effectLst/>
                          <a:latin typeface="宋体" charset="-122"/>
                          <a:ea typeface="宋体" charset="-122"/>
                        </a:rPr>
                        <a:t>IP=1</a:t>
                      </a:r>
                      <a:r>
                        <a:rPr kumimoji="0" lang="zh-CN" altLang="en-US" sz="2000" b="1" i="0" u="none" strike="noStrike" cap="none" normalizeH="0" baseline="0" smtClean="0">
                          <a:ln>
                            <a:noFill/>
                          </a:ln>
                          <a:solidFill>
                            <a:schemeClr val="tx1"/>
                          </a:solidFill>
                          <a:effectLst/>
                          <a:latin typeface="宋体" charset="-122"/>
                          <a:ea typeface="宋体" charset="-122"/>
                        </a:rPr>
                        <a:t>时，</a:t>
                      </a:r>
                      <a:r>
                        <a:rPr kumimoji="0" lang="en-US" altLang="zh-CN" sz="2000" b="1" i="0" u="none" strike="noStrike" cap="none" normalizeH="0" baseline="0" smtClean="0">
                          <a:ln>
                            <a:noFill/>
                          </a:ln>
                          <a:solidFill>
                            <a:schemeClr val="tx1"/>
                          </a:solidFill>
                          <a:effectLst/>
                          <a:latin typeface="宋体" charset="-122"/>
                          <a:ea typeface="宋体" charset="-122"/>
                        </a:rPr>
                        <a:t>ID2</a:t>
                      </a:r>
                      <a:r>
                        <a:rPr kumimoji="0" lang="zh-CN" altLang="en-US" sz="2000" b="1" i="0" u="none" strike="noStrike" cap="none" normalizeH="0" baseline="0" smtClean="0">
                          <a:ln>
                            <a:noFill/>
                          </a:ln>
                          <a:solidFill>
                            <a:schemeClr val="tx1"/>
                          </a:solidFill>
                          <a:effectLst/>
                          <a:latin typeface="宋体" charset="-122"/>
                          <a:ea typeface="宋体" charset="-122"/>
                        </a:rPr>
                        <a:t>、</a:t>
                      </a:r>
                      <a:r>
                        <a:rPr kumimoji="0" lang="en-US" altLang="zh-CN" sz="2000" b="1" i="0" u="none" strike="noStrike" cap="none" normalizeH="0" baseline="0" smtClean="0">
                          <a:ln>
                            <a:noFill/>
                          </a:ln>
                          <a:solidFill>
                            <a:schemeClr val="tx1"/>
                          </a:solidFill>
                          <a:effectLst/>
                          <a:latin typeface="宋体" charset="-122"/>
                          <a:ea typeface="宋体" charset="-122"/>
                        </a:rPr>
                        <a:t>ID1</a:t>
                      </a:r>
                      <a:r>
                        <a:rPr kumimoji="0" lang="zh-CN" altLang="en-US" sz="2000" b="1" i="0" u="none" strike="noStrike" cap="none" normalizeH="0" baseline="0" smtClean="0">
                          <a:ln>
                            <a:noFill/>
                          </a:ln>
                          <a:solidFill>
                            <a:schemeClr val="tx1"/>
                          </a:solidFill>
                          <a:effectLst/>
                          <a:latin typeface="宋体" charset="-122"/>
                          <a:ea typeface="宋体" charset="-122"/>
                        </a:rPr>
                        <a:t>值无效。</a:t>
                      </a:r>
                    </a:p>
                  </a:txBody>
                  <a:tcPr marL="38100" marR="38100" marT="19053" marB="1905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 calcmode="lin" valueType="num">
                                      <p:cBhvr additive="base">
                                        <p:cTn id="7" dur="500" fill="hold"/>
                                        <p:tgtEl>
                                          <p:spTgt spid="209922"/>
                                        </p:tgtEl>
                                        <p:attrNameLst>
                                          <p:attrName>ppt_x</p:attrName>
                                        </p:attrNameLst>
                                      </p:cBhvr>
                                      <p:tavLst>
                                        <p:tav tm="0">
                                          <p:val>
                                            <p:strVal val="#ppt_x"/>
                                          </p:val>
                                        </p:tav>
                                        <p:tav tm="100000">
                                          <p:val>
                                            <p:strVal val="#ppt_x"/>
                                          </p:val>
                                        </p:tav>
                                      </p:tavLst>
                                    </p:anim>
                                    <p:anim calcmode="lin" valueType="num">
                                      <p:cBhvr additive="base">
                                        <p:cTn id="8" dur="500" fill="hold"/>
                                        <p:tgtEl>
                                          <p:spTgt spid="2099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9925"/>
                                        </p:tgtEl>
                                        <p:attrNameLst>
                                          <p:attrName>style.visibility</p:attrName>
                                        </p:attrNameLst>
                                      </p:cBhvr>
                                      <p:to>
                                        <p:strVal val="visible"/>
                                      </p:to>
                                    </p:set>
                                    <p:anim calcmode="lin" valueType="num">
                                      <p:cBhvr additive="base">
                                        <p:cTn id="13" dur="500" fill="hold"/>
                                        <p:tgtEl>
                                          <p:spTgt spid="209925"/>
                                        </p:tgtEl>
                                        <p:attrNameLst>
                                          <p:attrName>ppt_x</p:attrName>
                                        </p:attrNameLst>
                                      </p:cBhvr>
                                      <p:tavLst>
                                        <p:tav tm="0">
                                          <p:val>
                                            <p:strVal val="#ppt_x"/>
                                          </p:val>
                                        </p:tav>
                                        <p:tav tm="100000">
                                          <p:val>
                                            <p:strVal val="#ppt_x"/>
                                          </p:val>
                                        </p:tav>
                                      </p:tavLst>
                                    </p:anim>
                                    <p:anim calcmode="lin" valueType="num">
                                      <p:cBhvr additive="base">
                                        <p:cTn id="14" dur="500" fill="hold"/>
                                        <p:tgtEl>
                                          <p:spTgt spid="20992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099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8" name="Rectangle 2"/>
          <p:cNvSpPr>
            <a:spLocks noChangeArrowheads="1"/>
          </p:cNvSpPr>
          <p:nvPr/>
        </p:nvSpPr>
        <p:spPr bwMode="auto">
          <a:xfrm>
            <a:off x="457200" y="150347"/>
            <a:ext cx="4995278" cy="523220"/>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(10) FIFO</a:t>
            </a:r>
            <a:r>
              <a:rPr lang="zh-CN" altLang="en-US" sz="2800" dirty="0">
                <a:solidFill>
                  <a:srgbClr val="0000CC"/>
                </a:solidFill>
                <a:latin typeface="+mn-lt"/>
                <a:ea typeface="幼圆" pitchFamily="49" charset="-122"/>
                <a:cs typeface="+mj-cs"/>
              </a:rPr>
              <a:t>控制寄存器（</a:t>
            </a:r>
            <a:r>
              <a:rPr lang="en-US" altLang="zh-CN" sz="2800" dirty="0">
                <a:solidFill>
                  <a:srgbClr val="0000CC"/>
                </a:solidFill>
                <a:latin typeface="+mn-lt"/>
                <a:ea typeface="幼圆" pitchFamily="49" charset="-122"/>
                <a:cs typeface="+mj-cs"/>
              </a:rPr>
              <a:t>FCR</a:t>
            </a:r>
            <a:r>
              <a:rPr lang="zh-CN" altLang="en-US" sz="2800" dirty="0">
                <a:solidFill>
                  <a:srgbClr val="0000CC"/>
                </a:solidFill>
                <a:latin typeface="+mn-lt"/>
                <a:ea typeface="幼圆" pitchFamily="49" charset="-122"/>
                <a:cs typeface="+mj-cs"/>
              </a:rPr>
              <a:t>）</a:t>
            </a:r>
          </a:p>
        </p:txBody>
      </p:sp>
      <p:sp>
        <p:nvSpPr>
          <p:cNvPr id="110609" name="Rectangle 3"/>
          <p:cNvSpPr>
            <a:spLocks noChangeArrowheads="1"/>
          </p:cNvSpPr>
          <p:nvPr/>
        </p:nvSpPr>
        <p:spPr bwMode="auto">
          <a:xfrm>
            <a:off x="152400" y="1143000"/>
            <a:ext cx="8877300" cy="519113"/>
          </a:xfrm>
          <a:prstGeom prst="rect">
            <a:avLst/>
          </a:prstGeom>
          <a:noFill/>
          <a:ln w="9525">
            <a:noFill/>
            <a:miter lim="800000"/>
            <a:headEnd/>
            <a:tailEnd/>
          </a:ln>
        </p:spPr>
        <p:txBody>
          <a:bodyPr wrap="none" anchor="ctr">
            <a:spAutoFit/>
          </a:bodyPr>
          <a:lstStyle/>
          <a:p>
            <a:r>
              <a:rPr lang="en-US" altLang="zh-CN" sz="2800" b="1">
                <a:solidFill>
                  <a:srgbClr val="0000CC"/>
                </a:solidFill>
                <a:latin typeface="Times New Roman" pitchFamily="18" charset="0"/>
              </a:rPr>
              <a:t>8</a:t>
            </a:r>
            <a:r>
              <a:rPr lang="zh-CN" altLang="en-US" sz="2800" b="1">
                <a:solidFill>
                  <a:srgbClr val="0000CC"/>
                </a:solidFill>
                <a:latin typeface="Times New Roman" pitchFamily="18" charset="0"/>
              </a:rPr>
              <a:t>位只写寄存器，用于设置</a:t>
            </a:r>
            <a:r>
              <a:rPr lang="en-US" altLang="zh-CN" sz="2800" b="1">
                <a:solidFill>
                  <a:srgbClr val="0000CC"/>
                </a:solidFill>
                <a:latin typeface="Times New Roman" pitchFamily="18" charset="0"/>
              </a:rPr>
              <a:t>NS 16x50</a:t>
            </a:r>
            <a:r>
              <a:rPr lang="zh-CN" altLang="en-US" sz="2800" b="1">
                <a:solidFill>
                  <a:srgbClr val="0000CC"/>
                </a:solidFill>
                <a:latin typeface="Times New Roman" pitchFamily="18" charset="0"/>
              </a:rPr>
              <a:t>收</a:t>
            </a:r>
            <a:r>
              <a:rPr lang="en-US" altLang="zh-CN" sz="2800" b="1">
                <a:solidFill>
                  <a:srgbClr val="0000CC"/>
                </a:solidFill>
                <a:latin typeface="Times New Roman" pitchFamily="18" charset="0"/>
              </a:rPr>
              <a:t>/</a:t>
            </a:r>
            <a:r>
              <a:rPr lang="zh-CN" altLang="en-US" sz="2800" b="1">
                <a:solidFill>
                  <a:srgbClr val="0000CC"/>
                </a:solidFill>
                <a:latin typeface="Times New Roman" pitchFamily="18" charset="0"/>
              </a:rPr>
              <a:t>发</a:t>
            </a:r>
            <a:r>
              <a:rPr lang="en-US" altLang="zh-CN" sz="2800" b="1">
                <a:solidFill>
                  <a:srgbClr val="0000CC"/>
                </a:solidFill>
                <a:latin typeface="Times New Roman" pitchFamily="18" charset="0"/>
              </a:rPr>
              <a:t>FIFO</a:t>
            </a:r>
            <a:r>
              <a:rPr lang="zh-CN" altLang="en-US" sz="2800" b="1">
                <a:solidFill>
                  <a:srgbClr val="0000CC"/>
                </a:solidFill>
                <a:latin typeface="Times New Roman" pitchFamily="18" charset="0"/>
              </a:rPr>
              <a:t>缓冲器。 </a:t>
            </a:r>
          </a:p>
        </p:txBody>
      </p:sp>
      <p:sp>
        <p:nvSpPr>
          <p:cNvPr id="110610" name="Rectangle 4"/>
          <p:cNvSpPr>
            <a:spLocks noChangeArrowheads="1"/>
          </p:cNvSpPr>
          <p:nvPr/>
        </p:nvSpPr>
        <p:spPr bwMode="auto">
          <a:xfrm>
            <a:off x="0" y="23193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10607" name="Object 15"/>
          <p:cNvGraphicFramePr>
            <a:graphicFrameLocks noChangeAspect="1"/>
          </p:cNvGraphicFramePr>
          <p:nvPr/>
        </p:nvGraphicFramePr>
        <p:xfrm>
          <a:off x="1371600" y="1752600"/>
          <a:ext cx="6172200" cy="2057400"/>
        </p:xfrm>
        <a:graphic>
          <a:graphicData uri="http://schemas.openxmlformats.org/presentationml/2006/ole">
            <mc:AlternateContent xmlns:mc="http://schemas.openxmlformats.org/markup-compatibility/2006">
              <mc:Choice xmlns:v="urn:schemas-microsoft-com:vml" Requires="v">
                <p:oleObj spid="_x0000_s111036" name="Visio" r:id="rId3" imgW="3939858" imgH="1304290" progId="">
                  <p:embed/>
                </p:oleObj>
              </mc:Choice>
              <mc:Fallback>
                <p:oleObj name="Visio" r:id="rId3" imgW="3939858" imgH="1304290" progId="">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l="6602" r="1288"/>
                      <a:stretch>
                        <a:fillRect/>
                      </a:stretch>
                    </p:blipFill>
                    <p:spPr bwMode="auto">
                      <a:xfrm>
                        <a:off x="1371600" y="1752600"/>
                        <a:ext cx="6172200"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ChangeArrowheads="1"/>
          </p:cNvSpPr>
          <p:nvPr/>
        </p:nvSpPr>
        <p:spPr bwMode="auto">
          <a:xfrm>
            <a:off x="459355" y="1004322"/>
            <a:ext cx="8362950" cy="2677656"/>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mn-lt"/>
                <a:ea typeface="幼圆" pitchFamily="49" charset="-122"/>
              </a:rPr>
              <a:t>串行发送时，待发送的帧数据先写入发送缓冲寄存器，然后再进入发送移位寄存器，在发送时钟控制下，从</a:t>
            </a:r>
            <a:r>
              <a:rPr lang="en-US" altLang="zh-CN" sz="2400" dirty="0">
                <a:solidFill>
                  <a:srgbClr val="0000CC"/>
                </a:solidFill>
                <a:latin typeface="+mn-lt"/>
                <a:ea typeface="幼圆" pitchFamily="49" charset="-122"/>
              </a:rPr>
              <a:t>SOUT</a:t>
            </a:r>
            <a:r>
              <a:rPr lang="zh-CN" altLang="en-US" sz="2400" dirty="0">
                <a:solidFill>
                  <a:srgbClr val="0000CC"/>
                </a:solidFill>
                <a:latin typeface="+mn-lt"/>
                <a:ea typeface="幼圆" pitchFamily="49" charset="-122"/>
              </a:rPr>
              <a:t>引脚输出给接收方。当发送缓冲寄存器中的数据进入发送移位寄存器后，发送缓冲寄存器即为空，此时若线路状态寄存器</a:t>
            </a:r>
            <a:r>
              <a:rPr lang="en-US" altLang="zh-CN" sz="2400" dirty="0">
                <a:solidFill>
                  <a:srgbClr val="0000CC"/>
                </a:solidFill>
                <a:latin typeface="+mn-lt"/>
                <a:ea typeface="幼圆" pitchFamily="49" charset="-122"/>
              </a:rPr>
              <a:t>D</a:t>
            </a:r>
            <a:r>
              <a:rPr lang="en-US" altLang="zh-CN" sz="2400" baseline="-25000" dirty="0">
                <a:solidFill>
                  <a:srgbClr val="0000CC"/>
                </a:solidFill>
                <a:latin typeface="+mn-lt"/>
                <a:ea typeface="幼圆" pitchFamily="49" charset="-122"/>
              </a:rPr>
              <a:t>5</a:t>
            </a:r>
            <a:r>
              <a:rPr lang="zh-CN" altLang="en-US" sz="2400" dirty="0">
                <a:solidFill>
                  <a:srgbClr val="0000CC"/>
                </a:solidFill>
                <a:latin typeface="+mn-lt"/>
                <a:ea typeface="幼圆" pitchFamily="49" charset="-122"/>
              </a:rPr>
              <a:t>位为“</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，即可通过</a:t>
            </a:r>
            <a:r>
              <a:rPr lang="en-US" altLang="zh-CN" sz="2400" dirty="0">
                <a:solidFill>
                  <a:srgbClr val="0000CC"/>
                </a:solidFill>
                <a:latin typeface="+mn-lt"/>
                <a:ea typeface="幼圆" pitchFamily="49" charset="-122"/>
              </a:rPr>
              <a:t>INTRPT</a:t>
            </a:r>
            <a:r>
              <a:rPr lang="zh-CN" altLang="en-US" sz="2400" dirty="0">
                <a:solidFill>
                  <a:srgbClr val="0000CC"/>
                </a:solidFill>
                <a:latin typeface="+mn-lt"/>
                <a:ea typeface="幼圆" pitchFamily="49" charset="-122"/>
              </a:rPr>
              <a:t>输出中断请求信号，由中断服务程序将新的帧数据写入发送缓冲寄存器后，线路状态寄存器</a:t>
            </a:r>
            <a:r>
              <a:rPr lang="en-US" altLang="zh-CN" sz="2400" dirty="0">
                <a:solidFill>
                  <a:srgbClr val="0000CC"/>
                </a:solidFill>
                <a:latin typeface="+mn-lt"/>
                <a:ea typeface="幼圆" pitchFamily="49" charset="-122"/>
              </a:rPr>
              <a:t>D</a:t>
            </a:r>
            <a:r>
              <a:rPr lang="en-US" altLang="zh-CN" sz="2400" baseline="-25000" dirty="0">
                <a:solidFill>
                  <a:srgbClr val="0000CC"/>
                </a:solidFill>
                <a:latin typeface="+mn-lt"/>
                <a:ea typeface="幼圆" pitchFamily="49" charset="-122"/>
              </a:rPr>
              <a:t>5</a:t>
            </a:r>
            <a:r>
              <a:rPr lang="zh-CN" altLang="en-US" sz="2400" dirty="0">
                <a:solidFill>
                  <a:srgbClr val="0000CC"/>
                </a:solidFill>
                <a:latin typeface="+mn-lt"/>
                <a:ea typeface="幼圆" pitchFamily="49" charset="-122"/>
              </a:rPr>
              <a:t>位自动为“</a:t>
            </a:r>
            <a:r>
              <a:rPr lang="en-US" altLang="zh-CN" sz="2400" dirty="0">
                <a:solidFill>
                  <a:srgbClr val="0000CC"/>
                </a:solidFill>
                <a:latin typeface="+mn-lt"/>
                <a:ea typeface="幼圆" pitchFamily="49" charset="-122"/>
              </a:rPr>
              <a:t>0”</a:t>
            </a:r>
            <a:r>
              <a:rPr lang="zh-CN" altLang="en-US" sz="2400" dirty="0">
                <a:solidFill>
                  <a:srgbClr val="0000CC"/>
                </a:solidFill>
                <a:latin typeface="+mn-lt"/>
                <a:ea typeface="幼圆" pitchFamily="49" charset="-122"/>
              </a:rPr>
              <a:t>，如此循环重复，直至数据发送完毕。</a:t>
            </a:r>
          </a:p>
        </p:txBody>
      </p:sp>
      <p:sp>
        <p:nvSpPr>
          <p:cNvPr id="189442" name="Rectangle 3"/>
          <p:cNvSpPr>
            <a:spLocks noChangeArrowheads="1"/>
          </p:cNvSpPr>
          <p:nvPr/>
        </p:nvSpPr>
        <p:spPr bwMode="auto">
          <a:xfrm>
            <a:off x="478895" y="3803846"/>
            <a:ext cx="8401496" cy="1200329"/>
          </a:xfrm>
          <a:prstGeom prst="rect">
            <a:avLst/>
          </a:prstGeom>
          <a:noFill/>
          <a:ln w="9525">
            <a:noFill/>
            <a:miter lim="800000"/>
            <a:headEnd/>
            <a:tailEnd/>
          </a:ln>
        </p:spPr>
        <p:txBody>
          <a:bodyPr wrap="square" anchor="ctr">
            <a:spAutoFit/>
          </a:bodyPr>
          <a:lstStyle/>
          <a:p>
            <a:r>
              <a:rPr lang="zh-CN" altLang="en-US" sz="2400" dirty="0" smtClean="0">
                <a:solidFill>
                  <a:srgbClr val="0000CC"/>
                </a:solidFill>
                <a:latin typeface="+mn-lt"/>
                <a:ea typeface="幼圆" pitchFamily="49" charset="-122"/>
              </a:rPr>
              <a:t>串行</a:t>
            </a:r>
            <a:r>
              <a:rPr lang="zh-CN" altLang="en-US" sz="2400" dirty="0">
                <a:solidFill>
                  <a:srgbClr val="0000CC"/>
                </a:solidFill>
                <a:latin typeface="+mn-lt"/>
                <a:ea typeface="幼圆" pitchFamily="49" charset="-122"/>
              </a:rPr>
              <a:t>接收时，当</a:t>
            </a:r>
            <a:r>
              <a:rPr lang="en-US" altLang="zh-CN" sz="2400" dirty="0">
                <a:solidFill>
                  <a:srgbClr val="0000CC"/>
                </a:solidFill>
                <a:latin typeface="+mn-lt"/>
                <a:ea typeface="幼圆" pitchFamily="49" charset="-122"/>
              </a:rPr>
              <a:t>SIN</a:t>
            </a:r>
            <a:r>
              <a:rPr lang="zh-CN" altLang="en-US" sz="2400" dirty="0">
                <a:solidFill>
                  <a:srgbClr val="0000CC"/>
                </a:solidFill>
                <a:latin typeface="+mn-lt"/>
                <a:ea typeface="幼圆" pitchFamily="49" charset="-122"/>
              </a:rPr>
              <a:t>引脚在接收时钟的控制下，</a:t>
            </a:r>
            <a:r>
              <a:rPr lang="zh-CN" altLang="en-US" sz="2400" dirty="0" smtClean="0">
                <a:solidFill>
                  <a:srgbClr val="0000CC"/>
                </a:solidFill>
                <a:latin typeface="+mn-lt"/>
                <a:ea typeface="幼圆" pitchFamily="49" charset="-122"/>
              </a:rPr>
              <a:t>将接收</a:t>
            </a:r>
            <a:r>
              <a:rPr lang="zh-CN" altLang="en-US" sz="2400" dirty="0">
                <a:solidFill>
                  <a:srgbClr val="0000CC"/>
                </a:solidFill>
                <a:latin typeface="+mn-lt"/>
                <a:ea typeface="幼圆" pitchFamily="49" charset="-122"/>
              </a:rPr>
              <a:t>到的数据通过移位寄存器转换为并行数据送入</a:t>
            </a:r>
            <a:r>
              <a:rPr lang="zh-CN" altLang="en-US" sz="2400" dirty="0" smtClean="0">
                <a:solidFill>
                  <a:srgbClr val="0000CC"/>
                </a:solidFill>
                <a:latin typeface="+mn-lt"/>
                <a:ea typeface="幼圆" pitchFamily="49" charset="-122"/>
              </a:rPr>
              <a:t>接收</a:t>
            </a:r>
            <a:r>
              <a:rPr lang="zh-CN" altLang="en-US" sz="2400" dirty="0">
                <a:solidFill>
                  <a:srgbClr val="0000CC"/>
                </a:solidFill>
                <a:latin typeface="+mn-lt"/>
                <a:ea typeface="幼圆" pitchFamily="49" charset="-122"/>
              </a:rPr>
              <a:t>缓冲寄存器时，若线路状态寄存器</a:t>
            </a:r>
            <a:r>
              <a:rPr lang="en-US" altLang="zh-CN" sz="2400" dirty="0">
                <a:solidFill>
                  <a:srgbClr val="0000CC"/>
                </a:solidFill>
                <a:latin typeface="+mn-lt"/>
                <a:ea typeface="幼圆" pitchFamily="49" charset="-122"/>
              </a:rPr>
              <a:t>D</a:t>
            </a:r>
            <a:r>
              <a:rPr lang="en-US" altLang="zh-CN" sz="2400" baseline="-25000" dirty="0">
                <a:solidFill>
                  <a:srgbClr val="0000CC"/>
                </a:solidFill>
                <a:latin typeface="+mn-lt"/>
                <a:ea typeface="幼圆" pitchFamily="49" charset="-122"/>
              </a:rPr>
              <a:t>0</a:t>
            </a:r>
            <a:r>
              <a:rPr lang="zh-CN" altLang="en-US" sz="2400" dirty="0">
                <a:solidFill>
                  <a:srgbClr val="0000CC"/>
                </a:solidFill>
                <a:latin typeface="+mn-lt"/>
                <a:ea typeface="幼圆" pitchFamily="49" charset="-122"/>
              </a:rPr>
              <a:t>位为“</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，即</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9" name="Rectangle 2"/>
          <p:cNvSpPr>
            <a:spLocks noChangeArrowheads="1"/>
          </p:cNvSpPr>
          <p:nvPr/>
        </p:nvSpPr>
        <p:spPr bwMode="auto">
          <a:xfrm>
            <a:off x="476250" y="990600"/>
            <a:ext cx="8210550" cy="1200329"/>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mn-lt"/>
                <a:ea typeface="幼圆" pitchFamily="49" charset="-122"/>
              </a:rPr>
              <a:t>可通过</a:t>
            </a:r>
            <a:r>
              <a:rPr lang="en-US" altLang="zh-CN" sz="2400" dirty="0">
                <a:solidFill>
                  <a:srgbClr val="0000CC"/>
                </a:solidFill>
                <a:latin typeface="+mn-lt"/>
                <a:ea typeface="幼圆" pitchFamily="49" charset="-122"/>
              </a:rPr>
              <a:t>INTRPT</a:t>
            </a:r>
            <a:r>
              <a:rPr lang="zh-CN" altLang="en-US" sz="2400" dirty="0">
                <a:solidFill>
                  <a:srgbClr val="0000CC"/>
                </a:solidFill>
                <a:latin typeface="+mn-lt"/>
                <a:ea typeface="幼圆" pitchFamily="49" charset="-122"/>
              </a:rPr>
              <a:t>输出中断请求信号，由</a:t>
            </a:r>
            <a:r>
              <a:rPr lang="zh-CN" altLang="en-US" sz="2400" dirty="0" smtClean="0">
                <a:solidFill>
                  <a:srgbClr val="0000CC"/>
                </a:solidFill>
                <a:latin typeface="+mn-lt"/>
                <a:ea typeface="幼圆" pitchFamily="49" charset="-122"/>
              </a:rPr>
              <a:t>中断服务程序将</a:t>
            </a:r>
            <a:r>
              <a:rPr lang="zh-CN" altLang="en-US" sz="2400" dirty="0">
                <a:solidFill>
                  <a:srgbClr val="0000CC"/>
                </a:solidFill>
                <a:latin typeface="+mn-lt"/>
                <a:ea typeface="幼圆" pitchFamily="49" charset="-122"/>
              </a:rPr>
              <a:t>接收到的帧数据存入指定存储器单元后，线路</a:t>
            </a:r>
            <a:r>
              <a:rPr lang="zh-CN" altLang="en-US" sz="2400" dirty="0" smtClean="0">
                <a:solidFill>
                  <a:srgbClr val="0000CC"/>
                </a:solidFill>
                <a:latin typeface="+mn-lt"/>
                <a:ea typeface="幼圆" pitchFamily="49" charset="-122"/>
              </a:rPr>
              <a:t>状态寄存器</a:t>
            </a:r>
            <a:r>
              <a:rPr lang="en-US" altLang="zh-CN" sz="2400" dirty="0">
                <a:solidFill>
                  <a:srgbClr val="0000CC"/>
                </a:solidFill>
                <a:latin typeface="+mn-lt"/>
                <a:ea typeface="幼圆" pitchFamily="49" charset="-122"/>
              </a:rPr>
              <a:t>D0</a:t>
            </a:r>
            <a:r>
              <a:rPr lang="zh-CN" altLang="en-US" sz="2400" dirty="0">
                <a:solidFill>
                  <a:srgbClr val="0000CC"/>
                </a:solidFill>
                <a:latin typeface="+mn-lt"/>
                <a:ea typeface="幼圆" pitchFamily="49" charset="-122"/>
              </a:rPr>
              <a:t>位自动为“</a:t>
            </a:r>
            <a:r>
              <a:rPr lang="en-US" altLang="zh-CN" sz="2400" dirty="0">
                <a:solidFill>
                  <a:srgbClr val="0000CC"/>
                </a:solidFill>
                <a:latin typeface="+mn-lt"/>
                <a:ea typeface="幼圆" pitchFamily="49" charset="-122"/>
              </a:rPr>
              <a:t>0”</a:t>
            </a:r>
            <a:r>
              <a:rPr lang="zh-CN" altLang="en-US" sz="2400" dirty="0">
                <a:solidFill>
                  <a:srgbClr val="0000CC"/>
                </a:solidFill>
                <a:latin typeface="+mn-lt"/>
                <a:ea typeface="幼圆" pitchFamily="49" charset="-122"/>
              </a:rPr>
              <a:t>，如此循环重复，直至数据接收完毕。</a:t>
            </a:r>
          </a:p>
        </p:txBody>
      </p:sp>
      <p:sp>
        <p:nvSpPr>
          <p:cNvPr id="113680" name="Rectangle 3"/>
          <p:cNvSpPr>
            <a:spLocks noChangeArrowheads="1"/>
          </p:cNvSpPr>
          <p:nvPr/>
        </p:nvSpPr>
        <p:spPr bwMode="auto">
          <a:xfrm>
            <a:off x="0" y="15954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13678" name="Object 14"/>
          <p:cNvGraphicFramePr>
            <a:graphicFrameLocks noChangeAspect="1"/>
          </p:cNvGraphicFramePr>
          <p:nvPr/>
        </p:nvGraphicFramePr>
        <p:xfrm>
          <a:off x="1981200" y="2514600"/>
          <a:ext cx="5324475" cy="3667125"/>
        </p:xfrm>
        <a:graphic>
          <a:graphicData uri="http://schemas.openxmlformats.org/presentationml/2006/ole">
            <mc:AlternateContent xmlns:mc="http://schemas.openxmlformats.org/markup-compatibility/2006">
              <mc:Choice xmlns:v="urn:schemas-microsoft-com:vml" Requires="v">
                <p:oleObj spid="_x0000_s114108" name="Visio" r:id="rId3" imgW="5685155" imgH="3886517" progId="">
                  <p:embed/>
                </p:oleObj>
              </mc:Choice>
              <mc:Fallback>
                <p:oleObj name="Visio" r:id="rId3" imgW="5685155" imgH="3886517"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711"/>
                      <a:stretch>
                        <a:fillRect/>
                      </a:stretch>
                    </p:blipFill>
                    <p:spPr bwMode="auto">
                      <a:xfrm>
                        <a:off x="1981200" y="2514600"/>
                        <a:ext cx="5324475" cy="3667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04" name="Rectangle 2"/>
          <p:cNvSpPr>
            <a:spLocks noChangeArrowheads="1"/>
          </p:cNvSpPr>
          <p:nvPr/>
        </p:nvSpPr>
        <p:spPr bwMode="auto">
          <a:xfrm>
            <a:off x="457200" y="181124"/>
            <a:ext cx="2185214" cy="461665"/>
          </a:xfrm>
          <a:prstGeom prst="rect">
            <a:avLst/>
          </a:prstGeom>
          <a:noFill/>
          <a:ln w="9525">
            <a:noFill/>
            <a:miter lim="800000"/>
            <a:headEnd/>
            <a:tailEnd/>
          </a:ln>
        </p:spPr>
        <p:txBody>
          <a:bodyPr wrap="square" anchor="ctr">
            <a:spAutoFit/>
          </a:bodyPr>
          <a:lstStyle/>
          <a:p>
            <a:r>
              <a:rPr lang="pt-BR" altLang="zh-CN" sz="2400" dirty="0">
                <a:solidFill>
                  <a:srgbClr val="0000CC"/>
                </a:solidFill>
                <a:latin typeface="+mn-lt"/>
                <a:ea typeface="幼圆" pitchFamily="49" charset="-122"/>
              </a:rPr>
              <a:t>(2) </a:t>
            </a:r>
            <a:r>
              <a:rPr lang="zh-CN" altLang="pt-BR" sz="2400" dirty="0">
                <a:solidFill>
                  <a:srgbClr val="0000CC"/>
                </a:solidFill>
                <a:latin typeface="+mn-lt"/>
                <a:ea typeface="幼圆" pitchFamily="49" charset="-122"/>
              </a:rPr>
              <a:t>自测试模式</a:t>
            </a:r>
          </a:p>
        </p:txBody>
      </p:sp>
      <p:sp>
        <p:nvSpPr>
          <p:cNvPr id="114705" name="Rectangle 3"/>
          <p:cNvSpPr>
            <a:spLocks noChangeArrowheads="1"/>
          </p:cNvSpPr>
          <p:nvPr/>
        </p:nvSpPr>
        <p:spPr bwMode="auto">
          <a:xfrm>
            <a:off x="476545" y="1043735"/>
            <a:ext cx="8393850" cy="830997"/>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mn-lt"/>
                <a:ea typeface="幼圆" pitchFamily="49" charset="-122"/>
              </a:rPr>
              <a:t>自测试模式即是</a:t>
            </a:r>
            <a:r>
              <a:rPr lang="en-US" altLang="zh-CN" sz="2400" dirty="0">
                <a:solidFill>
                  <a:srgbClr val="0000CC"/>
                </a:solidFill>
                <a:latin typeface="+mn-lt"/>
                <a:ea typeface="幼圆" pitchFamily="49" charset="-122"/>
              </a:rPr>
              <a:t>INS 8250</a:t>
            </a:r>
            <a:r>
              <a:rPr lang="zh-CN" altLang="en-US" sz="2400" dirty="0">
                <a:solidFill>
                  <a:srgbClr val="0000CC"/>
                </a:solidFill>
                <a:latin typeface="+mn-lt"/>
                <a:ea typeface="幼圆" pitchFamily="49" charset="-122"/>
              </a:rPr>
              <a:t>自己发送自己接收模式。</a:t>
            </a:r>
          </a:p>
          <a:p>
            <a:r>
              <a:rPr lang="zh-CN" altLang="en-US" sz="2400" dirty="0">
                <a:solidFill>
                  <a:srgbClr val="0000CC"/>
                </a:solidFill>
                <a:latin typeface="+mn-lt"/>
                <a:ea typeface="幼圆" pitchFamily="49" charset="-122"/>
              </a:rPr>
              <a:t>如果将</a:t>
            </a:r>
            <a:r>
              <a:rPr lang="en-US" altLang="zh-CN" sz="2400" dirty="0">
                <a:solidFill>
                  <a:srgbClr val="0000CC"/>
                </a:solidFill>
                <a:latin typeface="+mn-lt"/>
                <a:ea typeface="幼圆" pitchFamily="49" charset="-122"/>
              </a:rPr>
              <a:t>MCR</a:t>
            </a:r>
            <a:r>
              <a:rPr lang="zh-CN" altLang="en-US" sz="2400" dirty="0">
                <a:solidFill>
                  <a:srgbClr val="0000CC"/>
                </a:solidFill>
                <a:latin typeface="+mn-lt"/>
                <a:ea typeface="幼圆" pitchFamily="49" charset="-122"/>
              </a:rPr>
              <a:t>寄存器的</a:t>
            </a:r>
            <a:r>
              <a:rPr lang="en-US" altLang="zh-CN" sz="2400" dirty="0">
                <a:solidFill>
                  <a:srgbClr val="0000CC"/>
                </a:solidFill>
                <a:latin typeface="+mn-lt"/>
                <a:ea typeface="幼圆" pitchFamily="49" charset="-122"/>
              </a:rPr>
              <a:t>D4</a:t>
            </a:r>
            <a:r>
              <a:rPr lang="zh-CN" altLang="en-US" sz="2400" dirty="0">
                <a:solidFill>
                  <a:srgbClr val="0000CC"/>
                </a:solidFill>
                <a:latin typeface="+mn-lt"/>
                <a:ea typeface="幼圆" pitchFamily="49" charset="-122"/>
              </a:rPr>
              <a:t>置“</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，则</a:t>
            </a:r>
            <a:r>
              <a:rPr lang="en-US" altLang="zh-CN" sz="2400" dirty="0">
                <a:solidFill>
                  <a:srgbClr val="0000CC"/>
                </a:solidFill>
                <a:latin typeface="+mn-lt"/>
                <a:ea typeface="幼圆" pitchFamily="49" charset="-122"/>
              </a:rPr>
              <a:t>INS 8250</a:t>
            </a:r>
            <a:r>
              <a:rPr lang="zh-CN" altLang="en-US" sz="2400" dirty="0">
                <a:solidFill>
                  <a:srgbClr val="0000CC"/>
                </a:solidFill>
                <a:latin typeface="+mn-lt"/>
                <a:ea typeface="幼圆" pitchFamily="49" charset="-122"/>
              </a:rPr>
              <a:t>进入自测试模式。</a:t>
            </a:r>
          </a:p>
        </p:txBody>
      </p:sp>
      <p:sp>
        <p:nvSpPr>
          <p:cNvPr id="114706" name="Rectangle 4"/>
          <p:cNvSpPr>
            <a:spLocks noChangeArrowheads="1"/>
          </p:cNvSpPr>
          <p:nvPr/>
        </p:nvSpPr>
        <p:spPr bwMode="auto">
          <a:xfrm>
            <a:off x="0" y="19812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14703" name="Object 15"/>
          <p:cNvGraphicFramePr>
            <a:graphicFrameLocks noChangeAspect="1"/>
          </p:cNvGraphicFramePr>
          <p:nvPr/>
        </p:nvGraphicFramePr>
        <p:xfrm>
          <a:off x="3581400" y="2514600"/>
          <a:ext cx="4038600" cy="3517900"/>
        </p:xfrm>
        <a:graphic>
          <a:graphicData uri="http://schemas.openxmlformats.org/presentationml/2006/ole">
            <mc:AlternateContent xmlns:mc="http://schemas.openxmlformats.org/markup-compatibility/2006">
              <mc:Choice xmlns:v="urn:schemas-microsoft-com:vml" Requires="v">
                <p:oleObj spid="_x0000_s115133" name="Visio" r:id="rId3" imgW="3322320" imgH="2893695" progId="">
                  <p:embed/>
                </p:oleObj>
              </mc:Choice>
              <mc:Fallback>
                <p:oleObj name="Visio" r:id="rId3" imgW="3322320" imgH="2893695" progId="">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14600"/>
                        <a:ext cx="4038600" cy="351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27" name="Rectangle 2"/>
          <p:cNvSpPr>
            <a:spLocks noChangeArrowheads="1"/>
          </p:cNvSpPr>
          <p:nvPr/>
        </p:nvSpPr>
        <p:spPr bwMode="auto">
          <a:xfrm>
            <a:off x="562418" y="1074216"/>
            <a:ext cx="3649542" cy="4154984"/>
          </a:xfrm>
          <a:prstGeom prst="rect">
            <a:avLst/>
          </a:prstGeom>
          <a:noFill/>
          <a:ln w="9525">
            <a:noFill/>
            <a:miter lim="800000"/>
            <a:headEnd/>
            <a:tailEnd/>
          </a:ln>
        </p:spPr>
        <p:txBody>
          <a:bodyPr wrap="square" anchor="ctr">
            <a:spAutoFit/>
          </a:bodyPr>
          <a:lstStyle/>
          <a:p>
            <a:r>
              <a:rPr lang="en-US" altLang="zh-CN" sz="2400" dirty="0">
                <a:solidFill>
                  <a:srgbClr val="0000CC"/>
                </a:solidFill>
                <a:latin typeface="+mn-lt"/>
                <a:ea typeface="幼圆" pitchFamily="49" charset="-122"/>
              </a:rPr>
              <a:t>INS 8250</a:t>
            </a:r>
            <a:r>
              <a:rPr lang="zh-CN" altLang="en-US" sz="2400" dirty="0">
                <a:solidFill>
                  <a:srgbClr val="0000CC"/>
                </a:solidFill>
                <a:latin typeface="+mn-lt"/>
                <a:ea typeface="幼圆" pitchFamily="49" charset="-122"/>
              </a:rPr>
              <a:t>在下一帧数据</a:t>
            </a:r>
          </a:p>
          <a:p>
            <a:r>
              <a:rPr lang="zh-CN" altLang="en-US" sz="2400" dirty="0">
                <a:solidFill>
                  <a:srgbClr val="0000CC"/>
                </a:solidFill>
                <a:latin typeface="+mn-lt"/>
                <a:ea typeface="幼圆" pitchFamily="49" charset="-122"/>
              </a:rPr>
              <a:t>到达收</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发缓冲寄存器前，</a:t>
            </a:r>
          </a:p>
          <a:p>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对收</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发缓冲寄存器</a:t>
            </a:r>
          </a:p>
          <a:p>
            <a:r>
              <a:rPr lang="zh-CN" altLang="en-US" sz="2400" dirty="0">
                <a:solidFill>
                  <a:srgbClr val="0000CC"/>
                </a:solidFill>
                <a:latin typeface="+mn-lt"/>
                <a:ea typeface="幼圆" pitchFamily="49" charset="-122"/>
              </a:rPr>
              <a:t>中前一帧数据的读操作</a:t>
            </a:r>
            <a:r>
              <a:rPr lang="zh-CN" altLang="en-US" sz="2400" dirty="0" smtClean="0">
                <a:solidFill>
                  <a:srgbClr val="0000CC"/>
                </a:solidFill>
                <a:latin typeface="+mn-lt"/>
                <a:ea typeface="幼圆" pitchFamily="49" charset="-122"/>
              </a:rPr>
              <a:t>或发送</a:t>
            </a:r>
            <a:r>
              <a:rPr lang="zh-CN" altLang="en-US" sz="2400" dirty="0">
                <a:solidFill>
                  <a:srgbClr val="0000CC"/>
                </a:solidFill>
                <a:latin typeface="+mn-lt"/>
                <a:ea typeface="幼圆" pitchFamily="49" charset="-122"/>
              </a:rPr>
              <a:t>操作必须结束，</a:t>
            </a:r>
            <a:r>
              <a:rPr lang="zh-CN" altLang="en-US" sz="2400" dirty="0" smtClean="0">
                <a:solidFill>
                  <a:srgbClr val="0000CC"/>
                </a:solidFill>
                <a:latin typeface="+mn-lt"/>
                <a:ea typeface="幼圆" pitchFamily="49" charset="-122"/>
              </a:rPr>
              <a:t>否则将</a:t>
            </a:r>
            <a:r>
              <a:rPr lang="zh-CN" altLang="en-US" sz="2400" dirty="0">
                <a:solidFill>
                  <a:srgbClr val="0000CC"/>
                </a:solidFill>
                <a:latin typeface="+mn-lt"/>
                <a:ea typeface="幼圆" pitchFamily="49" charset="-122"/>
              </a:rPr>
              <a:t>产生重叠错误。这种</a:t>
            </a:r>
            <a:r>
              <a:rPr lang="zh-CN" altLang="en-US" sz="2400" dirty="0" smtClean="0">
                <a:solidFill>
                  <a:srgbClr val="0000CC"/>
                </a:solidFill>
                <a:latin typeface="+mn-lt"/>
                <a:ea typeface="幼圆" pitchFamily="49" charset="-122"/>
              </a:rPr>
              <a:t>操作</a:t>
            </a:r>
            <a:r>
              <a:rPr lang="zh-CN" altLang="en-US" sz="2400" dirty="0">
                <a:solidFill>
                  <a:srgbClr val="0000CC"/>
                </a:solidFill>
                <a:latin typeface="+mn-lt"/>
                <a:ea typeface="幼圆" pitchFamily="49" charset="-122"/>
              </a:rPr>
              <a:t>方式虽然提高了传输</a:t>
            </a:r>
            <a:r>
              <a:rPr lang="zh-CN" altLang="en-US" sz="2400" dirty="0" smtClean="0">
                <a:solidFill>
                  <a:srgbClr val="0000CC"/>
                </a:solidFill>
                <a:latin typeface="+mn-lt"/>
                <a:ea typeface="幼圆" pitchFamily="49" charset="-122"/>
              </a:rPr>
              <a:t>的可靠性</a:t>
            </a:r>
            <a:r>
              <a:rPr lang="zh-CN" altLang="en-US" sz="2400" dirty="0">
                <a:solidFill>
                  <a:srgbClr val="0000CC"/>
                </a:solidFill>
                <a:latin typeface="+mn-lt"/>
                <a:ea typeface="幼圆" pitchFamily="49" charset="-122"/>
              </a:rPr>
              <a:t>，但影响了传输</a:t>
            </a:r>
            <a:r>
              <a:rPr lang="zh-CN" altLang="en-US" sz="2400" dirty="0" smtClean="0">
                <a:solidFill>
                  <a:srgbClr val="0000CC"/>
                </a:solidFill>
                <a:latin typeface="+mn-lt"/>
                <a:ea typeface="幼圆" pitchFamily="49" charset="-122"/>
              </a:rPr>
              <a:t>速度</a:t>
            </a:r>
            <a:r>
              <a:rPr lang="zh-CN" altLang="en-US" sz="2400" dirty="0">
                <a:solidFill>
                  <a:srgbClr val="0000CC"/>
                </a:solidFill>
                <a:latin typeface="+mn-lt"/>
                <a:ea typeface="幼圆" pitchFamily="49" charset="-122"/>
              </a:rPr>
              <a:t>。为了避免这种现象</a:t>
            </a:r>
            <a:r>
              <a:rPr lang="zh-CN" altLang="en-US" sz="2400" dirty="0" smtClean="0">
                <a:solidFill>
                  <a:srgbClr val="0000CC"/>
                </a:solidFill>
                <a:latin typeface="+mn-lt"/>
                <a:ea typeface="幼圆" pitchFamily="49" charset="-122"/>
              </a:rPr>
              <a:t>发生</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NS 16x50</a:t>
            </a:r>
            <a:r>
              <a:rPr lang="zh-CN" altLang="en-US" sz="2400" dirty="0">
                <a:solidFill>
                  <a:srgbClr val="0000CC"/>
                </a:solidFill>
                <a:latin typeface="+mn-lt"/>
                <a:ea typeface="幼圆" pitchFamily="49" charset="-122"/>
              </a:rPr>
              <a:t>采用</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模式。</a:t>
            </a:r>
          </a:p>
        </p:txBody>
      </p:sp>
      <p:graphicFrame>
        <p:nvGraphicFramePr>
          <p:cNvPr id="115726" name="Object 14"/>
          <p:cNvGraphicFramePr>
            <a:graphicFrameLocks noChangeAspect="1"/>
          </p:cNvGraphicFramePr>
          <p:nvPr>
            <p:extLst>
              <p:ext uri="{D42A27DB-BD31-4B8C-83A1-F6EECF244321}">
                <p14:modId xmlns:p14="http://schemas.microsoft.com/office/powerpoint/2010/main" val="3768201381"/>
              </p:ext>
            </p:extLst>
          </p:nvPr>
        </p:nvGraphicFramePr>
        <p:xfrm>
          <a:off x="4436985" y="1771470"/>
          <a:ext cx="4179888" cy="3187700"/>
        </p:xfrm>
        <a:graphic>
          <a:graphicData uri="http://schemas.openxmlformats.org/presentationml/2006/ole">
            <mc:AlternateContent xmlns:mc="http://schemas.openxmlformats.org/markup-compatibility/2006">
              <mc:Choice xmlns:v="urn:schemas-microsoft-com:vml" Requires="v">
                <p:oleObj spid="_x0000_s116156" name="Visio" r:id="rId3" imgW="2314854" imgH="1675684" progId="">
                  <p:embed/>
                </p:oleObj>
              </mc:Choice>
              <mc:Fallback>
                <p:oleObj name="Visio" r:id="rId3" imgW="2314854" imgH="1675684"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t="3227"/>
                      <a:stretch>
                        <a:fillRect/>
                      </a:stretch>
                    </p:blipFill>
                    <p:spPr bwMode="auto">
                      <a:xfrm>
                        <a:off x="4436985" y="1771470"/>
                        <a:ext cx="4179888" cy="318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8" name="Rectangle 4"/>
          <p:cNvSpPr>
            <a:spLocks noChangeArrowheads="1"/>
          </p:cNvSpPr>
          <p:nvPr/>
        </p:nvSpPr>
        <p:spPr bwMode="auto">
          <a:xfrm>
            <a:off x="457200" y="195411"/>
            <a:ext cx="2341563" cy="461665"/>
          </a:xfrm>
          <a:prstGeom prst="rect">
            <a:avLst/>
          </a:prstGeom>
          <a:noFill/>
          <a:ln w="9525">
            <a:noFill/>
            <a:miter lim="800000"/>
            <a:headEnd/>
            <a:tailEnd/>
          </a:ln>
        </p:spPr>
        <p:txBody>
          <a:bodyPr wrap="square" anchor="ctr">
            <a:spAutoFit/>
          </a:bodyPr>
          <a:lstStyle/>
          <a:p>
            <a:r>
              <a:rPr lang="pt-BR" altLang="zh-CN" sz="2400" dirty="0">
                <a:solidFill>
                  <a:srgbClr val="0000CC"/>
                </a:solidFill>
                <a:latin typeface="+mn-lt"/>
                <a:ea typeface="幼圆" pitchFamily="49" charset="-122"/>
              </a:rPr>
              <a:t>(3) FIFO</a:t>
            </a:r>
            <a:r>
              <a:rPr lang="zh-CN" altLang="pt-BR" sz="2400" dirty="0">
                <a:solidFill>
                  <a:srgbClr val="0000CC"/>
                </a:solidFill>
                <a:latin typeface="+mn-lt"/>
                <a:ea typeface="幼圆" pitchFamily="49" charset="-122"/>
              </a:rPr>
              <a:t>模式</a:t>
            </a:r>
            <a:endParaRPr lang="pt-BR" altLang="zh-CN" sz="2400" dirty="0">
              <a:solidFill>
                <a:srgbClr val="0000CC"/>
              </a:solidFill>
              <a:latin typeface="+mn-lt"/>
              <a:ea typeface="幼圆" pitchFamily="49"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533400" y="1068412"/>
            <a:ext cx="8382000" cy="2000548"/>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mn-lt"/>
                <a:ea typeface="幼圆" pitchFamily="49" charset="-122"/>
              </a:rPr>
              <a:t>当</a:t>
            </a:r>
            <a:r>
              <a:rPr lang="en-US" altLang="zh-CN" sz="2400" dirty="0">
                <a:solidFill>
                  <a:srgbClr val="0000CC"/>
                </a:solidFill>
                <a:latin typeface="+mn-lt"/>
                <a:ea typeface="幼圆" pitchFamily="49" charset="-122"/>
              </a:rPr>
              <a:t>FCR</a:t>
            </a:r>
            <a:r>
              <a:rPr lang="zh-CN" altLang="en-US" sz="2400" dirty="0">
                <a:solidFill>
                  <a:srgbClr val="0000CC"/>
                </a:solidFill>
                <a:latin typeface="+mn-lt"/>
                <a:ea typeface="幼圆" pitchFamily="49" charset="-122"/>
              </a:rPr>
              <a:t>寄存器</a:t>
            </a:r>
            <a:r>
              <a:rPr lang="en-US" altLang="zh-CN" sz="2400" dirty="0">
                <a:solidFill>
                  <a:srgbClr val="0000CC"/>
                </a:solidFill>
                <a:latin typeface="+mn-lt"/>
                <a:ea typeface="幼圆" pitchFamily="49" charset="-122"/>
              </a:rPr>
              <a:t>D0</a:t>
            </a:r>
            <a:r>
              <a:rPr lang="zh-CN" altLang="en-US" sz="2400" dirty="0">
                <a:solidFill>
                  <a:srgbClr val="0000CC"/>
                </a:solidFill>
                <a:latin typeface="+mn-lt"/>
                <a:ea typeface="幼圆" pitchFamily="49" charset="-122"/>
              </a:rPr>
              <a:t>位为“</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时，启动</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发送，将待发送的帧数据先写入到</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中，然后再进入发送移位寄存器，在发送时钟控制下，从</a:t>
            </a:r>
            <a:r>
              <a:rPr lang="en-US" altLang="zh-CN" sz="2400" dirty="0">
                <a:solidFill>
                  <a:srgbClr val="0000CC"/>
                </a:solidFill>
                <a:latin typeface="+mn-lt"/>
                <a:ea typeface="幼圆" pitchFamily="49" charset="-122"/>
              </a:rPr>
              <a:t>SOUT</a:t>
            </a:r>
            <a:r>
              <a:rPr lang="zh-CN" altLang="en-US" sz="2400" dirty="0">
                <a:solidFill>
                  <a:srgbClr val="0000CC"/>
                </a:solidFill>
                <a:latin typeface="+mn-lt"/>
                <a:ea typeface="幼圆" pitchFamily="49" charset="-122"/>
              </a:rPr>
              <a:t>引脚输出给接收方。当发送</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为空时，产生发送保持器中断，中断服务程序将需发送的帧数据块写入</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中，通过发送移位寄存器开始发送。</a:t>
            </a:r>
          </a:p>
        </p:txBody>
      </p:sp>
      <p:sp>
        <p:nvSpPr>
          <p:cNvPr id="217091" name="Rectangle 3"/>
          <p:cNvSpPr>
            <a:spLocks noChangeArrowheads="1"/>
          </p:cNvSpPr>
          <p:nvPr/>
        </p:nvSpPr>
        <p:spPr bwMode="auto">
          <a:xfrm>
            <a:off x="533400" y="3113965"/>
            <a:ext cx="8153400" cy="1938992"/>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mn-lt"/>
                <a:ea typeface="幼圆" pitchFamily="49" charset="-122"/>
              </a:rPr>
              <a:t>当</a:t>
            </a:r>
            <a:r>
              <a:rPr lang="en-US" altLang="zh-CN" sz="2400" dirty="0">
                <a:solidFill>
                  <a:srgbClr val="0000CC"/>
                </a:solidFill>
                <a:latin typeface="+mn-lt"/>
                <a:ea typeface="幼圆" pitchFamily="49" charset="-122"/>
              </a:rPr>
              <a:t>FCR</a:t>
            </a:r>
            <a:r>
              <a:rPr lang="zh-CN" altLang="en-US" sz="2400" dirty="0">
                <a:solidFill>
                  <a:srgbClr val="0000CC"/>
                </a:solidFill>
                <a:latin typeface="+mn-lt"/>
                <a:ea typeface="幼圆" pitchFamily="49" charset="-122"/>
              </a:rPr>
              <a:t>寄存器</a:t>
            </a:r>
            <a:r>
              <a:rPr lang="en-US" altLang="zh-CN" sz="2400" dirty="0">
                <a:solidFill>
                  <a:srgbClr val="0000CC"/>
                </a:solidFill>
                <a:latin typeface="+mn-lt"/>
                <a:ea typeface="幼圆" pitchFamily="49" charset="-122"/>
              </a:rPr>
              <a:t>D0</a:t>
            </a:r>
            <a:r>
              <a:rPr lang="zh-CN" altLang="en-US" sz="2400" dirty="0">
                <a:solidFill>
                  <a:srgbClr val="0000CC"/>
                </a:solidFill>
                <a:latin typeface="+mn-lt"/>
                <a:ea typeface="幼圆" pitchFamily="49" charset="-122"/>
              </a:rPr>
              <a:t>位为“</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时，启动</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接收，当</a:t>
            </a:r>
            <a:r>
              <a:rPr lang="en-US" altLang="zh-CN" sz="2400" dirty="0">
                <a:solidFill>
                  <a:srgbClr val="0000CC"/>
                </a:solidFill>
                <a:latin typeface="+mn-lt"/>
                <a:ea typeface="幼圆" pitchFamily="49" charset="-122"/>
              </a:rPr>
              <a:t>SIN</a:t>
            </a:r>
            <a:r>
              <a:rPr lang="zh-CN" altLang="en-US" sz="2400" dirty="0">
                <a:solidFill>
                  <a:srgbClr val="0000CC"/>
                </a:solidFill>
                <a:latin typeface="+mn-lt"/>
                <a:ea typeface="幼圆" pitchFamily="49" charset="-122"/>
              </a:rPr>
              <a:t>引脚在接收时钟的控制下，将接收到的数据通过移位寄存器转换为并行数据送入</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中，直至接收</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缓冲器中的字节数满足</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所设置的中断触发计数值时，便输出中断请求信号。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7090"/>
                                        </p:tgtEl>
                                        <p:attrNameLst>
                                          <p:attrName>style.visibility</p:attrName>
                                        </p:attrNameLst>
                                      </p:cBhvr>
                                      <p:to>
                                        <p:strVal val="visible"/>
                                      </p:to>
                                    </p:set>
                                    <p:anim calcmode="lin" valueType="num">
                                      <p:cBhvr additive="base">
                                        <p:cTn id="7" dur="500" fill="hold"/>
                                        <p:tgtEl>
                                          <p:spTgt spid="217090"/>
                                        </p:tgtEl>
                                        <p:attrNameLst>
                                          <p:attrName>ppt_x</p:attrName>
                                        </p:attrNameLst>
                                      </p:cBhvr>
                                      <p:tavLst>
                                        <p:tav tm="0">
                                          <p:val>
                                            <p:strVal val="#ppt_x"/>
                                          </p:val>
                                        </p:tav>
                                        <p:tav tm="100000">
                                          <p:val>
                                            <p:strVal val="#ppt_x"/>
                                          </p:val>
                                        </p:tav>
                                      </p:tavLst>
                                    </p:anim>
                                    <p:anim calcmode="lin" valueType="num">
                                      <p:cBhvr additive="base">
                                        <p:cTn id="8" dur="500" fill="hold"/>
                                        <p:tgtEl>
                                          <p:spTgt spid="21709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7091"/>
                                        </p:tgtEl>
                                        <p:attrNameLst>
                                          <p:attrName>style.visibility</p:attrName>
                                        </p:attrNameLst>
                                      </p:cBhvr>
                                      <p:to>
                                        <p:strVal val="visible"/>
                                      </p:to>
                                    </p:set>
                                    <p:anim calcmode="lin" valueType="num">
                                      <p:cBhvr additive="base">
                                        <p:cTn id="13" dur="500" fill="hold"/>
                                        <p:tgtEl>
                                          <p:spTgt spid="217091"/>
                                        </p:tgtEl>
                                        <p:attrNameLst>
                                          <p:attrName>ppt_x</p:attrName>
                                        </p:attrNameLst>
                                      </p:cBhvr>
                                      <p:tavLst>
                                        <p:tav tm="0">
                                          <p:val>
                                            <p:strVal val="#ppt_x"/>
                                          </p:val>
                                        </p:tav>
                                        <p:tav tm="100000">
                                          <p:val>
                                            <p:strVal val="#ppt_x"/>
                                          </p:val>
                                        </p:tav>
                                      </p:tavLst>
                                    </p:anim>
                                    <p:anim calcmode="lin" valueType="num">
                                      <p:cBhvr additive="base">
                                        <p:cTn id="14" dur="500" fill="hold"/>
                                        <p:tgtEl>
                                          <p:spTgt spid="2170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p:bldP spid="21709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6" name="Picture 8" descr="c:\users\george\appdata\roaming\360se6\User Data\temp\u=650409725,2674876973&amp;fm=23&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1749" y="56457"/>
            <a:ext cx="3356596" cy="2517447"/>
          </a:xfrm>
          <a:prstGeom prst="rect">
            <a:avLst/>
          </a:prstGeom>
          <a:noFill/>
          <a:extLst>
            <a:ext uri="{909E8E84-426E-40DD-AFC4-6F175D3DCCD1}">
              <a14:hiddenFill xmlns:a14="http://schemas.microsoft.com/office/drawing/2010/main">
                <a:solidFill>
                  <a:srgbClr val="FFFFFF"/>
                </a:solidFill>
              </a14:hiddenFill>
            </a:ext>
          </a:extLst>
        </p:spPr>
      </p:pic>
      <p:pic>
        <p:nvPicPr>
          <p:cNvPr id="165890" name="Picture 2" descr="c:\users\george\appdata\roaming\360se6\User Data\temp\u=3203847882,1610342360&amp;fm=23&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5" y="953725"/>
            <a:ext cx="35718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65892" name="Picture 4" descr="c:\users\george\appdata\roaming\360se6\User Data\temp\u=1083155169,3577892242&amp;fm=23&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55" y="478404"/>
            <a:ext cx="2952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65894" name="Picture 6" descr="c:\users\george\appdata\roaming\360se6\User Data\temp\20120104103.jp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21950" y="2618910"/>
            <a:ext cx="4762500" cy="3533776"/>
          </a:xfrm>
          <a:prstGeom prst="rect">
            <a:avLst/>
          </a:prstGeom>
          <a:noFill/>
          <a:extLst>
            <a:ext uri="{909E8E84-426E-40DD-AFC4-6F175D3DCCD1}">
              <a14:hiddenFill xmlns:a14="http://schemas.microsoft.com/office/drawing/2010/main">
                <a:solidFill>
                  <a:srgbClr val="FFFFFF"/>
                </a:solidFill>
              </a14:hiddenFill>
            </a:ext>
          </a:extLst>
        </p:spPr>
      </p:pic>
      <p:pic>
        <p:nvPicPr>
          <p:cNvPr id="165898" name="Picture 10" descr="c:\users\george\appdata\roaming\360se6\User Data\temp\u=1137958043,1867782599&amp;fm=21&amp;gp=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1580" y="4057185"/>
            <a:ext cx="2790825"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37828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起止式异步串行通信的字符</a:t>
            </a:r>
            <a:r>
              <a:rPr lang="zh-CN" altLang="en-US" dirty="0" smtClean="0"/>
              <a:t>格式</a:t>
            </a:r>
            <a:endParaRPr lang="zh-CN" altLang="en-US" dirty="0"/>
          </a:p>
        </p:txBody>
      </p:sp>
      <p:grpSp>
        <p:nvGrpSpPr>
          <p:cNvPr id="3" name="组合 2"/>
          <p:cNvGrpSpPr/>
          <p:nvPr/>
        </p:nvGrpSpPr>
        <p:grpSpPr>
          <a:xfrm>
            <a:off x="926595" y="1546936"/>
            <a:ext cx="7047275" cy="2920391"/>
            <a:chOff x="1129483" y="2303874"/>
            <a:chExt cx="7047275" cy="2920391"/>
          </a:xfrm>
          <a:solidFill>
            <a:schemeClr val="bg1"/>
          </a:solidFill>
        </p:grpSpPr>
        <p:pic>
          <p:nvPicPr>
            <p:cNvPr id="4" name="Picture 9" descr="tu8-6"/>
            <p:cNvPicPr>
              <a:picLocks noChangeAspect="1" noChangeArrowheads="1"/>
            </p:cNvPicPr>
            <p:nvPr/>
          </p:nvPicPr>
          <p:blipFill>
            <a:blip r:embed="rId2" cstate="print"/>
            <a:srcRect/>
            <a:stretch>
              <a:fillRect/>
            </a:stretch>
          </p:blipFill>
          <p:spPr bwMode="auto">
            <a:xfrm>
              <a:off x="1129483" y="2303874"/>
              <a:ext cx="7047275" cy="2428993"/>
            </a:xfrm>
            <a:prstGeom prst="rect">
              <a:avLst/>
            </a:prstGeom>
            <a:grpFill/>
            <a:ln w="9525">
              <a:noFill/>
              <a:miter lim="800000"/>
              <a:headEnd/>
              <a:tailEnd/>
            </a:ln>
          </p:spPr>
        </p:pic>
        <p:sp>
          <p:nvSpPr>
            <p:cNvPr id="5" name="TextBox 4"/>
            <p:cNvSpPr txBox="1"/>
            <p:nvPr/>
          </p:nvSpPr>
          <p:spPr>
            <a:xfrm>
              <a:off x="2762420" y="4824155"/>
              <a:ext cx="3781400" cy="400110"/>
            </a:xfrm>
            <a:prstGeom prst="rect">
              <a:avLst/>
            </a:prstGeom>
            <a:grpFill/>
          </p:spPr>
          <p:txBody>
            <a:bodyPr wrap="square" rtlCol="0">
              <a:spAutoFit/>
            </a:bodyPr>
            <a:lstStyle/>
            <a:p>
              <a:endParaRPr lang="zh-CN" altLang="en-US" sz="2000" dirty="0">
                <a:solidFill>
                  <a:srgbClr val="0000CC"/>
                </a:solidFill>
              </a:endParaRPr>
            </a:p>
          </p:txBody>
        </p:sp>
      </p:grpSp>
    </p:spTree>
    <p:extLst>
      <p:ext uri="{BB962C8B-B14F-4D97-AF65-F5344CB8AC3E}">
        <p14:creationId xmlns:p14="http://schemas.microsoft.com/office/powerpoint/2010/main" val="264365094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Group 4"/>
          <p:cNvGrpSpPr>
            <a:grpSpLocks/>
          </p:cNvGrpSpPr>
          <p:nvPr/>
        </p:nvGrpSpPr>
        <p:grpSpPr bwMode="auto">
          <a:xfrm>
            <a:off x="-1588" y="784343"/>
            <a:ext cx="9326563" cy="5614987"/>
            <a:chOff x="-1" y="571"/>
            <a:chExt cx="5905" cy="3509"/>
          </a:xfrm>
        </p:grpSpPr>
        <p:sp>
          <p:nvSpPr>
            <p:cNvPr id="4" name="Rectangle 5"/>
            <p:cNvSpPr>
              <a:spLocks noChangeArrowheads="1"/>
            </p:cNvSpPr>
            <p:nvPr/>
          </p:nvSpPr>
          <p:spPr bwMode="auto">
            <a:xfrm>
              <a:off x="1156" y="799"/>
              <a:ext cx="288" cy="1056"/>
            </a:xfrm>
            <a:prstGeom prst="rect">
              <a:avLst/>
            </a:prstGeom>
            <a:solidFill>
              <a:srgbClr val="FFFFCC">
                <a:alpha val="50195"/>
              </a:srgbClr>
            </a:solidFill>
            <a:ln w="38100">
              <a:solidFill>
                <a:schemeClr val="accent2"/>
              </a:solidFill>
              <a:miter lim="800000"/>
              <a:headEnd/>
              <a:tailEnd/>
            </a:ln>
          </p:spPr>
          <p:txBody>
            <a:bodyPr wrap="none" anchor="ctr"/>
            <a:lstStyle/>
            <a:p>
              <a:pPr>
                <a:spcBef>
                  <a:spcPct val="0"/>
                </a:spcBef>
                <a:buClrTx/>
                <a:buSzTx/>
                <a:buFontTx/>
                <a:buNone/>
              </a:pPr>
              <a:endParaRPr lang="zh-CN" altLang="zh-CN" sz="1800" b="0">
                <a:latin typeface="Times New Roman" pitchFamily="18" charset="0"/>
                <a:ea typeface="宋体" charset="-122"/>
              </a:endParaRPr>
            </a:p>
          </p:txBody>
        </p:sp>
        <p:sp>
          <p:nvSpPr>
            <p:cNvPr id="5" name="Rectangle 6"/>
            <p:cNvSpPr>
              <a:spLocks noChangeArrowheads="1"/>
            </p:cNvSpPr>
            <p:nvPr/>
          </p:nvSpPr>
          <p:spPr bwMode="auto">
            <a:xfrm>
              <a:off x="1156" y="2095"/>
              <a:ext cx="288" cy="1968"/>
            </a:xfrm>
            <a:prstGeom prst="rect">
              <a:avLst/>
            </a:prstGeom>
            <a:solidFill>
              <a:srgbClr val="FFFFCC">
                <a:alpha val="50195"/>
              </a:srgbClr>
            </a:solidFill>
            <a:ln w="38100">
              <a:solidFill>
                <a:schemeClr val="accent2"/>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6" name="Line 7"/>
            <p:cNvSpPr>
              <a:spLocks noChangeShapeType="1"/>
            </p:cNvSpPr>
            <p:nvPr/>
          </p:nvSpPr>
          <p:spPr bwMode="auto">
            <a:xfrm>
              <a:off x="1824" y="672"/>
              <a:ext cx="0" cy="340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8"/>
            <p:cNvSpPr>
              <a:spLocks noChangeShapeType="1"/>
            </p:cNvSpPr>
            <p:nvPr/>
          </p:nvSpPr>
          <p:spPr bwMode="auto">
            <a:xfrm>
              <a:off x="2016" y="672"/>
              <a:ext cx="0" cy="340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Rectangle 9"/>
            <p:cNvSpPr>
              <a:spLocks noChangeArrowheads="1"/>
            </p:cNvSpPr>
            <p:nvPr/>
          </p:nvSpPr>
          <p:spPr bwMode="auto">
            <a:xfrm>
              <a:off x="2400" y="624"/>
              <a:ext cx="1152" cy="240"/>
            </a:xfrm>
            <a:prstGeom prst="rect">
              <a:avLst/>
            </a:prstGeom>
            <a:solidFill>
              <a:srgbClr val="CCFFCC">
                <a:alpha val="50195"/>
              </a:srgbClr>
            </a:solidFill>
            <a:ln w="38100">
              <a:solidFill>
                <a:srgbClr val="008000"/>
              </a:solidFill>
              <a:miter lim="800000"/>
              <a:headEnd/>
              <a:tailEnd/>
            </a:ln>
          </p:spPr>
          <p:txBody>
            <a:bodyPr wrap="none" anchor="ctr"/>
            <a:lstStyle/>
            <a:p>
              <a:pPr>
                <a:spcBef>
                  <a:spcPct val="0"/>
                </a:spcBef>
                <a:buClrTx/>
                <a:buSzTx/>
                <a:buFontTx/>
                <a:buNone/>
              </a:pPr>
              <a:endParaRPr lang="zh-CN" altLang="zh-CN" sz="1800" b="0">
                <a:latin typeface="Times New Roman" pitchFamily="18" charset="0"/>
                <a:ea typeface="宋体" charset="-122"/>
              </a:endParaRPr>
            </a:p>
          </p:txBody>
        </p:sp>
        <p:sp>
          <p:nvSpPr>
            <p:cNvPr id="9" name="Rectangle 10"/>
            <p:cNvSpPr>
              <a:spLocks noChangeArrowheads="1"/>
            </p:cNvSpPr>
            <p:nvPr/>
          </p:nvSpPr>
          <p:spPr bwMode="auto">
            <a:xfrm>
              <a:off x="3888" y="624"/>
              <a:ext cx="1152" cy="240"/>
            </a:xfrm>
            <a:prstGeom prst="rect">
              <a:avLst/>
            </a:prstGeom>
            <a:solidFill>
              <a:srgbClr val="CCFFCC">
                <a:alpha val="50195"/>
              </a:srgbClr>
            </a:solidFill>
            <a:ln w="38100">
              <a:solidFill>
                <a:srgbClr val="008000"/>
              </a:solidFill>
              <a:miter lim="800000"/>
              <a:headEnd/>
              <a:tailEnd/>
            </a:ln>
          </p:spPr>
          <p:txBody>
            <a:bodyPr wrap="none" anchor="ctr"/>
            <a:lstStyle/>
            <a:p>
              <a:pPr>
                <a:spcBef>
                  <a:spcPct val="0"/>
                </a:spcBef>
                <a:buClrTx/>
                <a:buSzTx/>
                <a:buFontTx/>
                <a:buNone/>
              </a:pPr>
              <a:endParaRPr lang="zh-CN" altLang="zh-CN" sz="1800" b="0">
                <a:latin typeface="Times New Roman" pitchFamily="18" charset="0"/>
                <a:ea typeface="宋体" charset="-122"/>
              </a:endParaRPr>
            </a:p>
          </p:txBody>
        </p:sp>
        <p:sp>
          <p:nvSpPr>
            <p:cNvPr id="10" name="Rectangle 11"/>
            <p:cNvSpPr>
              <a:spLocks noChangeArrowheads="1"/>
            </p:cNvSpPr>
            <p:nvPr/>
          </p:nvSpPr>
          <p:spPr bwMode="auto">
            <a:xfrm>
              <a:off x="2400" y="864"/>
              <a:ext cx="1152" cy="240"/>
            </a:xfrm>
            <a:prstGeom prst="rect">
              <a:avLst/>
            </a:prstGeom>
            <a:solidFill>
              <a:srgbClr val="FFFF00">
                <a:alpha val="50195"/>
              </a:srgbClr>
            </a:solidFill>
            <a:ln w="38100">
              <a:solidFill>
                <a:srgbClr val="FF9900"/>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11" name="Rectangle 12"/>
            <p:cNvSpPr>
              <a:spLocks noChangeArrowheads="1"/>
            </p:cNvSpPr>
            <p:nvPr/>
          </p:nvSpPr>
          <p:spPr bwMode="auto">
            <a:xfrm>
              <a:off x="3888" y="864"/>
              <a:ext cx="1152" cy="240"/>
            </a:xfrm>
            <a:prstGeom prst="rect">
              <a:avLst/>
            </a:prstGeom>
            <a:solidFill>
              <a:srgbClr val="FFFF00">
                <a:alpha val="50195"/>
              </a:srgbClr>
            </a:solidFill>
            <a:ln w="38100">
              <a:solidFill>
                <a:srgbClr val="FF9900"/>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12" name="Rectangle 13"/>
            <p:cNvSpPr>
              <a:spLocks noChangeArrowheads="1"/>
            </p:cNvSpPr>
            <p:nvPr/>
          </p:nvSpPr>
          <p:spPr bwMode="auto">
            <a:xfrm>
              <a:off x="2400" y="1344"/>
              <a:ext cx="1152" cy="240"/>
            </a:xfrm>
            <a:prstGeom prst="rect">
              <a:avLst/>
            </a:prstGeom>
            <a:solidFill>
              <a:srgbClr val="00CCFF">
                <a:alpha val="50195"/>
              </a:srgbClr>
            </a:solidFill>
            <a:ln w="38100">
              <a:solidFill>
                <a:schemeClr val="accent2"/>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13" name="Rectangle 14"/>
            <p:cNvSpPr>
              <a:spLocks noChangeArrowheads="1"/>
            </p:cNvSpPr>
            <p:nvPr/>
          </p:nvSpPr>
          <p:spPr bwMode="auto">
            <a:xfrm>
              <a:off x="2400" y="1584"/>
              <a:ext cx="1152" cy="240"/>
            </a:xfrm>
            <a:prstGeom prst="rect">
              <a:avLst/>
            </a:prstGeom>
            <a:solidFill>
              <a:srgbClr val="00CCFF">
                <a:alpha val="50195"/>
              </a:srgbClr>
            </a:solidFill>
            <a:ln w="38100">
              <a:solidFill>
                <a:schemeClr val="accent2"/>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14" name="Rectangle 15"/>
            <p:cNvSpPr>
              <a:spLocks noChangeArrowheads="1"/>
            </p:cNvSpPr>
            <p:nvPr/>
          </p:nvSpPr>
          <p:spPr bwMode="auto">
            <a:xfrm>
              <a:off x="2400" y="2064"/>
              <a:ext cx="1152" cy="240"/>
            </a:xfrm>
            <a:prstGeom prst="rect">
              <a:avLst/>
            </a:prstGeom>
            <a:solidFill>
              <a:srgbClr val="FF99FF">
                <a:alpha val="50195"/>
              </a:srgbClr>
            </a:solidFill>
            <a:ln w="38100">
              <a:solidFill>
                <a:srgbClr val="FF00FF"/>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15" name="Rectangle 16"/>
            <p:cNvSpPr>
              <a:spLocks noChangeArrowheads="1"/>
            </p:cNvSpPr>
            <p:nvPr/>
          </p:nvSpPr>
          <p:spPr bwMode="auto">
            <a:xfrm>
              <a:off x="2400" y="2304"/>
              <a:ext cx="1152" cy="240"/>
            </a:xfrm>
            <a:prstGeom prst="rect">
              <a:avLst/>
            </a:prstGeom>
            <a:solidFill>
              <a:srgbClr val="FF99FF">
                <a:alpha val="50195"/>
              </a:srgbClr>
            </a:solidFill>
            <a:ln w="38100">
              <a:solidFill>
                <a:srgbClr val="FF00FF"/>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16" name="Rectangle 17"/>
            <p:cNvSpPr>
              <a:spLocks noChangeArrowheads="1"/>
            </p:cNvSpPr>
            <p:nvPr/>
          </p:nvSpPr>
          <p:spPr bwMode="auto">
            <a:xfrm>
              <a:off x="2400" y="2832"/>
              <a:ext cx="1152" cy="240"/>
            </a:xfrm>
            <a:prstGeom prst="rect">
              <a:avLst/>
            </a:prstGeom>
            <a:solidFill>
              <a:srgbClr val="FFFFFF">
                <a:alpha val="50195"/>
              </a:srgbClr>
            </a:solidFill>
            <a:ln w="38100">
              <a:solidFill>
                <a:schemeClr val="accent2"/>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17" name="Rectangle 18"/>
            <p:cNvSpPr>
              <a:spLocks noChangeArrowheads="1"/>
            </p:cNvSpPr>
            <p:nvPr/>
          </p:nvSpPr>
          <p:spPr bwMode="auto">
            <a:xfrm>
              <a:off x="2400" y="3072"/>
              <a:ext cx="1152" cy="240"/>
            </a:xfrm>
            <a:prstGeom prst="rect">
              <a:avLst/>
            </a:prstGeom>
            <a:solidFill>
              <a:srgbClr val="FFFFFF">
                <a:alpha val="50195"/>
              </a:srgbClr>
            </a:solidFill>
            <a:ln w="38100">
              <a:solidFill>
                <a:schemeClr val="accent2"/>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18" name="Rectangle 19"/>
            <p:cNvSpPr>
              <a:spLocks noChangeArrowheads="1"/>
            </p:cNvSpPr>
            <p:nvPr/>
          </p:nvSpPr>
          <p:spPr bwMode="auto">
            <a:xfrm>
              <a:off x="2400" y="3600"/>
              <a:ext cx="1152" cy="240"/>
            </a:xfrm>
            <a:prstGeom prst="rect">
              <a:avLst/>
            </a:prstGeom>
            <a:solidFill>
              <a:srgbClr val="FFCC99">
                <a:alpha val="50195"/>
              </a:srgbClr>
            </a:solidFill>
            <a:ln w="38100">
              <a:solidFill>
                <a:srgbClr val="FF9900"/>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19" name="Rectangle 20"/>
            <p:cNvSpPr>
              <a:spLocks noChangeArrowheads="1"/>
            </p:cNvSpPr>
            <p:nvPr/>
          </p:nvSpPr>
          <p:spPr bwMode="auto">
            <a:xfrm>
              <a:off x="2400" y="3840"/>
              <a:ext cx="1152" cy="240"/>
            </a:xfrm>
            <a:prstGeom prst="rect">
              <a:avLst/>
            </a:prstGeom>
            <a:solidFill>
              <a:srgbClr val="FFCC99">
                <a:alpha val="50195"/>
              </a:srgbClr>
            </a:solidFill>
            <a:ln w="38100">
              <a:solidFill>
                <a:srgbClr val="FF9900"/>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20" name="Rectangle 21"/>
            <p:cNvSpPr>
              <a:spLocks noChangeArrowheads="1"/>
            </p:cNvSpPr>
            <p:nvPr/>
          </p:nvSpPr>
          <p:spPr bwMode="auto">
            <a:xfrm>
              <a:off x="3936" y="2160"/>
              <a:ext cx="1152" cy="240"/>
            </a:xfrm>
            <a:prstGeom prst="rect">
              <a:avLst/>
            </a:prstGeom>
            <a:solidFill>
              <a:srgbClr val="FF99FF">
                <a:alpha val="50195"/>
              </a:srgbClr>
            </a:solidFill>
            <a:ln w="38100">
              <a:solidFill>
                <a:srgbClr val="FF00FF"/>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21" name="Rectangle 22"/>
            <p:cNvSpPr>
              <a:spLocks noChangeArrowheads="1"/>
            </p:cNvSpPr>
            <p:nvPr/>
          </p:nvSpPr>
          <p:spPr bwMode="auto">
            <a:xfrm>
              <a:off x="3936" y="3840"/>
              <a:ext cx="1152" cy="240"/>
            </a:xfrm>
            <a:prstGeom prst="rect">
              <a:avLst/>
            </a:prstGeom>
            <a:solidFill>
              <a:srgbClr val="FFCC99">
                <a:alpha val="50195"/>
              </a:srgbClr>
            </a:solidFill>
            <a:ln w="38100">
              <a:solidFill>
                <a:srgbClr val="FF9900"/>
              </a:solidFill>
              <a:miter lim="800000"/>
              <a:headEnd/>
              <a:tailEnd/>
            </a:ln>
          </p:spPr>
          <p:txBody>
            <a:bodyPr wrap="none" anchor="ctr"/>
            <a:lstStyle/>
            <a:p>
              <a:pPr>
                <a:spcBef>
                  <a:spcPct val="0"/>
                </a:spcBef>
                <a:buClrTx/>
                <a:buSzTx/>
                <a:buFontTx/>
                <a:buNone/>
              </a:pPr>
              <a:endParaRPr lang="zh-CN" altLang="zh-CN" b="0">
                <a:latin typeface="Times New Roman" pitchFamily="18" charset="0"/>
              </a:endParaRPr>
            </a:p>
          </p:txBody>
        </p:sp>
        <p:sp>
          <p:nvSpPr>
            <p:cNvPr id="22" name="Rectangle 23"/>
            <p:cNvSpPr>
              <a:spLocks noChangeArrowheads="1"/>
            </p:cNvSpPr>
            <p:nvPr/>
          </p:nvSpPr>
          <p:spPr bwMode="auto">
            <a:xfrm>
              <a:off x="3936" y="2784"/>
              <a:ext cx="1200" cy="720"/>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23" name="AutoShape 24"/>
            <p:cNvSpPr>
              <a:spLocks noChangeArrowheads="1"/>
            </p:cNvSpPr>
            <p:nvPr/>
          </p:nvSpPr>
          <p:spPr bwMode="auto">
            <a:xfrm>
              <a:off x="2015" y="671"/>
              <a:ext cx="383" cy="95"/>
            </a:xfrm>
            <a:prstGeom prst="rightArrow">
              <a:avLst>
                <a:gd name="adj1" fmla="val 50000"/>
                <a:gd name="adj2" fmla="val 100789"/>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24" name="AutoShape 25"/>
            <p:cNvSpPr>
              <a:spLocks noChangeArrowheads="1"/>
            </p:cNvSpPr>
            <p:nvPr/>
          </p:nvSpPr>
          <p:spPr bwMode="auto">
            <a:xfrm>
              <a:off x="2016" y="912"/>
              <a:ext cx="384" cy="96"/>
            </a:xfrm>
            <a:prstGeom prst="leftArrow">
              <a:avLst>
                <a:gd name="adj1" fmla="val 50000"/>
                <a:gd name="adj2" fmla="val 10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25" name="AutoShape 26"/>
            <p:cNvSpPr>
              <a:spLocks noChangeArrowheads="1"/>
            </p:cNvSpPr>
            <p:nvPr/>
          </p:nvSpPr>
          <p:spPr bwMode="auto">
            <a:xfrm>
              <a:off x="2016" y="1536"/>
              <a:ext cx="384" cy="144"/>
            </a:xfrm>
            <a:prstGeom prst="leftRightArrow">
              <a:avLst>
                <a:gd name="adj1" fmla="val 50000"/>
                <a:gd name="adj2" fmla="val 53333"/>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26" name="AutoShape 27"/>
            <p:cNvSpPr>
              <a:spLocks noChangeArrowheads="1"/>
            </p:cNvSpPr>
            <p:nvPr/>
          </p:nvSpPr>
          <p:spPr bwMode="auto">
            <a:xfrm>
              <a:off x="2016" y="2256"/>
              <a:ext cx="384" cy="144"/>
            </a:xfrm>
            <a:prstGeom prst="leftRightArrow">
              <a:avLst>
                <a:gd name="adj1" fmla="val 50000"/>
                <a:gd name="adj2" fmla="val 53333"/>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27" name="AutoShape 28"/>
            <p:cNvSpPr>
              <a:spLocks noChangeArrowheads="1"/>
            </p:cNvSpPr>
            <p:nvPr/>
          </p:nvSpPr>
          <p:spPr bwMode="auto">
            <a:xfrm>
              <a:off x="2016" y="3024"/>
              <a:ext cx="384" cy="144"/>
            </a:xfrm>
            <a:prstGeom prst="leftRightArrow">
              <a:avLst>
                <a:gd name="adj1" fmla="val 50000"/>
                <a:gd name="adj2" fmla="val 53333"/>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28" name="AutoShape 29"/>
            <p:cNvSpPr>
              <a:spLocks noChangeArrowheads="1"/>
            </p:cNvSpPr>
            <p:nvPr/>
          </p:nvSpPr>
          <p:spPr bwMode="auto">
            <a:xfrm>
              <a:off x="2016" y="3792"/>
              <a:ext cx="384" cy="144"/>
            </a:xfrm>
            <a:prstGeom prst="leftRightArrow">
              <a:avLst>
                <a:gd name="adj1" fmla="val 50000"/>
                <a:gd name="adj2" fmla="val 53333"/>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29" name="AutoShape 30"/>
            <p:cNvSpPr>
              <a:spLocks noChangeArrowheads="1"/>
            </p:cNvSpPr>
            <p:nvPr/>
          </p:nvSpPr>
          <p:spPr bwMode="auto">
            <a:xfrm>
              <a:off x="1429" y="1298"/>
              <a:ext cx="384" cy="144"/>
            </a:xfrm>
            <a:prstGeom prst="leftRightArrow">
              <a:avLst>
                <a:gd name="adj1" fmla="val 50000"/>
                <a:gd name="adj2" fmla="val 53333"/>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30" name="AutoShape 31"/>
            <p:cNvSpPr>
              <a:spLocks noChangeArrowheads="1"/>
            </p:cNvSpPr>
            <p:nvPr/>
          </p:nvSpPr>
          <p:spPr bwMode="auto">
            <a:xfrm>
              <a:off x="676" y="1183"/>
              <a:ext cx="480" cy="336"/>
            </a:xfrm>
            <a:prstGeom prst="leftRightArrow">
              <a:avLst>
                <a:gd name="adj1" fmla="val 50000"/>
                <a:gd name="adj2" fmla="val 28571"/>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31" name="Line 32"/>
            <p:cNvSpPr>
              <a:spLocks noChangeShapeType="1"/>
            </p:cNvSpPr>
            <p:nvPr/>
          </p:nvSpPr>
          <p:spPr bwMode="auto">
            <a:xfrm>
              <a:off x="820" y="2191"/>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3"/>
            <p:cNvSpPr>
              <a:spLocks noChangeShapeType="1"/>
            </p:cNvSpPr>
            <p:nvPr/>
          </p:nvSpPr>
          <p:spPr bwMode="auto">
            <a:xfrm>
              <a:off x="820" y="2335"/>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4"/>
            <p:cNvSpPr>
              <a:spLocks noChangeShapeType="1"/>
            </p:cNvSpPr>
            <p:nvPr/>
          </p:nvSpPr>
          <p:spPr bwMode="auto">
            <a:xfrm>
              <a:off x="772" y="2479"/>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5"/>
            <p:cNvSpPr>
              <a:spLocks noChangeShapeType="1"/>
            </p:cNvSpPr>
            <p:nvPr/>
          </p:nvSpPr>
          <p:spPr bwMode="auto">
            <a:xfrm>
              <a:off x="820" y="2623"/>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6"/>
            <p:cNvSpPr>
              <a:spLocks noChangeShapeType="1"/>
            </p:cNvSpPr>
            <p:nvPr/>
          </p:nvSpPr>
          <p:spPr bwMode="auto">
            <a:xfrm>
              <a:off x="820" y="2767"/>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7"/>
            <p:cNvSpPr>
              <a:spLocks noChangeShapeType="1"/>
            </p:cNvSpPr>
            <p:nvPr/>
          </p:nvSpPr>
          <p:spPr bwMode="auto">
            <a:xfrm>
              <a:off x="820" y="2911"/>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8"/>
            <p:cNvSpPr>
              <a:spLocks noChangeShapeType="1"/>
            </p:cNvSpPr>
            <p:nvPr/>
          </p:nvSpPr>
          <p:spPr bwMode="auto">
            <a:xfrm>
              <a:off x="772" y="3055"/>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9"/>
            <p:cNvSpPr>
              <a:spLocks noChangeShapeType="1"/>
            </p:cNvSpPr>
            <p:nvPr/>
          </p:nvSpPr>
          <p:spPr bwMode="auto">
            <a:xfrm>
              <a:off x="820" y="3247"/>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40"/>
            <p:cNvSpPr>
              <a:spLocks noChangeShapeType="1"/>
            </p:cNvSpPr>
            <p:nvPr/>
          </p:nvSpPr>
          <p:spPr bwMode="auto">
            <a:xfrm>
              <a:off x="772" y="3391"/>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1"/>
            <p:cNvSpPr>
              <a:spLocks noChangeShapeType="1"/>
            </p:cNvSpPr>
            <p:nvPr/>
          </p:nvSpPr>
          <p:spPr bwMode="auto">
            <a:xfrm>
              <a:off x="820" y="3535"/>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2"/>
            <p:cNvSpPr>
              <a:spLocks noChangeShapeType="1"/>
            </p:cNvSpPr>
            <p:nvPr/>
          </p:nvSpPr>
          <p:spPr bwMode="auto">
            <a:xfrm>
              <a:off x="820" y="3679"/>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3"/>
            <p:cNvSpPr>
              <a:spLocks noChangeShapeType="1"/>
            </p:cNvSpPr>
            <p:nvPr/>
          </p:nvSpPr>
          <p:spPr bwMode="auto">
            <a:xfrm>
              <a:off x="820" y="3823"/>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4"/>
            <p:cNvSpPr>
              <a:spLocks noChangeShapeType="1"/>
            </p:cNvSpPr>
            <p:nvPr/>
          </p:nvSpPr>
          <p:spPr bwMode="auto">
            <a:xfrm>
              <a:off x="820" y="3967"/>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45"/>
            <p:cNvSpPr txBox="1">
              <a:spLocks noChangeArrowheads="1"/>
            </p:cNvSpPr>
            <p:nvPr/>
          </p:nvSpPr>
          <p:spPr bwMode="auto">
            <a:xfrm>
              <a:off x="2400" y="655"/>
              <a:ext cx="129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数据发送寄存器</a:t>
              </a:r>
            </a:p>
          </p:txBody>
        </p:sp>
        <p:sp>
          <p:nvSpPr>
            <p:cNvPr id="45" name="Text Box 46"/>
            <p:cNvSpPr txBox="1">
              <a:spLocks noChangeArrowheads="1"/>
            </p:cNvSpPr>
            <p:nvPr/>
          </p:nvSpPr>
          <p:spPr bwMode="auto">
            <a:xfrm>
              <a:off x="2400" y="874"/>
              <a:ext cx="129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数据接收寄存器</a:t>
              </a:r>
            </a:p>
          </p:txBody>
        </p:sp>
        <p:sp>
          <p:nvSpPr>
            <p:cNvPr id="46" name="Text Box 47"/>
            <p:cNvSpPr txBox="1">
              <a:spLocks noChangeArrowheads="1"/>
            </p:cNvSpPr>
            <p:nvPr/>
          </p:nvSpPr>
          <p:spPr bwMode="auto">
            <a:xfrm>
              <a:off x="3936" y="655"/>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发送移位寄存器</a:t>
              </a:r>
            </a:p>
          </p:txBody>
        </p:sp>
        <p:sp>
          <p:nvSpPr>
            <p:cNvPr id="47" name="Text Box 48"/>
            <p:cNvSpPr txBox="1">
              <a:spLocks noChangeArrowheads="1"/>
            </p:cNvSpPr>
            <p:nvPr/>
          </p:nvSpPr>
          <p:spPr bwMode="auto">
            <a:xfrm>
              <a:off x="3936" y="874"/>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接收移位寄存器</a:t>
              </a:r>
            </a:p>
          </p:txBody>
        </p:sp>
        <p:sp>
          <p:nvSpPr>
            <p:cNvPr id="48" name="Text Box 49"/>
            <p:cNvSpPr txBox="1">
              <a:spLocks noChangeArrowheads="1"/>
            </p:cNvSpPr>
            <p:nvPr/>
          </p:nvSpPr>
          <p:spPr bwMode="auto">
            <a:xfrm>
              <a:off x="2448" y="1353"/>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线路控制寄存器</a:t>
              </a:r>
            </a:p>
          </p:txBody>
        </p:sp>
        <p:sp>
          <p:nvSpPr>
            <p:cNvPr id="49" name="Text Box 50"/>
            <p:cNvSpPr txBox="1">
              <a:spLocks noChangeArrowheads="1"/>
            </p:cNvSpPr>
            <p:nvPr/>
          </p:nvSpPr>
          <p:spPr bwMode="auto">
            <a:xfrm>
              <a:off x="2448" y="1594"/>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线路状态寄存器</a:t>
              </a:r>
            </a:p>
          </p:txBody>
        </p:sp>
        <p:sp>
          <p:nvSpPr>
            <p:cNvPr id="50" name="Text Box 51"/>
            <p:cNvSpPr txBox="1">
              <a:spLocks noChangeArrowheads="1"/>
            </p:cNvSpPr>
            <p:nvPr/>
          </p:nvSpPr>
          <p:spPr bwMode="auto">
            <a:xfrm>
              <a:off x="2448" y="2073"/>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除数寄存器高位</a:t>
              </a:r>
            </a:p>
          </p:txBody>
        </p:sp>
        <p:sp>
          <p:nvSpPr>
            <p:cNvPr id="51" name="Text Box 52"/>
            <p:cNvSpPr txBox="1">
              <a:spLocks noChangeArrowheads="1"/>
            </p:cNvSpPr>
            <p:nvPr/>
          </p:nvSpPr>
          <p:spPr bwMode="auto">
            <a:xfrm>
              <a:off x="2400" y="2314"/>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除数寄存器低位</a:t>
              </a:r>
            </a:p>
          </p:txBody>
        </p:sp>
        <p:sp>
          <p:nvSpPr>
            <p:cNvPr id="52" name="Text Box 53"/>
            <p:cNvSpPr txBox="1">
              <a:spLocks noChangeArrowheads="1"/>
            </p:cNvSpPr>
            <p:nvPr/>
          </p:nvSpPr>
          <p:spPr bwMode="auto">
            <a:xfrm>
              <a:off x="3984" y="2162"/>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波特率发生器</a:t>
              </a:r>
            </a:p>
          </p:txBody>
        </p:sp>
        <p:sp>
          <p:nvSpPr>
            <p:cNvPr id="53" name="Text Box 54"/>
            <p:cNvSpPr txBox="1">
              <a:spLocks noChangeArrowheads="1"/>
            </p:cNvSpPr>
            <p:nvPr/>
          </p:nvSpPr>
          <p:spPr bwMode="auto">
            <a:xfrm>
              <a:off x="2400" y="2851"/>
              <a:ext cx="12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en-US" altLang="zh-CN" sz="1600" b="0" dirty="0">
                  <a:latin typeface="Times New Roman" pitchFamily="18" charset="0"/>
                </a:rPr>
                <a:t>MODE</a:t>
              </a:r>
              <a:r>
                <a:rPr lang="zh-CN" altLang="en-US" sz="1600" b="0" dirty="0">
                  <a:latin typeface="Times New Roman" pitchFamily="18" charset="0"/>
                </a:rPr>
                <a:t>控制寄存器</a:t>
              </a:r>
              <a:endParaRPr lang="zh-CN" altLang="en-US" sz="1800" b="0" dirty="0">
                <a:latin typeface="Times New Roman" pitchFamily="18" charset="0"/>
              </a:endParaRPr>
            </a:p>
          </p:txBody>
        </p:sp>
        <p:sp>
          <p:nvSpPr>
            <p:cNvPr id="54" name="Text Box 55"/>
            <p:cNvSpPr txBox="1">
              <a:spLocks noChangeArrowheads="1"/>
            </p:cNvSpPr>
            <p:nvPr/>
          </p:nvSpPr>
          <p:spPr bwMode="auto">
            <a:xfrm>
              <a:off x="2400" y="3090"/>
              <a:ext cx="12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en-US" altLang="zh-CN" sz="1600" b="0">
                  <a:latin typeface="Times New Roman" pitchFamily="18" charset="0"/>
                </a:rPr>
                <a:t>MODE</a:t>
              </a:r>
              <a:r>
                <a:rPr lang="zh-CN" altLang="en-US" sz="1600" b="0">
                  <a:latin typeface="Times New Roman" pitchFamily="18" charset="0"/>
                </a:rPr>
                <a:t>状态寄存器</a:t>
              </a:r>
              <a:endParaRPr lang="zh-CN" altLang="en-US" sz="1800" b="0">
                <a:latin typeface="Times New Roman" pitchFamily="18" charset="0"/>
              </a:endParaRPr>
            </a:p>
          </p:txBody>
        </p:sp>
        <p:sp>
          <p:nvSpPr>
            <p:cNvPr id="55" name="Text Box 56"/>
            <p:cNvSpPr txBox="1">
              <a:spLocks noChangeArrowheads="1"/>
            </p:cNvSpPr>
            <p:nvPr/>
          </p:nvSpPr>
          <p:spPr bwMode="auto">
            <a:xfrm>
              <a:off x="2400" y="3610"/>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中断允许寄存器</a:t>
              </a:r>
            </a:p>
          </p:txBody>
        </p:sp>
        <p:sp>
          <p:nvSpPr>
            <p:cNvPr id="56" name="Text Box 57"/>
            <p:cNvSpPr txBox="1">
              <a:spLocks noChangeArrowheads="1"/>
            </p:cNvSpPr>
            <p:nvPr/>
          </p:nvSpPr>
          <p:spPr bwMode="auto">
            <a:xfrm>
              <a:off x="2400" y="3851"/>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zh-CN" altLang="en-US" sz="1800" b="0">
                  <a:latin typeface="Times New Roman" pitchFamily="18" charset="0"/>
                </a:rPr>
                <a:t>中断识别寄存器</a:t>
              </a:r>
            </a:p>
          </p:txBody>
        </p:sp>
        <p:sp>
          <p:nvSpPr>
            <p:cNvPr id="57" name="Text Box 58"/>
            <p:cNvSpPr txBox="1">
              <a:spLocks noChangeArrowheads="1"/>
            </p:cNvSpPr>
            <p:nvPr/>
          </p:nvSpPr>
          <p:spPr bwMode="auto">
            <a:xfrm>
              <a:off x="3936" y="3842"/>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en-US" altLang="zh-CN" sz="1800" b="0">
                  <a:latin typeface="Times New Roman" pitchFamily="18" charset="0"/>
                </a:rPr>
                <a:t>       </a:t>
              </a:r>
              <a:r>
                <a:rPr lang="zh-CN" altLang="en-US" sz="1800" b="0">
                  <a:latin typeface="Times New Roman" pitchFamily="18" charset="0"/>
                </a:rPr>
                <a:t>控制逻辑</a:t>
              </a:r>
            </a:p>
          </p:txBody>
        </p:sp>
        <p:sp>
          <p:nvSpPr>
            <p:cNvPr id="58" name="Text Box 59"/>
            <p:cNvSpPr txBox="1">
              <a:spLocks noChangeArrowheads="1"/>
            </p:cNvSpPr>
            <p:nvPr/>
          </p:nvSpPr>
          <p:spPr bwMode="auto">
            <a:xfrm>
              <a:off x="3984" y="2930"/>
              <a:ext cx="12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en-US" altLang="zh-CN" sz="1800" b="0">
                  <a:latin typeface="Times New Roman" pitchFamily="18" charset="0"/>
                </a:rPr>
                <a:t>     </a:t>
              </a:r>
              <a:r>
                <a:rPr lang="zh-CN" altLang="en-US" sz="1800" b="0">
                  <a:latin typeface="Times New Roman" pitchFamily="18" charset="0"/>
                </a:rPr>
                <a:t>控制逻辑</a:t>
              </a:r>
            </a:p>
          </p:txBody>
        </p:sp>
        <p:sp>
          <p:nvSpPr>
            <p:cNvPr id="59" name="Line 60"/>
            <p:cNvSpPr>
              <a:spLocks noChangeShapeType="1"/>
            </p:cNvSpPr>
            <p:nvPr/>
          </p:nvSpPr>
          <p:spPr bwMode="auto">
            <a:xfrm>
              <a:off x="5039" y="720"/>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61"/>
            <p:cNvSpPr>
              <a:spLocks noChangeShapeType="1"/>
            </p:cNvSpPr>
            <p:nvPr/>
          </p:nvSpPr>
          <p:spPr bwMode="auto">
            <a:xfrm flipH="1">
              <a:off x="5040" y="960"/>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62"/>
            <p:cNvSpPr>
              <a:spLocks noChangeShapeType="1"/>
            </p:cNvSpPr>
            <p:nvPr/>
          </p:nvSpPr>
          <p:spPr bwMode="auto">
            <a:xfrm>
              <a:off x="4464" y="1872"/>
              <a:ext cx="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63"/>
            <p:cNvSpPr>
              <a:spLocks noChangeShapeType="1"/>
            </p:cNvSpPr>
            <p:nvPr/>
          </p:nvSpPr>
          <p:spPr bwMode="auto">
            <a:xfrm flipV="1">
              <a:off x="4896" y="1872"/>
              <a:ext cx="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64"/>
            <p:cNvSpPr>
              <a:spLocks noChangeShapeType="1"/>
            </p:cNvSpPr>
            <p:nvPr/>
          </p:nvSpPr>
          <p:spPr bwMode="auto">
            <a:xfrm flipV="1">
              <a:off x="4704" y="1104"/>
              <a:ext cx="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65"/>
            <p:cNvSpPr>
              <a:spLocks noChangeShapeType="1"/>
            </p:cNvSpPr>
            <p:nvPr/>
          </p:nvSpPr>
          <p:spPr bwMode="auto">
            <a:xfrm>
              <a:off x="5088" y="2304"/>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66"/>
            <p:cNvSpPr>
              <a:spLocks noChangeShapeType="1"/>
            </p:cNvSpPr>
            <p:nvPr/>
          </p:nvSpPr>
          <p:spPr bwMode="auto">
            <a:xfrm>
              <a:off x="5088" y="3936"/>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67"/>
            <p:cNvSpPr>
              <a:spLocks noChangeShapeType="1"/>
            </p:cNvSpPr>
            <p:nvPr/>
          </p:nvSpPr>
          <p:spPr bwMode="auto">
            <a:xfrm>
              <a:off x="5136" y="2880"/>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68"/>
            <p:cNvSpPr>
              <a:spLocks noChangeShapeType="1"/>
            </p:cNvSpPr>
            <p:nvPr/>
          </p:nvSpPr>
          <p:spPr bwMode="auto">
            <a:xfrm flipH="1">
              <a:off x="5136" y="3024"/>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69"/>
            <p:cNvSpPr>
              <a:spLocks noChangeShapeType="1"/>
            </p:cNvSpPr>
            <p:nvPr/>
          </p:nvSpPr>
          <p:spPr bwMode="auto">
            <a:xfrm flipH="1">
              <a:off x="5136" y="3264"/>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70"/>
            <p:cNvSpPr>
              <a:spLocks noChangeShapeType="1"/>
            </p:cNvSpPr>
            <p:nvPr/>
          </p:nvSpPr>
          <p:spPr bwMode="auto">
            <a:xfrm flipH="1">
              <a:off x="5136" y="3408"/>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71"/>
            <p:cNvSpPr>
              <a:spLocks noChangeShapeType="1"/>
            </p:cNvSpPr>
            <p:nvPr/>
          </p:nvSpPr>
          <p:spPr bwMode="auto">
            <a:xfrm flipH="1">
              <a:off x="4896" y="2688"/>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72"/>
            <p:cNvSpPr>
              <a:spLocks noChangeShapeType="1"/>
            </p:cNvSpPr>
            <p:nvPr/>
          </p:nvSpPr>
          <p:spPr bwMode="auto">
            <a:xfrm>
              <a:off x="4896" y="268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73"/>
            <p:cNvSpPr>
              <a:spLocks noChangeShapeType="1"/>
            </p:cNvSpPr>
            <p:nvPr/>
          </p:nvSpPr>
          <p:spPr bwMode="auto">
            <a:xfrm flipV="1">
              <a:off x="4656" y="259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74"/>
            <p:cNvSpPr>
              <a:spLocks noChangeShapeType="1"/>
            </p:cNvSpPr>
            <p:nvPr/>
          </p:nvSpPr>
          <p:spPr bwMode="auto">
            <a:xfrm>
              <a:off x="4656" y="2592"/>
              <a:ext cx="76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75"/>
            <p:cNvSpPr>
              <a:spLocks noChangeShapeType="1"/>
            </p:cNvSpPr>
            <p:nvPr/>
          </p:nvSpPr>
          <p:spPr bwMode="auto">
            <a:xfrm>
              <a:off x="4944" y="350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76"/>
            <p:cNvSpPr>
              <a:spLocks noChangeShapeType="1"/>
            </p:cNvSpPr>
            <p:nvPr/>
          </p:nvSpPr>
          <p:spPr bwMode="auto">
            <a:xfrm>
              <a:off x="4944" y="3600"/>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77"/>
            <p:cNvSpPr>
              <a:spLocks noChangeShapeType="1"/>
            </p:cNvSpPr>
            <p:nvPr/>
          </p:nvSpPr>
          <p:spPr bwMode="auto">
            <a:xfrm>
              <a:off x="4656" y="350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78"/>
            <p:cNvSpPr>
              <a:spLocks noChangeShapeType="1"/>
            </p:cNvSpPr>
            <p:nvPr/>
          </p:nvSpPr>
          <p:spPr bwMode="auto">
            <a:xfrm>
              <a:off x="4656" y="3696"/>
              <a:ext cx="67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AutoShape 79"/>
            <p:cNvSpPr>
              <a:spLocks noChangeArrowheads="1"/>
            </p:cNvSpPr>
            <p:nvPr/>
          </p:nvSpPr>
          <p:spPr bwMode="auto">
            <a:xfrm>
              <a:off x="3552" y="672"/>
              <a:ext cx="336" cy="144"/>
            </a:xfrm>
            <a:prstGeom prst="rightArrow">
              <a:avLst>
                <a:gd name="adj1" fmla="val 50000"/>
                <a:gd name="adj2" fmla="val 58333"/>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79" name="AutoShape 80"/>
            <p:cNvSpPr>
              <a:spLocks noChangeArrowheads="1"/>
            </p:cNvSpPr>
            <p:nvPr/>
          </p:nvSpPr>
          <p:spPr bwMode="auto">
            <a:xfrm>
              <a:off x="3552" y="2256"/>
              <a:ext cx="336" cy="144"/>
            </a:xfrm>
            <a:prstGeom prst="rightArrow">
              <a:avLst>
                <a:gd name="adj1" fmla="val 50000"/>
                <a:gd name="adj2" fmla="val 58333"/>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80" name="AutoShape 81"/>
            <p:cNvSpPr>
              <a:spLocks noChangeArrowheads="1"/>
            </p:cNvSpPr>
            <p:nvPr/>
          </p:nvSpPr>
          <p:spPr bwMode="auto">
            <a:xfrm>
              <a:off x="3552" y="960"/>
              <a:ext cx="336" cy="96"/>
            </a:xfrm>
            <a:prstGeom prst="leftArrow">
              <a:avLst>
                <a:gd name="adj1" fmla="val 50000"/>
                <a:gd name="adj2" fmla="val 875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zh-CN" b="0">
                <a:latin typeface="Times New Roman" pitchFamily="18" charset="0"/>
              </a:endParaRPr>
            </a:p>
          </p:txBody>
        </p:sp>
        <p:sp>
          <p:nvSpPr>
            <p:cNvPr id="81" name="Line 82"/>
            <p:cNvSpPr>
              <a:spLocks noChangeShapeType="1"/>
            </p:cNvSpPr>
            <p:nvPr/>
          </p:nvSpPr>
          <p:spPr bwMode="auto">
            <a:xfrm>
              <a:off x="3552" y="2928"/>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83"/>
            <p:cNvSpPr>
              <a:spLocks noChangeShapeType="1"/>
            </p:cNvSpPr>
            <p:nvPr/>
          </p:nvSpPr>
          <p:spPr bwMode="auto">
            <a:xfrm flipH="1">
              <a:off x="3552" y="3216"/>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84"/>
            <p:cNvSpPr>
              <a:spLocks noChangeShapeType="1"/>
            </p:cNvSpPr>
            <p:nvPr/>
          </p:nvSpPr>
          <p:spPr bwMode="auto">
            <a:xfrm flipH="1">
              <a:off x="3552" y="3984"/>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85"/>
            <p:cNvSpPr>
              <a:spLocks noChangeShapeType="1"/>
            </p:cNvSpPr>
            <p:nvPr/>
          </p:nvSpPr>
          <p:spPr bwMode="auto">
            <a:xfrm>
              <a:off x="3552" y="3696"/>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86"/>
            <p:cNvSpPr>
              <a:spLocks noChangeShapeType="1"/>
            </p:cNvSpPr>
            <p:nvPr/>
          </p:nvSpPr>
          <p:spPr bwMode="auto">
            <a:xfrm>
              <a:off x="4032" y="369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Text Box 87"/>
            <p:cNvSpPr txBox="1">
              <a:spLocks noChangeArrowheads="1"/>
            </p:cNvSpPr>
            <p:nvPr/>
          </p:nvSpPr>
          <p:spPr bwMode="auto">
            <a:xfrm>
              <a:off x="1149" y="571"/>
              <a:ext cx="290" cy="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eaVert"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buClrTx/>
                <a:buSzTx/>
                <a:buFontTx/>
                <a:buNone/>
              </a:pPr>
              <a:r>
                <a:rPr lang="en-US" altLang="zh-CN" sz="1800" b="0">
                  <a:latin typeface="Times New Roman" pitchFamily="18" charset="0"/>
                </a:rPr>
                <a:t>      </a:t>
              </a:r>
              <a:r>
                <a:rPr lang="zh-CN" altLang="en-US" sz="1800" b="0">
                  <a:latin typeface="Times New Roman" pitchFamily="18" charset="0"/>
                </a:rPr>
                <a:t>数据总线缓冲器</a:t>
              </a:r>
            </a:p>
          </p:txBody>
        </p:sp>
        <p:sp>
          <p:nvSpPr>
            <p:cNvPr id="87" name="Text Box 88"/>
            <p:cNvSpPr txBox="1">
              <a:spLocks noChangeArrowheads="1"/>
            </p:cNvSpPr>
            <p:nvPr/>
          </p:nvSpPr>
          <p:spPr bwMode="auto">
            <a:xfrm>
              <a:off x="1203" y="2138"/>
              <a:ext cx="289" cy="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eaVert"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zh-CN" altLang="en-US" sz="1800" b="0">
                  <a:latin typeface="Times New Roman" pitchFamily="18" charset="0"/>
                </a:rPr>
                <a:t>寻址及控制逻辑</a:t>
              </a:r>
            </a:p>
          </p:txBody>
        </p:sp>
        <p:sp>
          <p:nvSpPr>
            <p:cNvPr id="88" name="Text Box 89"/>
            <p:cNvSpPr txBox="1">
              <a:spLocks noChangeArrowheads="1"/>
            </p:cNvSpPr>
            <p:nvPr/>
          </p:nvSpPr>
          <p:spPr bwMode="auto">
            <a:xfrm>
              <a:off x="1799" y="1507"/>
              <a:ext cx="289" cy="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eaVert"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zh-CN" altLang="en-US" sz="1800" b="0">
                  <a:latin typeface="Times New Roman" pitchFamily="18" charset="0"/>
                </a:rPr>
                <a:t>内部数据总线</a:t>
              </a:r>
            </a:p>
          </p:txBody>
        </p:sp>
        <p:sp>
          <p:nvSpPr>
            <p:cNvPr id="89" name="Line 90"/>
            <p:cNvSpPr>
              <a:spLocks noChangeShapeType="1"/>
            </p:cNvSpPr>
            <p:nvPr/>
          </p:nvSpPr>
          <p:spPr bwMode="auto">
            <a:xfrm flipV="1">
              <a:off x="2880" y="1104"/>
              <a:ext cx="0"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Text Box 91"/>
            <p:cNvSpPr txBox="1">
              <a:spLocks noChangeArrowheads="1"/>
            </p:cNvSpPr>
            <p:nvPr/>
          </p:nvSpPr>
          <p:spPr bwMode="auto">
            <a:xfrm>
              <a:off x="-1" y="1255"/>
              <a:ext cx="62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800" b="0">
                  <a:latin typeface="Times New Roman" pitchFamily="18" charset="0"/>
                </a:rPr>
                <a:t>D0 ~ D7</a:t>
              </a:r>
            </a:p>
          </p:txBody>
        </p:sp>
        <p:sp>
          <p:nvSpPr>
            <p:cNvPr id="91" name="Text Box 92"/>
            <p:cNvSpPr txBox="1">
              <a:spLocks noChangeArrowheads="1"/>
            </p:cNvSpPr>
            <p:nvPr/>
          </p:nvSpPr>
          <p:spPr bwMode="auto">
            <a:xfrm>
              <a:off x="365" y="2086"/>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CS0</a:t>
              </a:r>
            </a:p>
          </p:txBody>
        </p:sp>
        <p:sp>
          <p:nvSpPr>
            <p:cNvPr id="92" name="Text Box 93"/>
            <p:cNvSpPr txBox="1">
              <a:spLocks noChangeArrowheads="1"/>
            </p:cNvSpPr>
            <p:nvPr/>
          </p:nvSpPr>
          <p:spPr bwMode="auto">
            <a:xfrm>
              <a:off x="365" y="2241"/>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CS1</a:t>
              </a:r>
            </a:p>
          </p:txBody>
        </p:sp>
        <p:sp>
          <p:nvSpPr>
            <p:cNvPr id="93" name="Text Box 94"/>
            <p:cNvSpPr txBox="1">
              <a:spLocks noChangeArrowheads="1"/>
            </p:cNvSpPr>
            <p:nvPr/>
          </p:nvSpPr>
          <p:spPr bwMode="auto">
            <a:xfrm>
              <a:off x="340" y="2384"/>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CS2</a:t>
              </a:r>
            </a:p>
          </p:txBody>
        </p:sp>
        <p:sp>
          <p:nvSpPr>
            <p:cNvPr id="94" name="Text Box 95"/>
            <p:cNvSpPr txBox="1">
              <a:spLocks noChangeArrowheads="1"/>
            </p:cNvSpPr>
            <p:nvPr/>
          </p:nvSpPr>
          <p:spPr bwMode="auto">
            <a:xfrm>
              <a:off x="365" y="2527"/>
              <a:ext cx="59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A2</a:t>
              </a:r>
            </a:p>
          </p:txBody>
        </p:sp>
        <p:sp>
          <p:nvSpPr>
            <p:cNvPr id="95" name="Text Box 96"/>
            <p:cNvSpPr txBox="1">
              <a:spLocks noChangeArrowheads="1"/>
            </p:cNvSpPr>
            <p:nvPr/>
          </p:nvSpPr>
          <p:spPr bwMode="auto">
            <a:xfrm>
              <a:off x="388" y="2652"/>
              <a:ext cx="59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A1</a:t>
              </a:r>
            </a:p>
          </p:txBody>
        </p:sp>
        <p:sp>
          <p:nvSpPr>
            <p:cNvPr id="96" name="Text Box 97"/>
            <p:cNvSpPr txBox="1">
              <a:spLocks noChangeArrowheads="1"/>
            </p:cNvSpPr>
            <p:nvPr/>
          </p:nvSpPr>
          <p:spPr bwMode="auto">
            <a:xfrm>
              <a:off x="388" y="2796"/>
              <a:ext cx="59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A0</a:t>
              </a:r>
            </a:p>
          </p:txBody>
        </p:sp>
        <p:sp>
          <p:nvSpPr>
            <p:cNvPr id="97" name="Text Box 98"/>
            <p:cNvSpPr txBox="1">
              <a:spLocks noChangeArrowheads="1"/>
            </p:cNvSpPr>
            <p:nvPr/>
          </p:nvSpPr>
          <p:spPr bwMode="auto">
            <a:xfrm>
              <a:off x="244" y="2939"/>
              <a:ext cx="624"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ADS</a:t>
              </a:r>
            </a:p>
          </p:txBody>
        </p:sp>
        <p:sp>
          <p:nvSpPr>
            <p:cNvPr id="98" name="Text Box 99"/>
            <p:cNvSpPr txBox="1">
              <a:spLocks noChangeArrowheads="1"/>
            </p:cNvSpPr>
            <p:nvPr/>
          </p:nvSpPr>
          <p:spPr bwMode="auto">
            <a:xfrm>
              <a:off x="196" y="3132"/>
              <a:ext cx="79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DISTR</a:t>
              </a:r>
            </a:p>
          </p:txBody>
        </p:sp>
        <p:sp>
          <p:nvSpPr>
            <p:cNvPr id="99" name="Text Box 100"/>
            <p:cNvSpPr txBox="1">
              <a:spLocks noChangeArrowheads="1"/>
            </p:cNvSpPr>
            <p:nvPr/>
          </p:nvSpPr>
          <p:spPr bwMode="auto">
            <a:xfrm>
              <a:off x="196" y="3275"/>
              <a:ext cx="62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DISTR</a:t>
              </a:r>
            </a:p>
          </p:txBody>
        </p:sp>
        <p:sp>
          <p:nvSpPr>
            <p:cNvPr id="100" name="Text Box 101"/>
            <p:cNvSpPr txBox="1">
              <a:spLocks noChangeArrowheads="1"/>
            </p:cNvSpPr>
            <p:nvPr/>
          </p:nvSpPr>
          <p:spPr bwMode="auto">
            <a:xfrm>
              <a:off x="196" y="3439"/>
              <a:ext cx="79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DOSTR</a:t>
              </a:r>
            </a:p>
          </p:txBody>
        </p:sp>
        <p:sp>
          <p:nvSpPr>
            <p:cNvPr id="101" name="Text Box 102"/>
            <p:cNvSpPr txBox="1">
              <a:spLocks noChangeArrowheads="1"/>
            </p:cNvSpPr>
            <p:nvPr/>
          </p:nvSpPr>
          <p:spPr bwMode="auto">
            <a:xfrm>
              <a:off x="196" y="3584"/>
              <a:ext cx="79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DOSTR</a:t>
              </a:r>
            </a:p>
          </p:txBody>
        </p:sp>
        <p:sp>
          <p:nvSpPr>
            <p:cNvPr id="102" name="Text Box 103"/>
            <p:cNvSpPr txBox="1">
              <a:spLocks noChangeArrowheads="1"/>
            </p:cNvSpPr>
            <p:nvPr/>
          </p:nvSpPr>
          <p:spPr bwMode="auto">
            <a:xfrm>
              <a:off x="244" y="3729"/>
              <a:ext cx="74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DDIS</a:t>
              </a:r>
            </a:p>
          </p:txBody>
        </p:sp>
        <p:sp>
          <p:nvSpPr>
            <p:cNvPr id="103" name="Text Box 104"/>
            <p:cNvSpPr txBox="1">
              <a:spLocks noChangeArrowheads="1"/>
            </p:cNvSpPr>
            <p:nvPr/>
          </p:nvSpPr>
          <p:spPr bwMode="auto">
            <a:xfrm>
              <a:off x="292" y="3852"/>
              <a:ext cx="81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MR</a:t>
              </a:r>
            </a:p>
          </p:txBody>
        </p:sp>
        <p:sp>
          <p:nvSpPr>
            <p:cNvPr id="104" name="Line 105"/>
            <p:cNvSpPr>
              <a:spLocks noChangeShapeType="1"/>
            </p:cNvSpPr>
            <p:nvPr/>
          </p:nvSpPr>
          <p:spPr bwMode="auto">
            <a:xfrm>
              <a:off x="388" y="2959"/>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106"/>
            <p:cNvSpPr>
              <a:spLocks noChangeShapeType="1"/>
            </p:cNvSpPr>
            <p:nvPr/>
          </p:nvSpPr>
          <p:spPr bwMode="auto">
            <a:xfrm>
              <a:off x="388" y="3343"/>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107"/>
            <p:cNvSpPr>
              <a:spLocks noChangeShapeType="1"/>
            </p:cNvSpPr>
            <p:nvPr/>
          </p:nvSpPr>
          <p:spPr bwMode="auto">
            <a:xfrm>
              <a:off x="388" y="3631"/>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Text Box 108"/>
            <p:cNvSpPr txBox="1">
              <a:spLocks noChangeArrowheads="1"/>
            </p:cNvSpPr>
            <p:nvPr/>
          </p:nvSpPr>
          <p:spPr bwMode="auto">
            <a:xfrm>
              <a:off x="998" y="2365"/>
              <a:ext cx="22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800" b="0">
                  <a:latin typeface="Times New Roman" pitchFamily="18" charset="0"/>
                </a:rPr>
                <a:t>O</a:t>
              </a:r>
            </a:p>
          </p:txBody>
        </p:sp>
        <p:sp>
          <p:nvSpPr>
            <p:cNvPr id="108" name="Line 109"/>
            <p:cNvSpPr>
              <a:spLocks noChangeShapeType="1"/>
            </p:cNvSpPr>
            <p:nvPr/>
          </p:nvSpPr>
          <p:spPr bwMode="auto">
            <a:xfrm>
              <a:off x="532" y="2431"/>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Text Box 110"/>
            <p:cNvSpPr txBox="1">
              <a:spLocks noChangeArrowheads="1"/>
            </p:cNvSpPr>
            <p:nvPr/>
          </p:nvSpPr>
          <p:spPr bwMode="auto">
            <a:xfrm>
              <a:off x="1012" y="2919"/>
              <a:ext cx="22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800" b="0">
                  <a:latin typeface="Times New Roman" pitchFamily="18" charset="0"/>
                </a:rPr>
                <a:t>O</a:t>
              </a:r>
            </a:p>
          </p:txBody>
        </p:sp>
        <p:sp>
          <p:nvSpPr>
            <p:cNvPr id="110" name="Text Box 111"/>
            <p:cNvSpPr txBox="1">
              <a:spLocks noChangeArrowheads="1"/>
            </p:cNvSpPr>
            <p:nvPr/>
          </p:nvSpPr>
          <p:spPr bwMode="auto">
            <a:xfrm>
              <a:off x="1012" y="3248"/>
              <a:ext cx="22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800" b="0">
                  <a:latin typeface="Times New Roman" pitchFamily="18" charset="0"/>
                </a:rPr>
                <a:t>O</a:t>
              </a:r>
            </a:p>
          </p:txBody>
        </p:sp>
        <p:sp>
          <p:nvSpPr>
            <p:cNvPr id="111" name="Text Box 112"/>
            <p:cNvSpPr txBox="1">
              <a:spLocks noChangeArrowheads="1"/>
            </p:cNvSpPr>
            <p:nvPr/>
          </p:nvSpPr>
          <p:spPr bwMode="auto">
            <a:xfrm>
              <a:off x="5136" y="605"/>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SOUT</a:t>
              </a:r>
            </a:p>
          </p:txBody>
        </p:sp>
        <p:sp>
          <p:nvSpPr>
            <p:cNvPr id="112" name="Text Box 113"/>
            <p:cNvSpPr txBox="1">
              <a:spLocks noChangeArrowheads="1"/>
            </p:cNvSpPr>
            <p:nvPr/>
          </p:nvSpPr>
          <p:spPr bwMode="auto">
            <a:xfrm>
              <a:off x="5158" y="845"/>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SIN</a:t>
              </a:r>
            </a:p>
          </p:txBody>
        </p:sp>
        <p:sp>
          <p:nvSpPr>
            <p:cNvPr id="113" name="Text Box 114"/>
            <p:cNvSpPr txBox="1">
              <a:spLocks noChangeArrowheads="1"/>
            </p:cNvSpPr>
            <p:nvPr/>
          </p:nvSpPr>
          <p:spPr bwMode="auto">
            <a:xfrm>
              <a:off x="4585" y="1680"/>
              <a:ext cx="79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XTAL2</a:t>
              </a:r>
            </a:p>
          </p:txBody>
        </p:sp>
        <p:sp>
          <p:nvSpPr>
            <p:cNvPr id="114" name="Text Box 115"/>
            <p:cNvSpPr txBox="1">
              <a:spLocks noChangeArrowheads="1"/>
            </p:cNvSpPr>
            <p:nvPr/>
          </p:nvSpPr>
          <p:spPr bwMode="auto">
            <a:xfrm>
              <a:off x="4176" y="1680"/>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XTAL1</a:t>
              </a:r>
            </a:p>
          </p:txBody>
        </p:sp>
        <p:sp>
          <p:nvSpPr>
            <p:cNvPr id="115" name="Text Box 116"/>
            <p:cNvSpPr txBox="1">
              <a:spLocks noChangeArrowheads="1"/>
            </p:cNvSpPr>
            <p:nvPr/>
          </p:nvSpPr>
          <p:spPr bwMode="auto">
            <a:xfrm>
              <a:off x="5161" y="2113"/>
              <a:ext cx="599"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BAUD OUT</a:t>
              </a:r>
            </a:p>
          </p:txBody>
        </p:sp>
        <p:sp>
          <p:nvSpPr>
            <p:cNvPr id="116" name="Text Box 117"/>
            <p:cNvSpPr txBox="1">
              <a:spLocks noChangeArrowheads="1"/>
            </p:cNvSpPr>
            <p:nvPr/>
          </p:nvSpPr>
          <p:spPr bwMode="auto">
            <a:xfrm>
              <a:off x="5305" y="2477"/>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RTS</a:t>
              </a:r>
            </a:p>
          </p:txBody>
        </p:sp>
        <p:sp>
          <p:nvSpPr>
            <p:cNvPr id="117" name="Text Box 118"/>
            <p:cNvSpPr txBox="1">
              <a:spLocks noChangeArrowheads="1"/>
            </p:cNvSpPr>
            <p:nvPr/>
          </p:nvSpPr>
          <p:spPr bwMode="auto">
            <a:xfrm>
              <a:off x="5305" y="2621"/>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CTS</a:t>
              </a:r>
            </a:p>
          </p:txBody>
        </p:sp>
        <p:sp>
          <p:nvSpPr>
            <p:cNvPr id="118" name="Text Box 119"/>
            <p:cNvSpPr txBox="1">
              <a:spLocks noChangeArrowheads="1"/>
            </p:cNvSpPr>
            <p:nvPr/>
          </p:nvSpPr>
          <p:spPr bwMode="auto">
            <a:xfrm>
              <a:off x="5209" y="2764"/>
              <a:ext cx="59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DRT</a:t>
              </a:r>
            </a:p>
          </p:txBody>
        </p:sp>
        <p:sp>
          <p:nvSpPr>
            <p:cNvPr id="119" name="Text Box 120"/>
            <p:cNvSpPr txBox="1">
              <a:spLocks noChangeArrowheads="1"/>
            </p:cNvSpPr>
            <p:nvPr/>
          </p:nvSpPr>
          <p:spPr bwMode="auto">
            <a:xfrm>
              <a:off x="5209" y="2908"/>
              <a:ext cx="59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DSR</a:t>
              </a:r>
            </a:p>
          </p:txBody>
        </p:sp>
        <p:sp>
          <p:nvSpPr>
            <p:cNvPr id="120" name="Text Box 121"/>
            <p:cNvSpPr txBox="1">
              <a:spLocks noChangeArrowheads="1"/>
            </p:cNvSpPr>
            <p:nvPr/>
          </p:nvSpPr>
          <p:spPr bwMode="auto">
            <a:xfrm>
              <a:off x="5209" y="3168"/>
              <a:ext cx="59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RLSD</a:t>
              </a:r>
            </a:p>
          </p:txBody>
        </p:sp>
        <p:sp>
          <p:nvSpPr>
            <p:cNvPr id="121" name="Text Box 122"/>
            <p:cNvSpPr txBox="1">
              <a:spLocks noChangeArrowheads="1"/>
            </p:cNvSpPr>
            <p:nvPr/>
          </p:nvSpPr>
          <p:spPr bwMode="auto">
            <a:xfrm>
              <a:off x="5232" y="3312"/>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RI</a:t>
              </a:r>
            </a:p>
          </p:txBody>
        </p:sp>
        <p:sp>
          <p:nvSpPr>
            <p:cNvPr id="122" name="Text Box 123"/>
            <p:cNvSpPr txBox="1">
              <a:spLocks noChangeArrowheads="1"/>
            </p:cNvSpPr>
            <p:nvPr/>
          </p:nvSpPr>
          <p:spPr bwMode="auto">
            <a:xfrm>
              <a:off x="5209" y="3484"/>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OUT1</a:t>
              </a:r>
            </a:p>
          </p:txBody>
        </p:sp>
        <p:sp>
          <p:nvSpPr>
            <p:cNvPr id="123" name="Text Box 124"/>
            <p:cNvSpPr txBox="1">
              <a:spLocks noChangeArrowheads="1"/>
            </p:cNvSpPr>
            <p:nvPr/>
          </p:nvSpPr>
          <p:spPr bwMode="auto">
            <a:xfrm>
              <a:off x="5209" y="3630"/>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OUT2</a:t>
              </a:r>
            </a:p>
          </p:txBody>
        </p:sp>
        <p:sp>
          <p:nvSpPr>
            <p:cNvPr id="124" name="Text Box 125"/>
            <p:cNvSpPr txBox="1">
              <a:spLocks noChangeArrowheads="1"/>
            </p:cNvSpPr>
            <p:nvPr/>
          </p:nvSpPr>
          <p:spPr bwMode="auto">
            <a:xfrm>
              <a:off x="5209" y="3821"/>
              <a:ext cx="5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INTRPT</a:t>
              </a:r>
            </a:p>
          </p:txBody>
        </p:sp>
        <p:sp>
          <p:nvSpPr>
            <p:cNvPr id="125" name="Line 126"/>
            <p:cNvSpPr>
              <a:spLocks noChangeShapeType="1"/>
            </p:cNvSpPr>
            <p:nvPr/>
          </p:nvSpPr>
          <p:spPr bwMode="auto">
            <a:xfrm>
              <a:off x="5472" y="24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127"/>
            <p:cNvSpPr>
              <a:spLocks noChangeShapeType="1"/>
            </p:cNvSpPr>
            <p:nvPr/>
          </p:nvSpPr>
          <p:spPr bwMode="auto">
            <a:xfrm>
              <a:off x="5520" y="264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128"/>
            <p:cNvSpPr>
              <a:spLocks noChangeShapeType="1"/>
            </p:cNvSpPr>
            <p:nvPr/>
          </p:nvSpPr>
          <p:spPr bwMode="auto">
            <a:xfrm>
              <a:off x="5424" y="278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129"/>
            <p:cNvSpPr>
              <a:spLocks noChangeShapeType="1"/>
            </p:cNvSpPr>
            <p:nvPr/>
          </p:nvSpPr>
          <p:spPr bwMode="auto">
            <a:xfrm>
              <a:off x="5376" y="292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130"/>
            <p:cNvSpPr>
              <a:spLocks noChangeShapeType="1"/>
            </p:cNvSpPr>
            <p:nvPr/>
          </p:nvSpPr>
          <p:spPr bwMode="auto">
            <a:xfrm>
              <a:off x="5376" y="321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131"/>
            <p:cNvSpPr>
              <a:spLocks noChangeShapeType="1"/>
            </p:cNvSpPr>
            <p:nvPr/>
          </p:nvSpPr>
          <p:spPr bwMode="auto">
            <a:xfrm>
              <a:off x="5472" y="336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132"/>
            <p:cNvSpPr>
              <a:spLocks noChangeShapeType="1"/>
            </p:cNvSpPr>
            <p:nvPr/>
          </p:nvSpPr>
          <p:spPr bwMode="auto">
            <a:xfrm>
              <a:off x="5328" y="3504"/>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133"/>
            <p:cNvSpPr>
              <a:spLocks noChangeShapeType="1"/>
            </p:cNvSpPr>
            <p:nvPr/>
          </p:nvSpPr>
          <p:spPr bwMode="auto">
            <a:xfrm>
              <a:off x="5376" y="3648"/>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Text Box 134"/>
            <p:cNvSpPr txBox="1">
              <a:spLocks noChangeArrowheads="1"/>
            </p:cNvSpPr>
            <p:nvPr/>
          </p:nvSpPr>
          <p:spPr bwMode="auto">
            <a:xfrm>
              <a:off x="4320" y="1393"/>
              <a:ext cx="79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lgn="l">
                <a:spcBef>
                  <a:spcPct val="0"/>
                </a:spcBef>
                <a:defRPr>
                  <a:solidFill>
                    <a:schemeClr val="tx1"/>
                  </a:solidFill>
                  <a:latin typeface="Arial" charset="0"/>
                  <a:ea typeface="宋体" charset="-122"/>
                </a:defRPr>
              </a:lvl1pPr>
              <a:lvl2pPr marL="742950" indent="-285750" algn="l">
                <a:spcBef>
                  <a:spcPct val="0"/>
                </a:spcBef>
                <a:defRPr>
                  <a:solidFill>
                    <a:schemeClr val="tx1"/>
                  </a:solidFill>
                  <a:latin typeface="Arial" charset="0"/>
                  <a:ea typeface="宋体" charset="-122"/>
                </a:defRPr>
              </a:lvl2pPr>
              <a:lvl3pPr marL="1143000" indent="-228600" algn="l">
                <a:spcBef>
                  <a:spcPct val="0"/>
                </a:spcBef>
                <a:defRPr>
                  <a:solidFill>
                    <a:schemeClr val="tx1"/>
                  </a:solidFill>
                  <a:latin typeface="Arial" charset="0"/>
                  <a:ea typeface="宋体" charset="-122"/>
                </a:defRPr>
              </a:lvl3pPr>
              <a:lvl4pPr marL="1600200" indent="-228600" algn="l">
                <a:spcBef>
                  <a:spcPct val="0"/>
                </a:spcBef>
                <a:defRPr>
                  <a:solidFill>
                    <a:schemeClr val="tx1"/>
                  </a:solidFill>
                  <a:latin typeface="Arial" charset="0"/>
                  <a:ea typeface="宋体" charset="-122"/>
                </a:defRPr>
              </a:lvl4pPr>
              <a:lvl5pPr marL="2057400" indent="-228600" algn="l">
                <a:spcBef>
                  <a:spcPct val="0"/>
                </a:spcBef>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buClrTx/>
                <a:buSzTx/>
                <a:buFontTx/>
                <a:buNone/>
              </a:pPr>
              <a:r>
                <a:rPr lang="en-US" altLang="zh-CN" sz="1600" b="0">
                  <a:latin typeface="Times New Roman" pitchFamily="18" charset="0"/>
                </a:rPr>
                <a:t>RCLK</a:t>
              </a:r>
            </a:p>
          </p:txBody>
        </p:sp>
      </p:grpSp>
    </p:spTree>
    <p:extLst>
      <p:ext uri="{BB962C8B-B14F-4D97-AF65-F5344CB8AC3E}">
        <p14:creationId xmlns:p14="http://schemas.microsoft.com/office/powerpoint/2010/main" val="1993513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3"/>
          <p:cNvSpPr txBox="1">
            <a:spLocks noChangeArrowheads="1"/>
          </p:cNvSpPr>
          <p:nvPr/>
        </p:nvSpPr>
        <p:spPr bwMode="auto">
          <a:xfrm>
            <a:off x="476545" y="998730"/>
            <a:ext cx="8229600" cy="3170099"/>
          </a:xfrm>
          <a:prstGeom prst="rect">
            <a:avLst/>
          </a:prstGeom>
          <a:noFill/>
          <a:ln w="9525">
            <a:noFill/>
            <a:miter lim="800000"/>
            <a:headEnd/>
            <a:tailEnd/>
          </a:ln>
        </p:spPr>
        <p:txBody>
          <a:bodyPr>
            <a:spAutoFit/>
          </a:bodyPr>
          <a:lstStyle>
            <a:defPPr>
              <a:defRPr lang="zh-CN"/>
            </a:defPPr>
            <a:lvl1pPr marL="261938" indent="-261938">
              <a:defRPr sz="2400">
                <a:solidFill>
                  <a:srgbClr val="FF0000"/>
                </a:solidFill>
                <a:latin typeface="+mn-lt"/>
                <a:ea typeface="幼圆" pitchFamily="49" charset="-122"/>
              </a:defRPr>
            </a:lvl1pPr>
          </a:lstStyle>
          <a:p>
            <a:pPr>
              <a:lnSpc>
                <a:spcPct val="125000"/>
              </a:lnSpc>
              <a:spcBef>
                <a:spcPts val="600"/>
              </a:spcBef>
            </a:pPr>
            <a:r>
              <a:rPr lang="zh-CN" altLang="en-US" dirty="0" smtClean="0"/>
              <a:t>校验位</a:t>
            </a:r>
            <a:endParaRPr lang="en-US" altLang="zh-CN" dirty="0" smtClean="0"/>
          </a:p>
          <a:p>
            <a:pPr>
              <a:lnSpc>
                <a:spcPct val="125000"/>
              </a:lnSpc>
              <a:spcBef>
                <a:spcPts val="600"/>
              </a:spcBef>
            </a:pPr>
            <a:r>
              <a:rPr lang="zh-CN" altLang="en-US" dirty="0" smtClean="0">
                <a:solidFill>
                  <a:srgbClr val="0000CC"/>
                </a:solidFill>
              </a:rPr>
              <a:t>奇</a:t>
            </a:r>
            <a:r>
              <a:rPr lang="zh-CN" altLang="en-US" dirty="0">
                <a:solidFill>
                  <a:srgbClr val="0000CC"/>
                </a:solidFill>
              </a:rPr>
              <a:t>校验 ：字符加上校验位有奇数个</a:t>
            </a:r>
            <a:r>
              <a:rPr lang="en-US" altLang="zh-CN" dirty="0">
                <a:solidFill>
                  <a:srgbClr val="0000CC"/>
                </a:solidFill>
              </a:rPr>
              <a:t>1</a:t>
            </a:r>
            <a:r>
              <a:rPr lang="zh-CN" altLang="en-US" dirty="0">
                <a:solidFill>
                  <a:srgbClr val="0000CC"/>
                </a:solidFill>
              </a:rPr>
              <a:t>；</a:t>
            </a:r>
          </a:p>
          <a:p>
            <a:pPr>
              <a:lnSpc>
                <a:spcPct val="125000"/>
              </a:lnSpc>
              <a:spcBef>
                <a:spcPts val="600"/>
              </a:spcBef>
            </a:pPr>
            <a:r>
              <a:rPr lang="zh-CN" altLang="en-US" dirty="0">
                <a:solidFill>
                  <a:srgbClr val="0000CC"/>
                </a:solidFill>
              </a:rPr>
              <a:t>偶校验 ：字符加上校验位有偶数个</a:t>
            </a:r>
            <a:r>
              <a:rPr lang="en-US" altLang="zh-CN" dirty="0">
                <a:solidFill>
                  <a:srgbClr val="0000CC"/>
                </a:solidFill>
              </a:rPr>
              <a:t>1 </a:t>
            </a:r>
            <a:r>
              <a:rPr lang="zh-CN" altLang="en-US" dirty="0">
                <a:solidFill>
                  <a:srgbClr val="0000CC"/>
                </a:solidFill>
              </a:rPr>
              <a:t>。</a:t>
            </a:r>
          </a:p>
          <a:p>
            <a:pPr marL="0" indent="0">
              <a:lnSpc>
                <a:spcPct val="125000"/>
              </a:lnSpc>
              <a:spcBef>
                <a:spcPts val="600"/>
              </a:spcBef>
            </a:pPr>
            <a:r>
              <a:rPr lang="zh-CN" altLang="en-US" dirty="0" smtClean="0">
                <a:solidFill>
                  <a:srgbClr val="0000CC"/>
                </a:solidFill>
              </a:rPr>
              <a:t>校验位的生成和</a:t>
            </a:r>
            <a:r>
              <a:rPr lang="zh-CN" altLang="en-US" dirty="0">
                <a:solidFill>
                  <a:srgbClr val="0000CC"/>
                </a:solidFill>
              </a:rPr>
              <a:t>检查由串行通信控制器内部</a:t>
            </a:r>
            <a:r>
              <a:rPr lang="zh-CN" altLang="en-US" dirty="0" smtClean="0">
                <a:solidFill>
                  <a:srgbClr val="0000CC"/>
                </a:solidFill>
              </a:rPr>
              <a:t>自动完成，</a:t>
            </a:r>
            <a:r>
              <a:rPr lang="zh-CN" altLang="en-US" dirty="0">
                <a:solidFill>
                  <a:srgbClr val="0000CC"/>
                </a:solidFill>
              </a:rPr>
              <a:t>停止位也是由硬件自动产生的。</a:t>
            </a:r>
          </a:p>
          <a:p>
            <a:pPr>
              <a:lnSpc>
                <a:spcPct val="125000"/>
              </a:lnSpc>
              <a:spcBef>
                <a:spcPts val="600"/>
              </a:spcBef>
            </a:pPr>
            <a:r>
              <a:rPr lang="en-US" altLang="zh-CN" dirty="0">
                <a:solidFill>
                  <a:srgbClr val="0000CC"/>
                </a:solidFill>
              </a:rPr>
              <a:t>(</a:t>
            </a:r>
            <a:r>
              <a:rPr lang="zh-CN" altLang="en-US" dirty="0">
                <a:solidFill>
                  <a:srgbClr val="0000CC"/>
                </a:solidFill>
              </a:rPr>
              <a:t>偶数个错误不能检测</a:t>
            </a:r>
            <a:r>
              <a:rPr lang="en-US" altLang="zh-CN" dirty="0">
                <a:solidFill>
                  <a:srgbClr val="0000CC"/>
                </a:solidFill>
              </a:rPr>
              <a:t>)</a:t>
            </a:r>
            <a:r>
              <a:rPr lang="zh-CN" altLang="en-US" dirty="0">
                <a:solidFill>
                  <a:srgbClr val="0000CC"/>
                </a:solidFill>
              </a:rPr>
              <a:t>。</a:t>
            </a:r>
          </a:p>
        </p:txBody>
      </p:sp>
      <p:sp>
        <p:nvSpPr>
          <p:cNvPr id="4" name="Rectangle 8"/>
          <p:cNvSpPr>
            <a:spLocks noChangeArrowheads="1"/>
          </p:cNvSpPr>
          <p:nvPr/>
        </p:nvSpPr>
        <p:spPr bwMode="auto">
          <a:xfrm>
            <a:off x="360040" y="143635"/>
            <a:ext cx="4572000" cy="563562"/>
          </a:xfrm>
          <a:prstGeom prst="rect">
            <a:avLst/>
          </a:prstGeom>
          <a:noFill/>
          <a:ln w="9525">
            <a:noFill/>
            <a:miter lim="800000"/>
            <a:headEnd/>
            <a:tailEnd/>
          </a:ln>
        </p:spPr>
        <p:txBody>
          <a:bodyPr/>
          <a:lstStyle/>
          <a:p>
            <a:pPr marL="361950" indent="-361950" algn="just">
              <a:lnSpc>
                <a:spcPct val="120000"/>
              </a:lnSpc>
              <a:spcBef>
                <a:spcPts val="1200"/>
              </a:spcBef>
            </a:pPr>
            <a:r>
              <a:rPr lang="zh-CN" altLang="en-US" sz="2800" dirty="0" smtClean="0">
                <a:solidFill>
                  <a:srgbClr val="0000CC"/>
                </a:solidFill>
                <a:ea typeface="幼圆" pitchFamily="49" charset="-122"/>
              </a:rPr>
              <a:t>（</a:t>
            </a:r>
            <a:r>
              <a:rPr lang="en-US" altLang="zh-CN" sz="2800" dirty="0" smtClean="0">
                <a:solidFill>
                  <a:srgbClr val="0000CC"/>
                </a:solidFill>
                <a:ea typeface="幼圆" pitchFamily="49" charset="-122"/>
              </a:rPr>
              <a:t>1</a:t>
            </a:r>
            <a:r>
              <a:rPr lang="zh-CN" altLang="en-US" sz="2800" dirty="0" smtClean="0">
                <a:solidFill>
                  <a:srgbClr val="0000CC"/>
                </a:solidFill>
                <a:ea typeface="幼圆" pitchFamily="49" charset="-122"/>
              </a:rPr>
              <a:t>）异步</a:t>
            </a:r>
            <a:r>
              <a:rPr lang="zh-CN" altLang="en-US" sz="2800" dirty="0">
                <a:solidFill>
                  <a:srgbClr val="0000CC"/>
                </a:solidFill>
                <a:ea typeface="幼圆" pitchFamily="49" charset="-122"/>
              </a:rPr>
              <a:t>串行通信方式</a:t>
            </a:r>
          </a:p>
        </p:txBody>
      </p:sp>
      <p:pic>
        <p:nvPicPr>
          <p:cNvPr id="6" name="Picture 9" descr="tu8-6"/>
          <p:cNvPicPr>
            <a:picLocks noChangeAspect="1" noChangeArrowheads="1"/>
          </p:cNvPicPr>
          <p:nvPr/>
        </p:nvPicPr>
        <p:blipFill>
          <a:blip r:embed="rId2" cstate="print"/>
          <a:srcRect/>
          <a:stretch>
            <a:fillRect/>
          </a:stretch>
        </p:blipFill>
        <p:spPr bwMode="auto">
          <a:xfrm>
            <a:off x="2983726" y="4244780"/>
            <a:ext cx="5728734" cy="1974530"/>
          </a:xfrm>
          <a:prstGeom prst="rect">
            <a:avLst/>
          </a:prstGeom>
          <a:solidFill>
            <a:schemeClr val="bg1"/>
          </a:solid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4"/>
          <p:cNvSpPr txBox="1">
            <a:spLocks noChangeArrowheads="1"/>
          </p:cNvSpPr>
          <p:nvPr/>
        </p:nvSpPr>
        <p:spPr bwMode="auto">
          <a:xfrm>
            <a:off x="228600" y="914400"/>
            <a:ext cx="8610600" cy="1354217"/>
          </a:xfrm>
          <a:prstGeom prst="rect">
            <a:avLst/>
          </a:prstGeom>
          <a:noFill/>
          <a:ln w="9525">
            <a:noFill/>
            <a:miter lim="800000"/>
            <a:headEnd/>
            <a:tailEnd/>
          </a:ln>
        </p:spPr>
        <p:txBody>
          <a:bodyPr>
            <a:spAutoFit/>
          </a:bodyPr>
          <a:lstStyle/>
          <a:p>
            <a:pPr marL="363538" indent="-363538" algn="just">
              <a:spcBef>
                <a:spcPts val="600"/>
              </a:spcBef>
            </a:pPr>
            <a:r>
              <a:rPr lang="en-US" altLang="en-US" sz="2400" dirty="0" smtClean="0">
                <a:solidFill>
                  <a:srgbClr val="FF0000"/>
                </a:solidFill>
                <a:latin typeface="+mn-lt"/>
                <a:ea typeface="幼圆" pitchFamily="49" charset="-122"/>
              </a:rPr>
              <a:t>   </a:t>
            </a:r>
            <a:r>
              <a:rPr lang="zh-CN" altLang="en-US" sz="2400" dirty="0" smtClean="0">
                <a:solidFill>
                  <a:srgbClr val="FF0000"/>
                </a:solidFill>
                <a:latin typeface="+mn-lt"/>
                <a:ea typeface="幼圆" pitchFamily="49" charset="-122"/>
              </a:rPr>
              <a:t>（</a:t>
            </a:r>
            <a:r>
              <a:rPr lang="en-US" altLang="zh-CN" sz="2400" dirty="0" smtClean="0">
                <a:solidFill>
                  <a:srgbClr val="FF0000"/>
                </a:solidFill>
                <a:latin typeface="+mn-lt"/>
                <a:ea typeface="幼圆" pitchFamily="49" charset="-122"/>
              </a:rPr>
              <a:t>2</a:t>
            </a:r>
            <a:r>
              <a:rPr lang="zh-CN" altLang="en-US" sz="2400" dirty="0" smtClean="0">
                <a:solidFill>
                  <a:srgbClr val="FF0000"/>
                </a:solidFill>
                <a:latin typeface="+mn-lt"/>
                <a:ea typeface="幼圆" pitchFamily="49" charset="-122"/>
              </a:rPr>
              <a:t>）同步串行通信</a:t>
            </a:r>
            <a:r>
              <a:rPr lang="zh-CN" altLang="en-US" sz="2400" dirty="0">
                <a:solidFill>
                  <a:srgbClr val="FF0000"/>
                </a:solidFill>
                <a:latin typeface="+mn-lt"/>
                <a:ea typeface="幼圆" pitchFamily="49" charset="-122"/>
              </a:rPr>
              <a:t>方式</a:t>
            </a:r>
          </a:p>
          <a:p>
            <a:pPr marL="363538" indent="-363538" algn="just">
              <a:spcBef>
                <a:spcPts val="1200"/>
              </a:spcBef>
            </a:pPr>
            <a:r>
              <a:rPr lang="zh-CN" altLang="en-US" sz="2400" dirty="0">
                <a:solidFill>
                  <a:srgbClr val="0000CC"/>
                </a:solidFill>
                <a:latin typeface="+mn-lt"/>
                <a:ea typeface="幼圆" pitchFamily="49" charset="-122"/>
              </a:rPr>
              <a:t>    特点</a:t>
            </a:r>
            <a:r>
              <a:rPr lang="en-US" altLang="zh-CN" sz="2400" dirty="0" smtClean="0">
                <a:solidFill>
                  <a:srgbClr val="0000CC"/>
                </a:solidFill>
                <a:latin typeface="+mn-lt"/>
                <a:ea typeface="幼圆" pitchFamily="49" charset="-122"/>
              </a:rPr>
              <a:t>: </a:t>
            </a:r>
            <a:r>
              <a:rPr lang="zh-CN" altLang="en-US" sz="2400" dirty="0" smtClean="0">
                <a:solidFill>
                  <a:srgbClr val="0000CC"/>
                </a:solidFill>
                <a:latin typeface="+mn-lt"/>
                <a:ea typeface="幼圆" pitchFamily="49" charset="-122"/>
              </a:rPr>
              <a:t>利用</a:t>
            </a:r>
            <a:r>
              <a:rPr lang="zh-CN" altLang="en-US" sz="2400" dirty="0">
                <a:solidFill>
                  <a:srgbClr val="0000CC"/>
                </a:solidFill>
                <a:latin typeface="+mn-lt"/>
                <a:ea typeface="幼圆" pitchFamily="49" charset="-122"/>
              </a:rPr>
              <a:t>同步</a:t>
            </a:r>
            <a:r>
              <a:rPr lang="zh-CN" altLang="en-US" sz="2400" dirty="0" smtClean="0">
                <a:solidFill>
                  <a:srgbClr val="0000CC"/>
                </a:solidFill>
                <a:latin typeface="+mn-lt"/>
                <a:ea typeface="幼圆" pitchFamily="49" charset="-122"/>
              </a:rPr>
              <a:t>字符（</a:t>
            </a:r>
            <a:r>
              <a:rPr lang="en-US" altLang="zh-CN" sz="2400" dirty="0">
                <a:solidFill>
                  <a:srgbClr val="0000CC"/>
                </a:solidFill>
                <a:latin typeface="+mn-lt"/>
                <a:ea typeface="幼圆" pitchFamily="49" charset="-122"/>
              </a:rPr>
              <a:t>SYN</a:t>
            </a:r>
            <a:r>
              <a:rPr lang="zh-CN" altLang="en-US" sz="2400" dirty="0">
                <a:solidFill>
                  <a:srgbClr val="0000CC"/>
                </a:solidFill>
                <a:latin typeface="+mn-lt"/>
                <a:ea typeface="幼圆" pitchFamily="49" charset="-122"/>
              </a:rPr>
              <a:t>）获得双方的同步信息，数据之间无间隔</a:t>
            </a:r>
            <a:r>
              <a:rPr lang="zh-CN" altLang="en-US" sz="2400" dirty="0" smtClean="0">
                <a:solidFill>
                  <a:srgbClr val="0000CC"/>
                </a:solidFill>
                <a:latin typeface="+mn-lt"/>
                <a:ea typeface="幼圆" pitchFamily="49" charset="-122"/>
              </a:rPr>
              <a:t>符，所</a:t>
            </a:r>
            <a:r>
              <a:rPr lang="zh-CN" altLang="en-US" sz="2400" dirty="0">
                <a:solidFill>
                  <a:srgbClr val="0000CC"/>
                </a:solidFill>
                <a:latin typeface="+mn-lt"/>
                <a:ea typeface="幼圆" pitchFamily="49" charset="-122"/>
              </a:rPr>
              <a:t>以传输速率较</a:t>
            </a:r>
            <a:r>
              <a:rPr lang="zh-CN" altLang="en-US" sz="2400" dirty="0" smtClean="0">
                <a:solidFill>
                  <a:srgbClr val="0000CC"/>
                </a:solidFill>
                <a:latin typeface="+mn-lt"/>
                <a:ea typeface="幼圆" pitchFamily="49" charset="-122"/>
              </a:rPr>
              <a:t>高。</a:t>
            </a:r>
            <a:endParaRPr lang="zh-CN" altLang="en-US" sz="2400" dirty="0">
              <a:solidFill>
                <a:srgbClr val="0000CC"/>
              </a:solidFill>
              <a:latin typeface="+mn-lt"/>
              <a:ea typeface="幼圆" pitchFamily="49" charset="-122"/>
            </a:endParaRPr>
          </a:p>
        </p:txBody>
      </p:sp>
      <p:sp>
        <p:nvSpPr>
          <p:cNvPr id="28674" name="Rectangle 6"/>
          <p:cNvSpPr>
            <a:spLocks noChangeArrowheads="1"/>
          </p:cNvSpPr>
          <p:nvPr/>
        </p:nvSpPr>
        <p:spPr bwMode="auto">
          <a:xfrm>
            <a:off x="0" y="3300155"/>
            <a:ext cx="9144000" cy="0"/>
          </a:xfrm>
          <a:prstGeom prst="rect">
            <a:avLst/>
          </a:prstGeom>
          <a:noFill/>
          <a:ln w="9525">
            <a:noFill/>
            <a:miter lim="800000"/>
            <a:headEnd/>
            <a:tailEnd/>
          </a:ln>
        </p:spPr>
        <p:txBody>
          <a:bodyPr wrap="none" anchor="ctr">
            <a:spAutoFit/>
          </a:bodyPr>
          <a:lstStyle/>
          <a:p>
            <a:endParaRPr lang="zh-CN" altLang="en-US"/>
          </a:p>
        </p:txBody>
      </p:sp>
      <p:sp>
        <p:nvSpPr>
          <p:cNvPr id="28675" name="Text Box 9"/>
          <p:cNvSpPr txBox="1">
            <a:spLocks noChangeArrowheads="1"/>
          </p:cNvSpPr>
          <p:nvPr/>
        </p:nvSpPr>
        <p:spPr bwMode="auto">
          <a:xfrm>
            <a:off x="533400" y="4235313"/>
            <a:ext cx="8305800" cy="1938992"/>
          </a:xfrm>
          <a:prstGeom prst="rect">
            <a:avLst/>
          </a:prstGeom>
          <a:noFill/>
          <a:ln w="9525">
            <a:noFill/>
            <a:miter lim="800000"/>
            <a:headEnd/>
            <a:tailEnd/>
          </a:ln>
        </p:spPr>
        <p:txBody>
          <a:bodyPr>
            <a:spAutoFit/>
          </a:bodyPr>
          <a:lstStyle/>
          <a:p>
            <a:pPr algn="just"/>
            <a:r>
              <a:rPr lang="en-US" altLang="zh-CN" sz="2400" dirty="0" smtClean="0">
                <a:solidFill>
                  <a:srgbClr val="FF0000"/>
                </a:solidFill>
                <a:latin typeface="+mn-lt"/>
                <a:ea typeface="幼圆" pitchFamily="49" charset="-122"/>
              </a:rPr>
              <a:t>CRC</a:t>
            </a:r>
            <a:r>
              <a:rPr lang="zh-CN" altLang="en-US" sz="2400" dirty="0" smtClean="0">
                <a:solidFill>
                  <a:srgbClr val="FF0000"/>
                </a:solidFill>
                <a:latin typeface="+mn-lt"/>
                <a:ea typeface="幼圆" pitchFamily="49" charset="-122"/>
              </a:rPr>
              <a:t>校验</a:t>
            </a:r>
            <a:endParaRPr lang="en-US" altLang="zh-CN" sz="2400" dirty="0" smtClean="0">
              <a:solidFill>
                <a:srgbClr val="FF0000"/>
              </a:solidFill>
              <a:latin typeface="+mn-lt"/>
              <a:ea typeface="幼圆" pitchFamily="49" charset="-122"/>
            </a:endParaRPr>
          </a:p>
          <a:p>
            <a:pPr algn="just"/>
            <a:r>
              <a:rPr lang="zh-CN" altLang="en-US" sz="2400" dirty="0" smtClean="0">
                <a:solidFill>
                  <a:srgbClr val="0000CC"/>
                </a:solidFill>
                <a:latin typeface="+mn-lt"/>
                <a:ea typeface="幼圆" pitchFamily="49" charset="-122"/>
              </a:rPr>
              <a:t>传</a:t>
            </a:r>
            <a:r>
              <a:rPr lang="zh-CN" altLang="en-US" sz="2400" dirty="0">
                <a:solidFill>
                  <a:srgbClr val="0000CC"/>
                </a:solidFill>
                <a:latin typeface="+mn-lt"/>
                <a:ea typeface="幼圆" pitchFamily="49" charset="-122"/>
              </a:rPr>
              <a:t>送数据作为被除数，发送器本身产生一固定除数，前者除以后者得到余数即为该“冗余”字符。当数据和冗余字符一起被传送到接收器时，接收器</a:t>
            </a:r>
            <a:r>
              <a:rPr lang="zh-CN" altLang="en-US" sz="2400" dirty="0" smtClean="0">
                <a:solidFill>
                  <a:srgbClr val="0000CC"/>
                </a:solidFill>
                <a:latin typeface="+mn-lt"/>
                <a:ea typeface="幼圆" pitchFamily="49" charset="-122"/>
              </a:rPr>
              <a:t>产生与发送器</a:t>
            </a:r>
            <a:r>
              <a:rPr lang="zh-CN" altLang="en-US" sz="2400" dirty="0">
                <a:solidFill>
                  <a:srgbClr val="0000CC"/>
                </a:solidFill>
                <a:latin typeface="+mn-lt"/>
                <a:ea typeface="幼圆" pitchFamily="49" charset="-122"/>
              </a:rPr>
              <a:t>相同的除数，和数据位相除，得到余数进行比较。</a:t>
            </a:r>
          </a:p>
        </p:txBody>
      </p:sp>
      <p:pic>
        <p:nvPicPr>
          <p:cNvPr id="28676" name="Picture 10"/>
          <p:cNvPicPr>
            <a:picLocks noChangeAspect="1" noChangeArrowheads="1"/>
          </p:cNvPicPr>
          <p:nvPr/>
        </p:nvPicPr>
        <p:blipFill>
          <a:blip r:embed="rId2" cstate="print"/>
          <a:srcRect/>
          <a:stretch>
            <a:fillRect/>
          </a:stretch>
        </p:blipFill>
        <p:spPr bwMode="auto">
          <a:xfrm>
            <a:off x="1249068" y="2933945"/>
            <a:ext cx="7418387" cy="1143000"/>
          </a:xfrm>
          <a:prstGeom prst="rect">
            <a:avLst/>
          </a:prstGeom>
          <a:noFill/>
          <a:ln w="9525">
            <a:noFill/>
            <a:miter lim="800000"/>
            <a:headEnd/>
            <a:tailEnd/>
          </a:ln>
        </p:spPr>
      </p:pic>
      <p:sp>
        <p:nvSpPr>
          <p:cNvPr id="28677" name="Rectangle 11"/>
          <p:cNvSpPr>
            <a:spLocks noChangeArrowheads="1"/>
          </p:cNvSpPr>
          <p:nvPr/>
        </p:nvSpPr>
        <p:spPr bwMode="auto">
          <a:xfrm>
            <a:off x="304800" y="198438"/>
            <a:ext cx="4572000" cy="563562"/>
          </a:xfrm>
          <a:prstGeom prst="rect">
            <a:avLst/>
          </a:prstGeom>
          <a:noFill/>
          <a:ln w="9525">
            <a:noFill/>
            <a:miter lim="800000"/>
            <a:headEnd/>
            <a:tailEnd/>
          </a:ln>
        </p:spPr>
        <p:txBody>
          <a:bodyPr/>
          <a:lstStyle/>
          <a:p>
            <a:r>
              <a:rPr lang="en-US" altLang="en-US" sz="2800" dirty="0">
                <a:solidFill>
                  <a:srgbClr val="0000CC"/>
                </a:solidFill>
              </a:rPr>
              <a:t>§</a:t>
            </a:r>
            <a:r>
              <a:rPr lang="en-US" altLang="zh-CN" sz="2800" dirty="0">
                <a:solidFill>
                  <a:srgbClr val="0000CC"/>
                </a:solidFill>
              </a:rPr>
              <a:t>11.1 </a:t>
            </a:r>
            <a:r>
              <a:rPr lang="zh-CN" altLang="en-US" sz="2800" dirty="0">
                <a:solidFill>
                  <a:srgbClr val="0000CC"/>
                </a:solidFill>
              </a:rPr>
              <a:t>串行通信基础</a:t>
            </a:r>
          </a:p>
        </p:txBody>
      </p:sp>
      <p:sp>
        <p:nvSpPr>
          <p:cNvPr id="7" name="矩形 6"/>
          <p:cNvSpPr/>
          <p:nvPr/>
        </p:nvSpPr>
        <p:spPr>
          <a:xfrm>
            <a:off x="566555" y="2393885"/>
            <a:ext cx="3877985" cy="461665"/>
          </a:xfrm>
          <a:prstGeom prst="rect">
            <a:avLst/>
          </a:prstGeom>
        </p:spPr>
        <p:txBody>
          <a:bodyPr wrap="none">
            <a:spAutoFit/>
          </a:bodyPr>
          <a:lstStyle/>
          <a:p>
            <a:r>
              <a:rPr lang="zh-CN" altLang="en-US" sz="2400" dirty="0" smtClean="0">
                <a:solidFill>
                  <a:srgbClr val="0000CC"/>
                </a:solidFill>
                <a:latin typeface="幼圆" pitchFamily="49" charset="-122"/>
                <a:ea typeface="幼圆" pitchFamily="49" charset="-122"/>
              </a:rPr>
              <a:t>同步串行传输的数据格式：</a:t>
            </a:r>
            <a:endParaRPr lang="zh-CN" altLang="en-US" sz="2400" dirty="0">
              <a:latin typeface="幼圆" pitchFamily="49" charset="-122"/>
              <a:ea typeface="幼圆"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ChangeArrowheads="1"/>
          </p:cNvSpPr>
          <p:nvPr/>
        </p:nvSpPr>
        <p:spPr bwMode="auto">
          <a:xfrm>
            <a:off x="476545" y="998730"/>
            <a:ext cx="8280920" cy="830997"/>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目前，用于串行</a:t>
            </a:r>
            <a:r>
              <a:rPr lang="zh-CN" altLang="en-US" sz="2400" dirty="0" smtClean="0">
                <a:solidFill>
                  <a:srgbClr val="0000CC"/>
                </a:solidFill>
                <a:latin typeface="+mn-lt"/>
                <a:ea typeface="幼圆" pitchFamily="49" charset="-122"/>
              </a:rPr>
              <a:t>通信的接口标准种类很多，包括</a:t>
            </a:r>
            <a:r>
              <a:rPr lang="en-US" altLang="zh-CN" sz="2400" dirty="0" smtClean="0">
                <a:solidFill>
                  <a:srgbClr val="0000CC"/>
                </a:solidFill>
                <a:latin typeface="+mn-lt"/>
                <a:ea typeface="幼圆" pitchFamily="49" charset="-122"/>
              </a:rPr>
              <a:t>RS-232</a:t>
            </a:r>
            <a:r>
              <a:rPr lang="en-US" altLang="zh-CN" sz="2400" dirty="0">
                <a:solidFill>
                  <a:srgbClr val="0000CC"/>
                </a:solidFill>
                <a:latin typeface="+mn-lt"/>
                <a:ea typeface="幼圆" pitchFamily="49" charset="-122"/>
              </a:rPr>
              <a:t>, RS-422, RS-485 </a:t>
            </a:r>
            <a:r>
              <a:rPr lang="zh-CN" altLang="en-US" sz="2400" dirty="0" smtClean="0">
                <a:solidFill>
                  <a:srgbClr val="0000CC"/>
                </a:solidFill>
                <a:latin typeface="+mn-lt"/>
                <a:ea typeface="幼圆" pitchFamily="49" charset="-122"/>
              </a:rPr>
              <a:t>等多种。</a:t>
            </a:r>
            <a:endParaRPr lang="zh-CN" altLang="en-US" sz="2400" dirty="0">
              <a:solidFill>
                <a:srgbClr val="0000CC"/>
              </a:solidFill>
              <a:latin typeface="+mn-lt"/>
              <a:ea typeface="幼圆" pitchFamily="49" charset="-122"/>
            </a:endParaRPr>
          </a:p>
        </p:txBody>
      </p:sp>
      <p:sp>
        <p:nvSpPr>
          <p:cNvPr id="107526" name="Rectangle 6"/>
          <p:cNvSpPr>
            <a:spLocks noChangeArrowheads="1"/>
          </p:cNvSpPr>
          <p:nvPr/>
        </p:nvSpPr>
        <p:spPr bwMode="auto">
          <a:xfrm>
            <a:off x="526398" y="2033845"/>
            <a:ext cx="2101857" cy="461665"/>
          </a:xfrm>
          <a:prstGeom prst="rect">
            <a:avLst/>
          </a:prstGeom>
          <a:noFill/>
          <a:ln w="9525">
            <a:noFill/>
            <a:miter lim="800000"/>
            <a:headEnd/>
            <a:tailEnd/>
          </a:ln>
        </p:spPr>
        <p:txBody>
          <a:bodyPr wrap="none" anchor="ctr">
            <a:spAutoFit/>
          </a:bodyPr>
          <a:lstStyle/>
          <a:p>
            <a:r>
              <a:rPr lang="en-US" altLang="zh-CN" sz="2400" dirty="0" smtClean="0">
                <a:solidFill>
                  <a:srgbClr val="FF0000"/>
                </a:solidFill>
                <a:latin typeface="+mn-lt"/>
                <a:ea typeface="幼圆" pitchFamily="49" charset="-122"/>
              </a:rPr>
              <a:t>1.RS-232</a:t>
            </a:r>
            <a:r>
              <a:rPr lang="zh-CN" altLang="en-US" sz="2400" dirty="0" smtClean="0">
                <a:solidFill>
                  <a:srgbClr val="FF0000"/>
                </a:solidFill>
                <a:latin typeface="+mn-lt"/>
                <a:ea typeface="幼圆" pitchFamily="49" charset="-122"/>
              </a:rPr>
              <a:t>概述</a:t>
            </a:r>
            <a:endParaRPr lang="zh-CN" altLang="en-US" sz="2400" dirty="0">
              <a:solidFill>
                <a:srgbClr val="FF0000"/>
              </a:solidFill>
              <a:latin typeface="+mn-lt"/>
              <a:ea typeface="幼圆" pitchFamily="49" charset="-122"/>
            </a:endParaRPr>
          </a:p>
        </p:txBody>
      </p:sp>
      <p:sp>
        <p:nvSpPr>
          <p:cNvPr id="107528" name="Rectangle 8"/>
          <p:cNvSpPr>
            <a:spLocks noChangeArrowheads="1"/>
          </p:cNvSpPr>
          <p:nvPr/>
        </p:nvSpPr>
        <p:spPr bwMode="auto">
          <a:xfrm>
            <a:off x="533400" y="2540426"/>
            <a:ext cx="8044045" cy="830997"/>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hlinkClick r:id="rId2" action="ppaction://hlinksldjump"/>
              </a:rPr>
              <a:t>RS-232</a:t>
            </a:r>
            <a:r>
              <a:rPr lang="zh-CN" altLang="en-US" sz="2400" dirty="0">
                <a:solidFill>
                  <a:srgbClr val="0000CC"/>
                </a:solidFill>
                <a:latin typeface="+mn-lt"/>
                <a:ea typeface="幼圆" pitchFamily="49" charset="-122"/>
              </a:rPr>
              <a:t>是最早的串行接口标准，在短距离（</a:t>
            </a:r>
            <a:r>
              <a:rPr lang="en-US" altLang="zh-CN" sz="2400" dirty="0">
                <a:solidFill>
                  <a:srgbClr val="0000CC"/>
                </a:solidFill>
                <a:latin typeface="+mn-lt"/>
                <a:ea typeface="幼圆" pitchFamily="49" charset="-122"/>
              </a:rPr>
              <a:t>&lt;15m</a:t>
            </a:r>
            <a:r>
              <a:rPr lang="zh-CN" altLang="en-US" sz="2400" dirty="0" smtClean="0">
                <a:solidFill>
                  <a:srgbClr val="0000CC"/>
                </a:solidFill>
                <a:latin typeface="+mn-lt"/>
                <a:ea typeface="幼圆" pitchFamily="49" charset="-122"/>
              </a:rPr>
              <a:t>），较</a:t>
            </a:r>
            <a:r>
              <a:rPr lang="zh-CN" altLang="en-US" sz="2400" dirty="0">
                <a:solidFill>
                  <a:srgbClr val="0000CC"/>
                </a:solidFill>
                <a:latin typeface="+mn-lt"/>
                <a:ea typeface="幼圆" pitchFamily="49" charset="-122"/>
              </a:rPr>
              <a:t>低</a:t>
            </a:r>
            <a:r>
              <a:rPr lang="zh-CN" altLang="en-US" sz="2400" dirty="0" smtClean="0">
                <a:solidFill>
                  <a:srgbClr val="0000CC"/>
                </a:solidFill>
                <a:latin typeface="+mn-lt"/>
                <a:ea typeface="幼圆" pitchFamily="49" charset="-122"/>
              </a:rPr>
              <a:t>波特率的串行</a:t>
            </a:r>
            <a:r>
              <a:rPr lang="zh-CN" altLang="en-US" sz="2400" dirty="0">
                <a:solidFill>
                  <a:srgbClr val="0000CC"/>
                </a:solidFill>
                <a:latin typeface="+mn-lt"/>
                <a:ea typeface="幼圆" pitchFamily="49" charset="-122"/>
              </a:rPr>
              <a:t>通信当中得到了广泛应用。 </a:t>
            </a:r>
          </a:p>
        </p:txBody>
      </p:sp>
      <p:sp>
        <p:nvSpPr>
          <p:cNvPr id="107529" name="Rectangle 9"/>
          <p:cNvSpPr>
            <a:spLocks noChangeArrowheads="1"/>
          </p:cNvSpPr>
          <p:nvPr/>
        </p:nvSpPr>
        <p:spPr bwMode="auto">
          <a:xfrm>
            <a:off x="533400" y="3543108"/>
            <a:ext cx="8224065" cy="830997"/>
          </a:xfrm>
          <a:prstGeom prst="rect">
            <a:avLst/>
          </a:prstGeom>
          <a:noFill/>
          <a:ln w="9525">
            <a:noFill/>
            <a:miter lim="800000"/>
            <a:headEnd/>
            <a:tailEnd/>
          </a:ln>
        </p:spPr>
        <p:txBody>
          <a:bodyPr wrap="square" anchor="ctr">
            <a:spAutoFit/>
          </a:bodyPr>
          <a:lstStyle/>
          <a:p>
            <a:pPr algn="just"/>
            <a:r>
              <a:rPr lang="en-US" altLang="zh-CN" sz="2400" dirty="0" smtClean="0">
                <a:solidFill>
                  <a:srgbClr val="0000CC"/>
                </a:solidFill>
                <a:latin typeface="+mn-lt"/>
                <a:ea typeface="幼圆" pitchFamily="49" charset="-122"/>
              </a:rPr>
              <a:t>RS-232-C</a:t>
            </a:r>
            <a:r>
              <a:rPr lang="zh-CN" altLang="en-US" sz="2400" dirty="0" smtClean="0">
                <a:solidFill>
                  <a:srgbClr val="0000CC"/>
                </a:solidFill>
                <a:latin typeface="+mn-lt"/>
                <a:ea typeface="幼圆" pitchFamily="49" charset="-122"/>
              </a:rPr>
              <a:t>标准的制定时间早于</a:t>
            </a:r>
            <a:r>
              <a:rPr lang="en-US" altLang="zh-CN" sz="2400" dirty="0" smtClean="0">
                <a:solidFill>
                  <a:srgbClr val="0000CC"/>
                </a:solidFill>
                <a:latin typeface="+mn-lt"/>
                <a:ea typeface="幼圆" pitchFamily="49" charset="-122"/>
                <a:hlinkClick r:id="rId2" action="ppaction://hlinksldjump"/>
              </a:rPr>
              <a:t>TTL</a:t>
            </a:r>
            <a:r>
              <a:rPr lang="zh-CN" altLang="en-US" sz="2400" dirty="0" smtClean="0">
                <a:solidFill>
                  <a:srgbClr val="0000CC"/>
                </a:solidFill>
                <a:latin typeface="+mn-lt"/>
                <a:ea typeface="幼圆" pitchFamily="49" charset="-122"/>
              </a:rPr>
              <a:t>电路的产生</a:t>
            </a:r>
            <a:r>
              <a:rPr lang="zh-CN" altLang="en-US" sz="2400" dirty="0">
                <a:solidFill>
                  <a:srgbClr val="0000CC"/>
                </a:solidFill>
                <a:latin typeface="+mn-lt"/>
                <a:ea typeface="幼圆" pitchFamily="49" charset="-122"/>
              </a:rPr>
              <a:t>，其数据线</a:t>
            </a:r>
            <a:r>
              <a:rPr lang="en-US" altLang="zh-CN" sz="2400" dirty="0">
                <a:solidFill>
                  <a:srgbClr val="0000CC"/>
                </a:solidFill>
                <a:latin typeface="+mn-lt"/>
                <a:ea typeface="幼圆" pitchFamily="49" charset="-122"/>
              </a:rPr>
              <a:t>TXD</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RXD</a:t>
            </a:r>
            <a:r>
              <a:rPr lang="zh-CN" altLang="en-US" sz="2400" dirty="0" smtClean="0">
                <a:solidFill>
                  <a:srgbClr val="0000CC"/>
                </a:solidFill>
                <a:latin typeface="+mn-lt"/>
                <a:ea typeface="幼圆" pitchFamily="49" charset="-122"/>
              </a:rPr>
              <a:t>的信号电平</a:t>
            </a:r>
            <a:r>
              <a:rPr lang="zh-CN" altLang="en-US" sz="2400" dirty="0">
                <a:solidFill>
                  <a:srgbClr val="0000CC"/>
                </a:solidFill>
                <a:latin typeface="+mn-lt"/>
                <a:ea typeface="幼圆" pitchFamily="49" charset="-122"/>
              </a:rPr>
              <a:t>使用负</a:t>
            </a:r>
            <a:r>
              <a:rPr lang="zh-CN" altLang="en-US" sz="2400" dirty="0" smtClean="0">
                <a:solidFill>
                  <a:srgbClr val="0000CC"/>
                </a:solidFill>
                <a:latin typeface="+mn-lt"/>
                <a:ea typeface="幼圆" pitchFamily="49" charset="-122"/>
              </a:rPr>
              <a:t>逻辑，且高、低电平要求对称。</a:t>
            </a:r>
            <a:endParaRPr lang="zh-CN" altLang="en-US" sz="2400" dirty="0">
              <a:solidFill>
                <a:srgbClr val="0000CC"/>
              </a:solidFill>
              <a:latin typeface="+mn-lt"/>
              <a:ea typeface="幼圆" pitchFamily="49" charset="-122"/>
            </a:endParaRPr>
          </a:p>
        </p:txBody>
      </p:sp>
      <p:sp>
        <p:nvSpPr>
          <p:cNvPr id="107530" name="Rectangle 10"/>
          <p:cNvSpPr>
            <a:spLocks noChangeArrowheads="1"/>
          </p:cNvSpPr>
          <p:nvPr/>
        </p:nvSpPr>
        <p:spPr bwMode="auto">
          <a:xfrm>
            <a:off x="533400" y="4668233"/>
            <a:ext cx="8305800" cy="830997"/>
          </a:xfrm>
          <a:prstGeom prst="rect">
            <a:avLst/>
          </a:prstGeom>
          <a:noFill/>
          <a:ln w="9525">
            <a:noFill/>
            <a:miter lim="800000"/>
            <a:headEnd/>
            <a:tailEnd/>
          </a:ln>
        </p:spPr>
        <p:txBody>
          <a:bodyPr>
            <a:spAutoFit/>
          </a:bodyPr>
          <a:lstStyle/>
          <a:p>
            <a:r>
              <a:rPr lang="zh-CN" altLang="en-US" sz="2400" dirty="0">
                <a:solidFill>
                  <a:srgbClr val="0000CC"/>
                </a:solidFill>
                <a:latin typeface="+mn-lt"/>
                <a:ea typeface="幼圆" pitchFamily="49" charset="-122"/>
              </a:rPr>
              <a:t>发送端：</a:t>
            </a:r>
            <a:r>
              <a:rPr lang="en-US" altLang="zh-CN" sz="2400" dirty="0">
                <a:solidFill>
                  <a:srgbClr val="0000CC"/>
                </a:solidFill>
                <a:latin typeface="+mn-lt"/>
                <a:ea typeface="幼圆" pitchFamily="49" charset="-122"/>
              </a:rPr>
              <a:t>-5V~-15V </a:t>
            </a:r>
            <a:r>
              <a:rPr lang="zh-CN" altLang="en-US" sz="2400" dirty="0" smtClean="0">
                <a:solidFill>
                  <a:srgbClr val="0000CC"/>
                </a:solidFill>
                <a:latin typeface="+mn-lt"/>
                <a:ea typeface="幼圆" pitchFamily="49" charset="-122"/>
              </a:rPr>
              <a:t>逻辑“</a:t>
            </a:r>
            <a:r>
              <a:rPr lang="en-US" altLang="zh-CN" sz="2400" dirty="0" smtClean="0">
                <a:solidFill>
                  <a:srgbClr val="0000CC"/>
                </a:solidFill>
                <a:latin typeface="+mn-lt"/>
                <a:ea typeface="幼圆" pitchFamily="49" charset="-122"/>
              </a:rPr>
              <a:t>1</a:t>
            </a:r>
            <a:r>
              <a:rPr lang="zh-CN" altLang="en-US" sz="2400" dirty="0" smtClean="0">
                <a:solidFill>
                  <a:srgbClr val="0000CC"/>
                </a:solidFill>
                <a:latin typeface="+mn-lt"/>
                <a:ea typeface="幼圆" pitchFamily="49" charset="-122"/>
              </a:rPr>
              <a:t>”，</a:t>
            </a:r>
            <a:r>
              <a:rPr lang="en-US" altLang="zh-CN" sz="2400" dirty="0">
                <a:solidFill>
                  <a:srgbClr val="0000CC"/>
                </a:solidFill>
                <a:latin typeface="+mn-lt"/>
                <a:ea typeface="幼圆" pitchFamily="49" charset="-122"/>
              </a:rPr>
              <a:t>+5V~+15V </a:t>
            </a:r>
            <a:r>
              <a:rPr lang="zh-CN" altLang="en-US" sz="2400" dirty="0">
                <a:solidFill>
                  <a:srgbClr val="0000CC"/>
                </a:solidFill>
                <a:latin typeface="+mn-lt"/>
                <a:ea typeface="幼圆" pitchFamily="49" charset="-122"/>
              </a:rPr>
              <a:t>逻辑“</a:t>
            </a:r>
            <a:r>
              <a:rPr lang="en-US" altLang="zh-CN" sz="2400" dirty="0" smtClean="0">
                <a:solidFill>
                  <a:srgbClr val="0000CC"/>
                </a:solidFill>
                <a:latin typeface="+mn-lt"/>
                <a:ea typeface="幼圆" pitchFamily="49" charset="-122"/>
              </a:rPr>
              <a:t>0</a:t>
            </a:r>
            <a:r>
              <a:rPr lang="zh-CN" altLang="en-US" sz="2400" dirty="0" smtClean="0">
                <a:solidFill>
                  <a:srgbClr val="0000CC"/>
                </a:solidFill>
                <a:latin typeface="+mn-lt"/>
                <a:ea typeface="幼圆" pitchFamily="49" charset="-122"/>
              </a:rPr>
              <a:t>”</a:t>
            </a:r>
            <a:endParaRPr lang="en-US" altLang="zh-CN" sz="2400" dirty="0">
              <a:solidFill>
                <a:srgbClr val="0000CC"/>
              </a:solidFill>
              <a:latin typeface="+mn-lt"/>
              <a:ea typeface="幼圆" pitchFamily="49" charset="-122"/>
            </a:endParaRPr>
          </a:p>
          <a:p>
            <a:r>
              <a:rPr lang="zh-CN" altLang="en-US" sz="2400" dirty="0">
                <a:solidFill>
                  <a:srgbClr val="0000CC"/>
                </a:solidFill>
                <a:latin typeface="+mn-lt"/>
                <a:ea typeface="幼圆" pitchFamily="49" charset="-122"/>
              </a:rPr>
              <a:t>接收端：低于</a:t>
            </a:r>
            <a:r>
              <a:rPr lang="en-US" altLang="zh-CN" sz="2400" dirty="0">
                <a:solidFill>
                  <a:srgbClr val="0000CC"/>
                </a:solidFill>
                <a:latin typeface="+mn-lt"/>
                <a:ea typeface="幼圆" pitchFamily="49" charset="-122"/>
              </a:rPr>
              <a:t>-3V   </a:t>
            </a:r>
            <a:r>
              <a:rPr lang="zh-CN" altLang="en-US" sz="2400" dirty="0">
                <a:solidFill>
                  <a:srgbClr val="0000CC"/>
                </a:solidFill>
                <a:latin typeface="+mn-lt"/>
                <a:ea typeface="幼圆" pitchFamily="49" charset="-122"/>
              </a:rPr>
              <a:t>逻辑“</a:t>
            </a:r>
            <a:r>
              <a:rPr lang="en-US" altLang="zh-CN" sz="2400" dirty="0" smtClean="0">
                <a:solidFill>
                  <a:srgbClr val="0000CC"/>
                </a:solidFill>
                <a:latin typeface="+mn-lt"/>
                <a:ea typeface="幼圆" pitchFamily="49" charset="-122"/>
              </a:rPr>
              <a:t>1</a:t>
            </a:r>
            <a:r>
              <a:rPr lang="zh-CN" altLang="en-US" sz="2400" dirty="0" smtClean="0">
                <a:solidFill>
                  <a:srgbClr val="0000CC"/>
                </a:solidFill>
                <a:latin typeface="+mn-lt"/>
                <a:ea typeface="幼圆" pitchFamily="49" charset="-122"/>
              </a:rPr>
              <a:t>”，</a:t>
            </a:r>
            <a:r>
              <a:rPr lang="zh-CN" altLang="en-US" sz="2400" dirty="0">
                <a:solidFill>
                  <a:srgbClr val="0000CC"/>
                </a:solidFill>
                <a:latin typeface="+mn-lt"/>
                <a:ea typeface="幼圆" pitchFamily="49" charset="-122"/>
              </a:rPr>
              <a:t>高于</a:t>
            </a:r>
            <a:r>
              <a:rPr lang="en-US" altLang="zh-CN" sz="2400" dirty="0">
                <a:solidFill>
                  <a:srgbClr val="0000CC"/>
                </a:solidFill>
                <a:latin typeface="+mn-lt"/>
                <a:ea typeface="幼圆" pitchFamily="49" charset="-122"/>
              </a:rPr>
              <a:t>+3V</a:t>
            </a:r>
            <a:r>
              <a:rPr lang="zh-CN" altLang="en-US" sz="2400" dirty="0">
                <a:solidFill>
                  <a:srgbClr val="0000CC"/>
                </a:solidFill>
                <a:latin typeface="+mn-lt"/>
                <a:ea typeface="幼圆" pitchFamily="49" charset="-122"/>
              </a:rPr>
              <a:t>逻辑“</a:t>
            </a:r>
            <a:r>
              <a:rPr lang="en-US" altLang="zh-CN" sz="2400" dirty="0" smtClean="0">
                <a:solidFill>
                  <a:srgbClr val="0000CC"/>
                </a:solidFill>
                <a:latin typeface="+mn-lt"/>
                <a:ea typeface="幼圆" pitchFamily="49" charset="-122"/>
              </a:rPr>
              <a:t>0</a:t>
            </a:r>
            <a:r>
              <a:rPr lang="zh-CN" altLang="en-US" sz="2400" dirty="0" smtClean="0">
                <a:solidFill>
                  <a:srgbClr val="0000CC"/>
                </a:solidFill>
                <a:latin typeface="+mn-lt"/>
                <a:ea typeface="幼圆" pitchFamily="49" charset="-122"/>
              </a:rPr>
              <a:t>”</a:t>
            </a:r>
            <a:endParaRPr lang="en-US" altLang="zh-CN" sz="2400" dirty="0">
              <a:solidFill>
                <a:srgbClr val="0000CC"/>
              </a:solidFill>
              <a:latin typeface="+mn-lt"/>
              <a:ea typeface="幼圆" pitchFamily="49" charset="-122"/>
            </a:endParaRPr>
          </a:p>
        </p:txBody>
      </p:sp>
      <p:sp>
        <p:nvSpPr>
          <p:cNvPr id="29702" name="Rectangle 12"/>
          <p:cNvSpPr>
            <a:spLocks noChangeArrowheads="1"/>
          </p:cNvSpPr>
          <p:nvPr/>
        </p:nvSpPr>
        <p:spPr bwMode="auto">
          <a:xfrm>
            <a:off x="296525" y="143635"/>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11.2 </a:t>
            </a:r>
            <a:r>
              <a:rPr lang="en-US" altLang="zh-CN" sz="2800" dirty="0" smtClean="0">
                <a:solidFill>
                  <a:srgbClr val="0000CC"/>
                </a:solidFill>
                <a:latin typeface="+mn-lt"/>
                <a:ea typeface="幼圆" pitchFamily="49" charset="-122"/>
                <a:cs typeface="+mj-cs"/>
              </a:rPr>
              <a:t>EIA-232D</a:t>
            </a:r>
            <a:r>
              <a:rPr lang="zh-CN" altLang="en-US" sz="2800" dirty="0" smtClean="0">
                <a:solidFill>
                  <a:srgbClr val="0000CC"/>
                </a:solidFill>
                <a:latin typeface="+mn-lt"/>
                <a:ea typeface="幼圆" pitchFamily="49" charset="-122"/>
                <a:cs typeface="+mj-cs"/>
              </a:rPr>
              <a:t>异步串行</a:t>
            </a:r>
            <a:r>
              <a:rPr lang="zh-CN" altLang="en-US" sz="2800" dirty="0">
                <a:solidFill>
                  <a:srgbClr val="0000CC"/>
                </a:solidFill>
                <a:latin typeface="+mn-lt"/>
                <a:ea typeface="幼圆" pitchFamily="49" charset="-122"/>
                <a:cs typeface="+mj-cs"/>
              </a:rPr>
              <a:t>接口</a:t>
            </a:r>
            <a:r>
              <a:rPr lang="zh-CN" altLang="en-US" sz="2800" dirty="0" smtClean="0">
                <a:solidFill>
                  <a:srgbClr val="0000CC"/>
                </a:solidFill>
                <a:latin typeface="+mn-lt"/>
                <a:ea typeface="幼圆" pitchFamily="49" charset="-122"/>
                <a:cs typeface="+mj-cs"/>
              </a:rPr>
              <a:t>标准</a:t>
            </a:r>
            <a:endParaRPr lang="en-US" altLang="zh-CN" sz="2800" dirty="0">
              <a:solidFill>
                <a:srgbClr val="0000CC"/>
              </a:solidFill>
              <a:latin typeface="+mn-lt"/>
              <a:ea typeface="幼圆"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524"/>
                                        </p:tgtEl>
                                        <p:attrNameLst>
                                          <p:attrName>style.visibility</p:attrName>
                                        </p:attrNameLst>
                                      </p:cBhvr>
                                      <p:to>
                                        <p:strVal val="visible"/>
                                      </p:to>
                                    </p:set>
                                    <p:anim calcmode="lin" valueType="num">
                                      <p:cBhvr additive="base">
                                        <p:cTn id="7" dur="500" fill="hold"/>
                                        <p:tgtEl>
                                          <p:spTgt spid="107524"/>
                                        </p:tgtEl>
                                        <p:attrNameLst>
                                          <p:attrName>ppt_x</p:attrName>
                                        </p:attrNameLst>
                                      </p:cBhvr>
                                      <p:tavLst>
                                        <p:tav tm="0">
                                          <p:val>
                                            <p:strVal val="#ppt_x"/>
                                          </p:val>
                                        </p:tav>
                                        <p:tav tm="100000">
                                          <p:val>
                                            <p:strVal val="#ppt_x"/>
                                          </p:val>
                                        </p:tav>
                                      </p:tavLst>
                                    </p:anim>
                                    <p:anim calcmode="lin" valueType="num">
                                      <p:cBhvr additive="base">
                                        <p:cTn id="8" dur="500" fill="hold"/>
                                        <p:tgtEl>
                                          <p:spTgt spid="10752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7526"/>
                                        </p:tgtEl>
                                        <p:attrNameLst>
                                          <p:attrName>style.visibility</p:attrName>
                                        </p:attrNameLst>
                                      </p:cBhvr>
                                      <p:to>
                                        <p:strVal val="visible"/>
                                      </p:to>
                                    </p:set>
                                    <p:anim calcmode="lin" valueType="num">
                                      <p:cBhvr additive="base">
                                        <p:cTn id="13" dur="500" fill="hold"/>
                                        <p:tgtEl>
                                          <p:spTgt spid="107526"/>
                                        </p:tgtEl>
                                        <p:attrNameLst>
                                          <p:attrName>ppt_x</p:attrName>
                                        </p:attrNameLst>
                                      </p:cBhvr>
                                      <p:tavLst>
                                        <p:tav tm="0">
                                          <p:val>
                                            <p:strVal val="#ppt_x"/>
                                          </p:val>
                                        </p:tav>
                                        <p:tav tm="100000">
                                          <p:val>
                                            <p:strVal val="#ppt_x"/>
                                          </p:val>
                                        </p:tav>
                                      </p:tavLst>
                                    </p:anim>
                                    <p:anim calcmode="lin" valueType="num">
                                      <p:cBhvr additive="base">
                                        <p:cTn id="14" dur="500" fill="hold"/>
                                        <p:tgtEl>
                                          <p:spTgt spid="10752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7528"/>
                                        </p:tgtEl>
                                        <p:attrNameLst>
                                          <p:attrName>style.visibility</p:attrName>
                                        </p:attrNameLst>
                                      </p:cBhvr>
                                      <p:to>
                                        <p:strVal val="visible"/>
                                      </p:to>
                                    </p:set>
                                    <p:anim calcmode="lin" valueType="num">
                                      <p:cBhvr additive="base">
                                        <p:cTn id="19" dur="500" fill="hold"/>
                                        <p:tgtEl>
                                          <p:spTgt spid="107528"/>
                                        </p:tgtEl>
                                        <p:attrNameLst>
                                          <p:attrName>ppt_x</p:attrName>
                                        </p:attrNameLst>
                                      </p:cBhvr>
                                      <p:tavLst>
                                        <p:tav tm="0">
                                          <p:val>
                                            <p:strVal val="#ppt_x"/>
                                          </p:val>
                                        </p:tav>
                                        <p:tav tm="100000">
                                          <p:val>
                                            <p:strVal val="#ppt_x"/>
                                          </p:val>
                                        </p:tav>
                                      </p:tavLst>
                                    </p:anim>
                                    <p:anim calcmode="lin" valueType="num">
                                      <p:cBhvr additive="base">
                                        <p:cTn id="20" dur="500" fill="hold"/>
                                        <p:tgtEl>
                                          <p:spTgt spid="10752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07529"/>
                                        </p:tgtEl>
                                        <p:attrNameLst>
                                          <p:attrName>style.visibility</p:attrName>
                                        </p:attrNameLst>
                                      </p:cBhvr>
                                      <p:to>
                                        <p:strVal val="visible"/>
                                      </p:to>
                                    </p:set>
                                    <p:animEffect transition="in" filter="randombar(horizontal)">
                                      <p:cBhvr>
                                        <p:cTn id="25" dur="500"/>
                                        <p:tgtEl>
                                          <p:spTgt spid="107529"/>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07530"/>
                                        </p:tgtEl>
                                        <p:attrNameLst>
                                          <p:attrName>style.visibility</p:attrName>
                                        </p:attrNameLst>
                                      </p:cBhvr>
                                      <p:to>
                                        <p:strVal val="visible"/>
                                      </p:to>
                                    </p:set>
                                    <p:animEffect transition="in" filter="randombar(horizontal)">
                                      <p:cBhvr>
                                        <p:cTn id="30" dur="500"/>
                                        <p:tgtEl>
                                          <p:spTgt spid="107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p:bldP spid="107526" grpId="0"/>
      <p:bldP spid="107528" grpId="0"/>
      <p:bldP spid="107529" grpId="0"/>
      <p:bldP spid="107530"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latinLnBrk="0">
              <a:buNone/>
            </a:pPr>
            <a:r>
              <a:rPr lang="en-US" altLang="zh-CN" dirty="0" smtClean="0"/>
              <a:t>EIA: Electronic Industry Association</a:t>
            </a:r>
            <a:endParaRPr lang="en-US" altLang="zh-CN" dirty="0"/>
          </a:p>
          <a:p>
            <a:pPr marL="0" indent="0" latinLnBrk="0">
              <a:buNone/>
            </a:pPr>
            <a:r>
              <a:rPr lang="en-US" altLang="zh-CN" dirty="0" smtClean="0"/>
              <a:t>RS: Recommend Standard</a:t>
            </a:r>
          </a:p>
          <a:p>
            <a:pPr marL="0" indent="0" latinLnBrk="0">
              <a:buNone/>
            </a:pPr>
            <a:endParaRPr lang="en-US" altLang="zh-CN" dirty="0"/>
          </a:p>
          <a:p>
            <a:pPr marL="0" indent="0">
              <a:buNone/>
            </a:pPr>
            <a:r>
              <a:rPr lang="en-US" altLang="zh-CN" dirty="0">
                <a:solidFill>
                  <a:srgbClr val="FF0000"/>
                </a:solidFill>
              </a:rPr>
              <a:t>TTL</a:t>
            </a:r>
            <a:r>
              <a:rPr lang="zh-CN" altLang="en-US" dirty="0">
                <a:solidFill>
                  <a:srgbClr val="FF0000"/>
                </a:solidFill>
              </a:rPr>
              <a:t>电平标准</a:t>
            </a:r>
          </a:p>
          <a:p>
            <a:r>
              <a:rPr lang="zh-CN" altLang="en-US" dirty="0"/>
              <a:t>输出 </a:t>
            </a:r>
            <a:r>
              <a:rPr lang="en-US" altLang="zh-CN" dirty="0"/>
              <a:t>L</a:t>
            </a:r>
            <a:r>
              <a:rPr lang="zh-CN" altLang="en-US" dirty="0"/>
              <a:t>： </a:t>
            </a:r>
            <a:r>
              <a:rPr lang="en-US" altLang="zh-CN" dirty="0"/>
              <a:t>&lt;0.8V ; H</a:t>
            </a:r>
            <a:r>
              <a:rPr lang="zh-CN" altLang="en-US" dirty="0"/>
              <a:t>：</a:t>
            </a:r>
            <a:r>
              <a:rPr lang="en-US" altLang="zh-CN" dirty="0"/>
              <a:t>&gt;2.4V</a:t>
            </a:r>
            <a:r>
              <a:rPr lang="zh-CN" altLang="en-US" dirty="0"/>
              <a:t>。</a:t>
            </a:r>
          </a:p>
          <a:p>
            <a:r>
              <a:rPr lang="zh-CN" altLang="en-US" dirty="0"/>
              <a:t>输入 </a:t>
            </a:r>
            <a:r>
              <a:rPr lang="en-US" altLang="zh-CN" dirty="0"/>
              <a:t>L</a:t>
            </a:r>
            <a:r>
              <a:rPr lang="zh-CN" altLang="en-US" dirty="0"/>
              <a:t>： </a:t>
            </a:r>
            <a:r>
              <a:rPr lang="en-US" altLang="zh-CN" dirty="0"/>
              <a:t>&lt;1.2V ; H</a:t>
            </a:r>
            <a:r>
              <a:rPr lang="zh-CN" altLang="en-US" dirty="0"/>
              <a:t>：</a:t>
            </a:r>
            <a:r>
              <a:rPr lang="en-US" altLang="zh-CN" dirty="0"/>
              <a:t>&gt;2.0V</a:t>
            </a:r>
          </a:p>
          <a:p>
            <a:pPr marL="0" indent="0" latinLnBrk="0">
              <a:buNone/>
            </a:pPr>
            <a:endParaRPr lang="zh-CN" altLang="en-US" dirty="0"/>
          </a:p>
        </p:txBody>
      </p:sp>
      <p:pic>
        <p:nvPicPr>
          <p:cNvPr id="4" name="图片 3">
            <a:hlinkClick r:id="" action="ppaction://hlinkshowjump?jump=lastslideviewed"/>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2370" y="5094185"/>
            <a:ext cx="904164" cy="904164"/>
          </a:xfrm>
          <a:prstGeom prst="rect">
            <a:avLst/>
          </a:prstGeom>
        </p:spPr>
      </p:pic>
    </p:spTree>
    <p:extLst>
      <p:ext uri="{BB962C8B-B14F-4D97-AF65-F5344CB8AC3E}">
        <p14:creationId xmlns:p14="http://schemas.microsoft.com/office/powerpoint/2010/main" val="3566198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ChangeArrowheads="1"/>
          </p:cNvSpPr>
          <p:nvPr/>
        </p:nvSpPr>
        <p:spPr bwMode="auto">
          <a:xfrm>
            <a:off x="476545" y="998730"/>
            <a:ext cx="8153400" cy="1354217"/>
          </a:xfrm>
          <a:prstGeom prst="rect">
            <a:avLst/>
          </a:prstGeom>
          <a:noFill/>
          <a:ln w="9525">
            <a:noFill/>
            <a:miter lim="800000"/>
            <a:headEnd/>
            <a:tailEnd/>
          </a:ln>
        </p:spPr>
        <p:txBody>
          <a:bodyPr anchor="ctr">
            <a:spAutoFit/>
          </a:bodyPr>
          <a:lstStyle/>
          <a:p>
            <a:r>
              <a:rPr lang="en-US" altLang="zh-CN" sz="2400" dirty="0">
                <a:solidFill>
                  <a:srgbClr val="FF0000"/>
                </a:solidFill>
                <a:latin typeface="+mn-lt"/>
                <a:ea typeface="幼圆" pitchFamily="49" charset="-122"/>
              </a:rPr>
              <a:t>TTL—EIA</a:t>
            </a:r>
            <a:r>
              <a:rPr lang="zh-CN" altLang="en-US" sz="2400" dirty="0">
                <a:solidFill>
                  <a:srgbClr val="FF0000"/>
                </a:solidFill>
                <a:latin typeface="+mn-lt"/>
                <a:ea typeface="幼圆" pitchFamily="49" charset="-122"/>
              </a:rPr>
              <a:t>电平转换电路</a:t>
            </a:r>
            <a:endParaRPr lang="en-US" altLang="zh-CN" sz="2400" dirty="0">
              <a:solidFill>
                <a:srgbClr val="FF0000"/>
              </a:solidFill>
              <a:latin typeface="+mn-lt"/>
              <a:ea typeface="幼圆" pitchFamily="49" charset="-122"/>
            </a:endParaRPr>
          </a:p>
          <a:p>
            <a:pPr>
              <a:spcBef>
                <a:spcPts val="1200"/>
              </a:spcBef>
            </a:pPr>
            <a:r>
              <a:rPr lang="en-US" altLang="zh-CN" sz="2400" dirty="0" smtClean="0">
                <a:solidFill>
                  <a:srgbClr val="0000CC"/>
                </a:solidFill>
                <a:ea typeface="幼圆" pitchFamily="49" charset="-122"/>
              </a:rPr>
              <a:t>RS-232</a:t>
            </a:r>
            <a:r>
              <a:rPr lang="zh-CN" altLang="en-US" sz="2400" dirty="0" smtClean="0">
                <a:solidFill>
                  <a:srgbClr val="0000CC"/>
                </a:solidFill>
                <a:ea typeface="幼圆" pitchFamily="49" charset="-122"/>
              </a:rPr>
              <a:t>标准的</a:t>
            </a:r>
            <a:r>
              <a:rPr lang="en-US" altLang="zh-CN" sz="2400" dirty="0" smtClean="0">
                <a:solidFill>
                  <a:srgbClr val="0000CC"/>
                </a:solidFill>
                <a:ea typeface="幼圆" pitchFamily="49" charset="-122"/>
              </a:rPr>
              <a:t>EIA</a:t>
            </a:r>
            <a:r>
              <a:rPr lang="zh-CN" altLang="en-US" sz="2400" dirty="0" smtClean="0">
                <a:solidFill>
                  <a:srgbClr val="0000CC"/>
                </a:solidFill>
                <a:ea typeface="幼圆" pitchFamily="49" charset="-122"/>
              </a:rPr>
              <a:t>电平与计算机中的</a:t>
            </a:r>
            <a:r>
              <a:rPr lang="en-US" altLang="zh-CN" sz="2400" dirty="0" smtClean="0">
                <a:solidFill>
                  <a:srgbClr val="0000CC"/>
                </a:solidFill>
                <a:ea typeface="幼圆" pitchFamily="49" charset="-122"/>
              </a:rPr>
              <a:t>TTL</a:t>
            </a:r>
            <a:r>
              <a:rPr lang="zh-CN" altLang="en-US" sz="2400" dirty="0" smtClean="0">
                <a:solidFill>
                  <a:srgbClr val="0000CC"/>
                </a:solidFill>
                <a:ea typeface="幼圆" pitchFamily="49" charset="-122"/>
              </a:rPr>
              <a:t>电平标准不兼容，电路连接时必须</a:t>
            </a:r>
            <a:r>
              <a:rPr lang="zh-CN" altLang="en-US" sz="2400" dirty="0">
                <a:solidFill>
                  <a:srgbClr val="0000CC"/>
                </a:solidFill>
                <a:ea typeface="幼圆" pitchFamily="49" charset="-122"/>
              </a:rPr>
              <a:t>经过电平转换，否则将使</a:t>
            </a:r>
            <a:r>
              <a:rPr lang="en-US" altLang="zh-CN" sz="2400" dirty="0">
                <a:solidFill>
                  <a:srgbClr val="0000CC"/>
                </a:solidFill>
                <a:ea typeface="幼圆" pitchFamily="49" charset="-122"/>
              </a:rPr>
              <a:t>TTL</a:t>
            </a:r>
            <a:r>
              <a:rPr lang="zh-CN" altLang="en-US" sz="2400" dirty="0">
                <a:solidFill>
                  <a:srgbClr val="0000CC"/>
                </a:solidFill>
                <a:ea typeface="幼圆" pitchFamily="49" charset="-122"/>
              </a:rPr>
              <a:t>电路烧坏</a:t>
            </a:r>
            <a:r>
              <a:rPr lang="zh-CN" altLang="en-US" sz="2400" dirty="0" smtClean="0">
                <a:solidFill>
                  <a:srgbClr val="0000CC"/>
                </a:solidFill>
                <a:ea typeface="幼圆" pitchFamily="49" charset="-122"/>
              </a:rPr>
              <a:t>！</a:t>
            </a:r>
            <a:endParaRPr lang="zh-CN" altLang="en-US" sz="2400" dirty="0">
              <a:solidFill>
                <a:srgbClr val="0000CC"/>
              </a:solidFill>
              <a:ea typeface="幼圆" pitchFamily="49" charset="-122"/>
            </a:endParaRPr>
          </a:p>
        </p:txBody>
      </p:sp>
      <p:sp>
        <p:nvSpPr>
          <p:cNvPr id="31747" name="Rectangle 5"/>
          <p:cNvSpPr>
            <a:spLocks noChangeArrowheads="1"/>
          </p:cNvSpPr>
          <p:nvPr/>
        </p:nvSpPr>
        <p:spPr bwMode="auto">
          <a:xfrm>
            <a:off x="275465" y="143635"/>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11.2</a:t>
            </a:r>
            <a:r>
              <a:rPr lang="zh-CN" altLang="en-US" sz="2800" dirty="0">
                <a:solidFill>
                  <a:srgbClr val="0000CC"/>
                </a:solidFill>
                <a:latin typeface="+mn-lt"/>
                <a:ea typeface="幼圆" pitchFamily="49" charset="-122"/>
                <a:cs typeface="+mj-cs"/>
              </a:rPr>
              <a:t>串行接口标准</a:t>
            </a:r>
            <a:r>
              <a:rPr lang="en-US" altLang="zh-CN" sz="2800" dirty="0">
                <a:solidFill>
                  <a:srgbClr val="0000CC"/>
                </a:solidFill>
                <a:latin typeface="+mn-lt"/>
                <a:ea typeface="幼圆" pitchFamily="49" charset="-122"/>
                <a:cs typeface="+mj-cs"/>
              </a:rPr>
              <a:t>EIA-232D</a:t>
            </a:r>
            <a:endParaRPr lang="zh-CN" altLang="en-US" sz="2800" dirty="0">
              <a:solidFill>
                <a:srgbClr val="0000CC"/>
              </a:solidFill>
              <a:latin typeface="+mn-lt"/>
              <a:ea typeface="幼圆" pitchFamily="49" charset="-122"/>
              <a:cs typeface="+mj-cs"/>
            </a:endParaRPr>
          </a:p>
        </p:txBody>
      </p:sp>
      <p:pic>
        <p:nvPicPr>
          <p:cNvPr id="5" name="Picture 6" descr="c:\users\george\appdata\roaming\360se6\User Data\temp\20120104103.jpg">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9940" y="2550519"/>
            <a:ext cx="4762500" cy="35337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76250" y="2417983"/>
            <a:ext cx="3150645" cy="1569660"/>
          </a:xfrm>
          <a:prstGeom prst="rect">
            <a:avLst/>
          </a:prstGeom>
        </p:spPr>
        <p:txBody>
          <a:bodyPr wrap="square">
            <a:spAutoFit/>
          </a:bodyPr>
          <a:lstStyle/>
          <a:p>
            <a:pPr algn="just">
              <a:spcBef>
                <a:spcPts val="1200"/>
              </a:spcBef>
            </a:pPr>
            <a:r>
              <a:rPr lang="zh-CN" altLang="en-US" sz="2400" dirty="0" smtClean="0">
                <a:solidFill>
                  <a:srgbClr val="0000CC"/>
                </a:solidFill>
                <a:ea typeface="幼圆" pitchFamily="49" charset="-122"/>
              </a:rPr>
              <a:t>电平转换可用电平转换芯片实现，右图是应用</a:t>
            </a:r>
            <a:r>
              <a:rPr lang="en-US" altLang="zh-CN" sz="2400" dirty="0" smtClean="0">
                <a:solidFill>
                  <a:srgbClr val="0000CC"/>
                </a:solidFill>
                <a:ea typeface="幼圆" pitchFamily="49" charset="-122"/>
              </a:rPr>
              <a:t>MAX232</a:t>
            </a:r>
            <a:r>
              <a:rPr lang="zh-CN" altLang="en-US" sz="2400" dirty="0" smtClean="0">
                <a:solidFill>
                  <a:srgbClr val="0000CC"/>
                </a:solidFill>
                <a:ea typeface="幼圆" pitchFamily="49" charset="-122"/>
              </a:rPr>
              <a:t>实现电平转换的原理图。</a:t>
            </a:r>
            <a:endParaRPr lang="zh-CN" altLang="en-US" sz="2400" dirty="0">
              <a:solidFill>
                <a:srgbClr val="0000CC"/>
              </a:solidFill>
              <a:ea typeface="幼圆" pitchFamily="49" charset="-122"/>
            </a:endParaRPr>
          </a:p>
        </p:txBody>
      </p:sp>
      <p:sp>
        <p:nvSpPr>
          <p:cNvPr id="3" name="AutoShape 4" descr="http://img1.imgtn.bdimg.com/it/u=2183794259,329978718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61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95" y="4905385"/>
            <a:ext cx="3251510" cy="117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613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755" y="4111478"/>
            <a:ext cx="1581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RS-232</a:t>
            </a:r>
            <a:r>
              <a:rPr lang="zh-CN" altLang="en-US" dirty="0" smtClean="0"/>
              <a:t>电缆及接插件</a:t>
            </a:r>
            <a:endParaRPr lang="zh-CN" altLang="en-US" dirty="0"/>
          </a:p>
        </p:txBody>
      </p:sp>
      <p:pic>
        <p:nvPicPr>
          <p:cNvPr id="168962" name="Picture 2" descr="c:\users\george\appdata\roaming\360se6\User Data\temp\u=3337947699,126919470&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635" y="1538790"/>
            <a:ext cx="20955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68966" name="Picture 6" descr="c:\users\george\appdata\roaming\360se6\User Data\temp\u=2984733764,3857419047&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805" y="1313765"/>
            <a:ext cx="20955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68968" name="Picture 8" descr="c:\users\george\appdata\roaming\360se6\User Data\temp\u=1887089550,1706280369&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645" y="3969060"/>
            <a:ext cx="26384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68970" name="Picture 10" descr="c:\users\george\appdata\roaming\360se6\User Data\temp\u=3863635352,440760322&amp;fm=23&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7155" y="3202336"/>
            <a:ext cx="2590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706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p:cNvSpPr>
            <a:spLocks noChangeArrowheads="1"/>
          </p:cNvSpPr>
          <p:nvPr/>
        </p:nvSpPr>
        <p:spPr bwMode="auto">
          <a:xfrm>
            <a:off x="476545" y="1088740"/>
            <a:ext cx="8229600" cy="461665"/>
          </a:xfrm>
          <a:prstGeom prst="rect">
            <a:avLst/>
          </a:prstGeom>
          <a:noFill/>
          <a:ln w="9525">
            <a:noFill/>
            <a:miter lim="800000"/>
            <a:headEnd/>
            <a:tailEnd/>
          </a:ln>
        </p:spPr>
        <p:txBody>
          <a:bodyPr anchor="ctr">
            <a:spAutoFit/>
          </a:bodyPr>
          <a:lstStyle/>
          <a:p>
            <a:r>
              <a:rPr lang="en-US" altLang="zh-CN" sz="2400" dirty="0" smtClean="0">
                <a:solidFill>
                  <a:srgbClr val="0000CC"/>
                </a:solidFill>
                <a:latin typeface="+mn-lt"/>
                <a:ea typeface="幼圆" pitchFamily="49" charset="-122"/>
              </a:rPr>
              <a:t>RS-232</a:t>
            </a:r>
            <a:r>
              <a:rPr lang="zh-CN" altLang="en-US" sz="2400" dirty="0" smtClean="0">
                <a:solidFill>
                  <a:srgbClr val="0000CC"/>
                </a:solidFill>
                <a:latin typeface="+mn-lt"/>
                <a:ea typeface="幼圆" pitchFamily="49" charset="-122"/>
              </a:rPr>
              <a:t>串行通信系统的结构如下图所示。</a:t>
            </a:r>
            <a:endParaRPr lang="zh-CN" altLang="en-US" sz="2400" dirty="0">
              <a:solidFill>
                <a:srgbClr val="0000CC"/>
              </a:solidFill>
              <a:latin typeface="+mn-lt"/>
              <a:ea typeface="幼圆" pitchFamily="49" charset="-122"/>
            </a:endParaRPr>
          </a:p>
        </p:txBody>
      </p:sp>
      <p:sp>
        <p:nvSpPr>
          <p:cNvPr id="30722" name="Rectangle 7"/>
          <p:cNvSpPr>
            <a:spLocks noChangeArrowheads="1"/>
          </p:cNvSpPr>
          <p:nvPr/>
        </p:nvSpPr>
        <p:spPr bwMode="auto">
          <a:xfrm>
            <a:off x="275465" y="160475"/>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smtClean="0">
                <a:solidFill>
                  <a:srgbClr val="0000CC"/>
                </a:solidFill>
                <a:latin typeface="+mn-lt"/>
                <a:ea typeface="幼圆" pitchFamily="49" charset="-122"/>
                <a:cs typeface="+mj-cs"/>
              </a:rPr>
              <a:t>11.2 EIA-232D</a:t>
            </a:r>
            <a:r>
              <a:rPr lang="zh-CN" altLang="en-US" sz="2800" dirty="0" smtClean="0">
                <a:solidFill>
                  <a:srgbClr val="0000CC"/>
                </a:solidFill>
                <a:latin typeface="+mn-lt"/>
                <a:ea typeface="幼圆" pitchFamily="49" charset="-122"/>
                <a:cs typeface="+mj-cs"/>
              </a:rPr>
              <a:t>异步串行</a:t>
            </a:r>
            <a:r>
              <a:rPr lang="zh-CN" altLang="en-US" sz="2800" dirty="0">
                <a:solidFill>
                  <a:srgbClr val="0000CC"/>
                </a:solidFill>
                <a:latin typeface="+mn-lt"/>
                <a:ea typeface="幼圆" pitchFamily="49" charset="-122"/>
                <a:cs typeface="+mj-cs"/>
              </a:rPr>
              <a:t>接口</a:t>
            </a:r>
            <a:r>
              <a:rPr lang="zh-CN" altLang="en-US" sz="2800" dirty="0" smtClean="0">
                <a:solidFill>
                  <a:srgbClr val="0000CC"/>
                </a:solidFill>
                <a:latin typeface="+mn-lt"/>
                <a:ea typeface="幼圆" pitchFamily="49" charset="-122"/>
                <a:cs typeface="+mj-cs"/>
              </a:rPr>
              <a:t>标准</a:t>
            </a:r>
            <a:endParaRPr lang="zh-CN" altLang="en-US" sz="2800" dirty="0">
              <a:solidFill>
                <a:srgbClr val="0000CC"/>
              </a:solidFill>
              <a:latin typeface="+mn-lt"/>
              <a:ea typeface="幼圆" pitchFamily="49" charset="-122"/>
              <a:cs typeface="+mj-cs"/>
            </a:endParaRPr>
          </a:p>
        </p:txBody>
      </p:sp>
      <p:grpSp>
        <p:nvGrpSpPr>
          <p:cNvPr id="30723" name="Group 8"/>
          <p:cNvGrpSpPr>
            <a:grpSpLocks/>
          </p:cNvGrpSpPr>
          <p:nvPr/>
        </p:nvGrpSpPr>
        <p:grpSpPr bwMode="auto">
          <a:xfrm>
            <a:off x="656565" y="1853825"/>
            <a:ext cx="8153400" cy="3062343"/>
            <a:chOff x="576" y="1056"/>
            <a:chExt cx="4464" cy="1451"/>
          </a:xfrm>
        </p:grpSpPr>
        <p:sp>
          <p:nvSpPr>
            <p:cNvPr id="30724" name="Text Box 9"/>
            <p:cNvSpPr txBox="1">
              <a:spLocks noChangeArrowheads="1"/>
            </p:cNvSpPr>
            <p:nvPr/>
          </p:nvSpPr>
          <p:spPr bwMode="auto">
            <a:xfrm>
              <a:off x="2400" y="1488"/>
              <a:ext cx="682" cy="194"/>
            </a:xfrm>
            <a:prstGeom prst="rect">
              <a:avLst/>
            </a:prstGeom>
            <a:noFill/>
            <a:ln w="9525">
              <a:noFill/>
              <a:miter lim="800000"/>
              <a:headEnd/>
              <a:tailEnd/>
            </a:ln>
          </p:spPr>
          <p:txBody>
            <a:bodyPr wrap="none" lIns="18000" tIns="10800" rIns="18000" bIns="10800"/>
            <a:lstStyle/>
            <a:p>
              <a:pPr algn="ctr"/>
              <a:r>
                <a:rPr kumimoji="1" lang="zh-CN" altLang="en-US" sz="2000">
                  <a:latin typeface="Times New Roman" pitchFamily="18" charset="0"/>
                </a:rPr>
                <a:t>通信线路</a:t>
              </a:r>
            </a:p>
          </p:txBody>
        </p:sp>
        <p:sp>
          <p:nvSpPr>
            <p:cNvPr id="30725" name="Text Box 10"/>
            <p:cNvSpPr txBox="1">
              <a:spLocks noChangeArrowheads="1"/>
            </p:cNvSpPr>
            <p:nvPr/>
          </p:nvSpPr>
          <p:spPr bwMode="auto">
            <a:xfrm>
              <a:off x="624" y="1152"/>
              <a:ext cx="250" cy="624"/>
            </a:xfrm>
            <a:prstGeom prst="rect">
              <a:avLst/>
            </a:prstGeom>
            <a:noFill/>
            <a:ln w="9525">
              <a:noFill/>
              <a:miter lim="800000"/>
              <a:headEnd/>
              <a:tailEnd/>
            </a:ln>
          </p:spPr>
          <p:txBody>
            <a:bodyPr vert="eaVert" wrap="none" lIns="18000" tIns="10800" rIns="18000" bIns="10800"/>
            <a:lstStyle/>
            <a:p>
              <a:pPr algn="ctr"/>
              <a:r>
                <a:rPr kumimoji="1" lang="zh-CN" altLang="en-US" sz="2000">
                  <a:latin typeface="Times New Roman" pitchFamily="18" charset="0"/>
                </a:rPr>
                <a:t>计算机</a:t>
              </a:r>
            </a:p>
          </p:txBody>
        </p:sp>
        <p:sp>
          <p:nvSpPr>
            <p:cNvPr id="30726" name="Text Box 11"/>
            <p:cNvSpPr txBox="1">
              <a:spLocks noChangeArrowheads="1"/>
            </p:cNvSpPr>
            <p:nvPr/>
          </p:nvSpPr>
          <p:spPr bwMode="auto">
            <a:xfrm>
              <a:off x="950" y="1104"/>
              <a:ext cx="250" cy="720"/>
            </a:xfrm>
            <a:prstGeom prst="rect">
              <a:avLst/>
            </a:prstGeom>
            <a:noFill/>
            <a:ln w="9525">
              <a:noFill/>
              <a:miter lim="800000"/>
              <a:headEnd/>
              <a:tailEnd/>
            </a:ln>
          </p:spPr>
          <p:txBody>
            <a:bodyPr vert="eaVert" wrap="none" lIns="18000" tIns="10800" rIns="18000" bIns="10800" anchor="ctr"/>
            <a:lstStyle/>
            <a:p>
              <a:pPr algn="ctr"/>
              <a:r>
                <a:rPr kumimoji="1" lang="zh-CN" altLang="en-US" sz="2000" dirty="0">
                  <a:latin typeface="Times New Roman" pitchFamily="18" charset="0"/>
                </a:rPr>
                <a:t>串行接口</a:t>
              </a:r>
            </a:p>
          </p:txBody>
        </p:sp>
        <p:sp>
          <p:nvSpPr>
            <p:cNvPr id="30727" name="Text Box 12"/>
            <p:cNvSpPr txBox="1">
              <a:spLocks noChangeArrowheads="1"/>
            </p:cNvSpPr>
            <p:nvPr/>
          </p:nvSpPr>
          <p:spPr bwMode="auto">
            <a:xfrm>
              <a:off x="1190" y="1104"/>
              <a:ext cx="250" cy="720"/>
            </a:xfrm>
            <a:prstGeom prst="rect">
              <a:avLst/>
            </a:prstGeom>
            <a:noFill/>
            <a:ln w="9525">
              <a:noFill/>
              <a:miter lim="800000"/>
              <a:headEnd/>
              <a:tailEnd/>
            </a:ln>
          </p:spPr>
          <p:txBody>
            <a:bodyPr vert="eaVert" wrap="none" lIns="18000" tIns="10800" rIns="18000" bIns="10800" anchor="ctr"/>
            <a:lstStyle/>
            <a:p>
              <a:pPr algn="ctr"/>
              <a:r>
                <a:rPr kumimoji="1" lang="zh-CN" altLang="en-US" sz="2000" dirty="0">
                  <a:solidFill>
                    <a:srgbClr val="FF0000"/>
                  </a:solidFill>
                  <a:latin typeface="Times New Roman" pitchFamily="18" charset="0"/>
                </a:rPr>
                <a:t>电平转换</a:t>
              </a:r>
            </a:p>
          </p:txBody>
        </p:sp>
        <p:sp>
          <p:nvSpPr>
            <p:cNvPr id="30728" name="Text Box 13"/>
            <p:cNvSpPr txBox="1">
              <a:spLocks noChangeArrowheads="1"/>
            </p:cNvSpPr>
            <p:nvPr/>
          </p:nvSpPr>
          <p:spPr bwMode="auto">
            <a:xfrm>
              <a:off x="1430" y="1152"/>
              <a:ext cx="250" cy="624"/>
            </a:xfrm>
            <a:prstGeom prst="rect">
              <a:avLst/>
            </a:prstGeom>
            <a:noFill/>
            <a:ln w="9525">
              <a:noFill/>
              <a:miter lim="800000"/>
              <a:headEnd/>
              <a:tailEnd/>
            </a:ln>
          </p:spPr>
          <p:txBody>
            <a:bodyPr vert="eaVert" wrap="none" lIns="18000" tIns="10800" rIns="18000" bIns="10800" anchor="ctr"/>
            <a:lstStyle/>
            <a:p>
              <a:pPr algn="ctr"/>
              <a:r>
                <a:rPr kumimoji="1" lang="zh-CN" altLang="en-US" sz="2000" dirty="0">
                  <a:latin typeface="Times New Roman" pitchFamily="18" charset="0"/>
                  <a:hlinkClick r:id="rId2" action="ppaction://hlinksldjump"/>
                </a:rPr>
                <a:t>连接器</a:t>
              </a:r>
              <a:endParaRPr kumimoji="1" lang="zh-CN" altLang="en-US" sz="2000" dirty="0">
                <a:latin typeface="Times New Roman" pitchFamily="18" charset="0"/>
              </a:endParaRPr>
            </a:p>
          </p:txBody>
        </p:sp>
        <p:sp>
          <p:nvSpPr>
            <p:cNvPr id="30729" name="Rectangle 14"/>
            <p:cNvSpPr>
              <a:spLocks noChangeArrowheads="1"/>
            </p:cNvSpPr>
            <p:nvPr/>
          </p:nvSpPr>
          <p:spPr bwMode="auto">
            <a:xfrm>
              <a:off x="576" y="1056"/>
              <a:ext cx="1104" cy="816"/>
            </a:xfrm>
            <a:prstGeom prst="rect">
              <a:avLst/>
            </a:prstGeom>
            <a:noFill/>
            <a:ln w="15875">
              <a:solidFill>
                <a:schemeClr val="tx1"/>
              </a:solidFill>
              <a:miter lim="800000"/>
              <a:headEnd/>
              <a:tailEnd/>
            </a:ln>
          </p:spPr>
          <p:txBody>
            <a:bodyPr wrap="none" anchor="ctr"/>
            <a:lstStyle/>
            <a:p>
              <a:endParaRPr lang="zh-CN" altLang="en-US"/>
            </a:p>
          </p:txBody>
        </p:sp>
        <p:sp>
          <p:nvSpPr>
            <p:cNvPr id="30730" name="Text Box 15"/>
            <p:cNvSpPr txBox="1">
              <a:spLocks noChangeArrowheads="1"/>
            </p:cNvSpPr>
            <p:nvPr/>
          </p:nvSpPr>
          <p:spPr bwMode="auto">
            <a:xfrm>
              <a:off x="2016" y="1104"/>
              <a:ext cx="240" cy="768"/>
            </a:xfrm>
            <a:prstGeom prst="rect">
              <a:avLst/>
            </a:prstGeom>
            <a:noFill/>
            <a:ln w="15875">
              <a:solidFill>
                <a:schemeClr val="tx1"/>
              </a:solidFill>
              <a:miter lim="800000"/>
              <a:headEnd/>
              <a:tailEnd/>
            </a:ln>
          </p:spPr>
          <p:txBody>
            <a:bodyPr vert="eaVert" wrap="none" lIns="18000" tIns="10800" rIns="18000" bIns="10800" anchor="ctr"/>
            <a:lstStyle/>
            <a:p>
              <a:pPr algn="ctr"/>
              <a:r>
                <a:rPr kumimoji="1" lang="en-US" altLang="zh-CN" sz="2000" dirty="0">
                  <a:latin typeface="Times New Roman" pitchFamily="18" charset="0"/>
                </a:rPr>
                <a:t>MODEM</a:t>
              </a:r>
            </a:p>
          </p:txBody>
        </p:sp>
        <p:sp>
          <p:nvSpPr>
            <p:cNvPr id="30731" name="Line 16"/>
            <p:cNvSpPr>
              <a:spLocks noChangeShapeType="1"/>
            </p:cNvSpPr>
            <p:nvPr/>
          </p:nvSpPr>
          <p:spPr bwMode="auto">
            <a:xfrm>
              <a:off x="1440" y="1056"/>
              <a:ext cx="0" cy="816"/>
            </a:xfrm>
            <a:prstGeom prst="line">
              <a:avLst/>
            </a:prstGeom>
            <a:noFill/>
            <a:ln w="15875">
              <a:solidFill>
                <a:schemeClr val="tx1"/>
              </a:solidFill>
              <a:prstDash val="dash"/>
              <a:round/>
              <a:headEnd/>
              <a:tailEnd/>
            </a:ln>
          </p:spPr>
          <p:txBody>
            <a:bodyPr/>
            <a:lstStyle/>
            <a:p>
              <a:endParaRPr lang="zh-CN" altLang="en-US"/>
            </a:p>
          </p:txBody>
        </p:sp>
        <p:sp>
          <p:nvSpPr>
            <p:cNvPr id="30732" name="Line 17"/>
            <p:cNvSpPr>
              <a:spLocks noChangeShapeType="1"/>
            </p:cNvSpPr>
            <p:nvPr/>
          </p:nvSpPr>
          <p:spPr bwMode="auto">
            <a:xfrm>
              <a:off x="1200" y="1056"/>
              <a:ext cx="0" cy="816"/>
            </a:xfrm>
            <a:prstGeom prst="line">
              <a:avLst/>
            </a:prstGeom>
            <a:noFill/>
            <a:ln w="15875">
              <a:solidFill>
                <a:schemeClr val="tx1"/>
              </a:solidFill>
              <a:prstDash val="dash"/>
              <a:round/>
              <a:headEnd/>
              <a:tailEnd/>
            </a:ln>
          </p:spPr>
          <p:txBody>
            <a:bodyPr/>
            <a:lstStyle/>
            <a:p>
              <a:endParaRPr lang="zh-CN" altLang="en-US"/>
            </a:p>
          </p:txBody>
        </p:sp>
        <p:sp>
          <p:nvSpPr>
            <p:cNvPr id="30733" name="Line 18"/>
            <p:cNvSpPr>
              <a:spLocks noChangeShapeType="1"/>
            </p:cNvSpPr>
            <p:nvPr/>
          </p:nvSpPr>
          <p:spPr bwMode="auto">
            <a:xfrm>
              <a:off x="960" y="1056"/>
              <a:ext cx="0" cy="816"/>
            </a:xfrm>
            <a:prstGeom prst="line">
              <a:avLst/>
            </a:prstGeom>
            <a:noFill/>
            <a:ln w="15875">
              <a:solidFill>
                <a:schemeClr val="tx1"/>
              </a:solidFill>
              <a:prstDash val="dash"/>
              <a:round/>
              <a:headEnd/>
              <a:tailEnd/>
            </a:ln>
          </p:spPr>
          <p:txBody>
            <a:bodyPr/>
            <a:lstStyle/>
            <a:p>
              <a:endParaRPr lang="zh-CN" altLang="en-US"/>
            </a:p>
          </p:txBody>
        </p:sp>
        <p:sp>
          <p:nvSpPr>
            <p:cNvPr id="30734" name="AutoShape 19"/>
            <p:cNvSpPr>
              <a:spLocks noChangeArrowheads="1"/>
            </p:cNvSpPr>
            <p:nvPr/>
          </p:nvSpPr>
          <p:spPr bwMode="auto">
            <a:xfrm>
              <a:off x="1680" y="1440"/>
              <a:ext cx="336" cy="96"/>
            </a:xfrm>
            <a:prstGeom prst="leftRightArrow">
              <a:avLst>
                <a:gd name="adj1" fmla="val 50000"/>
                <a:gd name="adj2" fmla="val 70000"/>
              </a:avLst>
            </a:prstGeom>
            <a:noFill/>
            <a:ln w="15875">
              <a:solidFill>
                <a:schemeClr val="tx1"/>
              </a:solidFill>
              <a:miter lim="800000"/>
              <a:headEnd/>
              <a:tailEnd/>
            </a:ln>
          </p:spPr>
          <p:txBody>
            <a:bodyPr wrap="none" anchor="ctr"/>
            <a:lstStyle/>
            <a:p>
              <a:endParaRPr lang="zh-CN" altLang="en-US"/>
            </a:p>
          </p:txBody>
        </p:sp>
        <p:sp>
          <p:nvSpPr>
            <p:cNvPr id="30735" name="Text Box 20"/>
            <p:cNvSpPr txBox="1">
              <a:spLocks noChangeArrowheads="1"/>
            </p:cNvSpPr>
            <p:nvPr/>
          </p:nvSpPr>
          <p:spPr bwMode="auto">
            <a:xfrm>
              <a:off x="4512" y="1152"/>
              <a:ext cx="250" cy="624"/>
            </a:xfrm>
            <a:prstGeom prst="rect">
              <a:avLst/>
            </a:prstGeom>
            <a:noFill/>
            <a:ln w="9525">
              <a:noFill/>
              <a:miter lim="800000"/>
              <a:headEnd/>
              <a:tailEnd/>
            </a:ln>
          </p:spPr>
          <p:txBody>
            <a:bodyPr vert="eaVert" wrap="none" lIns="18000" tIns="10800" rIns="18000" bIns="10800" anchor="ctr"/>
            <a:lstStyle/>
            <a:p>
              <a:pPr algn="ctr"/>
              <a:r>
                <a:rPr kumimoji="1" lang="zh-CN" altLang="en-US" sz="2000" dirty="0">
                  <a:latin typeface="Times New Roman" pitchFamily="18" charset="0"/>
                </a:rPr>
                <a:t>计算机</a:t>
              </a:r>
            </a:p>
          </p:txBody>
        </p:sp>
        <p:sp>
          <p:nvSpPr>
            <p:cNvPr id="30736" name="Text Box 21"/>
            <p:cNvSpPr txBox="1">
              <a:spLocks noChangeArrowheads="1"/>
            </p:cNvSpPr>
            <p:nvPr/>
          </p:nvSpPr>
          <p:spPr bwMode="auto">
            <a:xfrm>
              <a:off x="4224" y="1104"/>
              <a:ext cx="250" cy="720"/>
            </a:xfrm>
            <a:prstGeom prst="rect">
              <a:avLst/>
            </a:prstGeom>
            <a:noFill/>
            <a:ln w="9525">
              <a:noFill/>
              <a:miter lim="800000"/>
              <a:headEnd/>
              <a:tailEnd/>
            </a:ln>
          </p:spPr>
          <p:txBody>
            <a:bodyPr vert="eaVert" wrap="none" lIns="18000" tIns="10800" rIns="18000" bIns="10800" anchor="ctr"/>
            <a:lstStyle/>
            <a:p>
              <a:pPr algn="ctr"/>
              <a:r>
                <a:rPr kumimoji="1" lang="zh-CN" altLang="en-US" sz="2000" dirty="0">
                  <a:latin typeface="Times New Roman" pitchFamily="18" charset="0"/>
                </a:rPr>
                <a:t>串行接口</a:t>
              </a:r>
            </a:p>
          </p:txBody>
        </p:sp>
        <p:sp>
          <p:nvSpPr>
            <p:cNvPr id="30737" name="Text Box 22"/>
            <p:cNvSpPr txBox="1">
              <a:spLocks noChangeArrowheads="1"/>
            </p:cNvSpPr>
            <p:nvPr/>
          </p:nvSpPr>
          <p:spPr bwMode="auto">
            <a:xfrm>
              <a:off x="3984" y="1104"/>
              <a:ext cx="250" cy="720"/>
            </a:xfrm>
            <a:prstGeom prst="rect">
              <a:avLst/>
            </a:prstGeom>
            <a:noFill/>
            <a:ln w="9525">
              <a:noFill/>
              <a:miter lim="800000"/>
              <a:headEnd/>
              <a:tailEnd/>
            </a:ln>
          </p:spPr>
          <p:txBody>
            <a:bodyPr vert="eaVert" wrap="none" lIns="18000" tIns="10800" rIns="18000" bIns="10800" anchor="ctr"/>
            <a:lstStyle/>
            <a:p>
              <a:pPr algn="ctr"/>
              <a:r>
                <a:rPr kumimoji="1" lang="zh-CN" altLang="en-US" sz="2000" dirty="0">
                  <a:solidFill>
                    <a:srgbClr val="FF0000"/>
                  </a:solidFill>
                  <a:latin typeface="Times New Roman" pitchFamily="18" charset="0"/>
                </a:rPr>
                <a:t>电平转换</a:t>
              </a:r>
            </a:p>
          </p:txBody>
        </p:sp>
        <p:sp>
          <p:nvSpPr>
            <p:cNvPr id="30738" name="Text Box 23"/>
            <p:cNvSpPr txBox="1">
              <a:spLocks noChangeArrowheads="1"/>
            </p:cNvSpPr>
            <p:nvPr/>
          </p:nvSpPr>
          <p:spPr bwMode="auto">
            <a:xfrm>
              <a:off x="3744" y="1152"/>
              <a:ext cx="250" cy="624"/>
            </a:xfrm>
            <a:prstGeom prst="rect">
              <a:avLst/>
            </a:prstGeom>
            <a:noFill/>
            <a:ln w="9525">
              <a:noFill/>
              <a:miter lim="800000"/>
              <a:headEnd/>
              <a:tailEnd/>
            </a:ln>
          </p:spPr>
          <p:txBody>
            <a:bodyPr vert="eaVert" wrap="none" lIns="18000" tIns="10800" rIns="18000" bIns="10800" anchor="ctr"/>
            <a:lstStyle/>
            <a:p>
              <a:pPr algn="ctr"/>
              <a:r>
                <a:rPr kumimoji="1" lang="zh-CN" altLang="en-US" sz="2000" dirty="0">
                  <a:latin typeface="Times New Roman" pitchFamily="18" charset="0"/>
                </a:rPr>
                <a:t>连接器</a:t>
              </a:r>
            </a:p>
          </p:txBody>
        </p:sp>
        <p:sp>
          <p:nvSpPr>
            <p:cNvPr id="30739" name="Rectangle 24"/>
            <p:cNvSpPr>
              <a:spLocks noChangeArrowheads="1"/>
            </p:cNvSpPr>
            <p:nvPr/>
          </p:nvSpPr>
          <p:spPr bwMode="auto">
            <a:xfrm>
              <a:off x="3744" y="1056"/>
              <a:ext cx="1104" cy="816"/>
            </a:xfrm>
            <a:prstGeom prst="rect">
              <a:avLst/>
            </a:prstGeom>
            <a:noFill/>
            <a:ln w="15875">
              <a:solidFill>
                <a:schemeClr val="tx1"/>
              </a:solidFill>
              <a:miter lim="800000"/>
              <a:headEnd/>
              <a:tailEnd/>
            </a:ln>
          </p:spPr>
          <p:txBody>
            <a:bodyPr wrap="none" anchor="ctr"/>
            <a:lstStyle/>
            <a:p>
              <a:endParaRPr lang="zh-CN" altLang="en-US"/>
            </a:p>
          </p:txBody>
        </p:sp>
        <p:sp>
          <p:nvSpPr>
            <p:cNvPr id="30740" name="Text Box 25"/>
            <p:cNvSpPr txBox="1">
              <a:spLocks noChangeArrowheads="1"/>
            </p:cNvSpPr>
            <p:nvPr/>
          </p:nvSpPr>
          <p:spPr bwMode="auto">
            <a:xfrm>
              <a:off x="3168" y="1104"/>
              <a:ext cx="240" cy="768"/>
            </a:xfrm>
            <a:prstGeom prst="rect">
              <a:avLst/>
            </a:prstGeom>
            <a:noFill/>
            <a:ln w="15875">
              <a:solidFill>
                <a:schemeClr val="tx1"/>
              </a:solidFill>
              <a:miter lim="800000"/>
              <a:headEnd/>
              <a:tailEnd/>
            </a:ln>
          </p:spPr>
          <p:txBody>
            <a:bodyPr vert="eaVert" wrap="none" lIns="18000" tIns="10800" rIns="18000" bIns="10800" anchor="ctr"/>
            <a:lstStyle/>
            <a:p>
              <a:pPr algn="ctr"/>
              <a:r>
                <a:rPr kumimoji="1" lang="en-US" altLang="zh-CN" sz="2000" dirty="0">
                  <a:latin typeface="Times New Roman" pitchFamily="18" charset="0"/>
                </a:rPr>
                <a:t>MODEM</a:t>
              </a:r>
            </a:p>
          </p:txBody>
        </p:sp>
        <p:sp>
          <p:nvSpPr>
            <p:cNvPr id="30741" name="Line 26"/>
            <p:cNvSpPr>
              <a:spLocks noChangeShapeType="1"/>
            </p:cNvSpPr>
            <p:nvPr/>
          </p:nvSpPr>
          <p:spPr bwMode="auto">
            <a:xfrm>
              <a:off x="4464" y="1056"/>
              <a:ext cx="0" cy="816"/>
            </a:xfrm>
            <a:prstGeom prst="line">
              <a:avLst/>
            </a:prstGeom>
            <a:noFill/>
            <a:ln w="15875">
              <a:solidFill>
                <a:schemeClr val="tx1"/>
              </a:solidFill>
              <a:prstDash val="dash"/>
              <a:round/>
              <a:headEnd/>
              <a:tailEnd/>
            </a:ln>
          </p:spPr>
          <p:txBody>
            <a:bodyPr/>
            <a:lstStyle/>
            <a:p>
              <a:endParaRPr lang="zh-CN" altLang="en-US"/>
            </a:p>
          </p:txBody>
        </p:sp>
        <p:sp>
          <p:nvSpPr>
            <p:cNvPr id="30742" name="Line 27"/>
            <p:cNvSpPr>
              <a:spLocks noChangeShapeType="1"/>
            </p:cNvSpPr>
            <p:nvPr/>
          </p:nvSpPr>
          <p:spPr bwMode="auto">
            <a:xfrm>
              <a:off x="4224" y="1056"/>
              <a:ext cx="0" cy="816"/>
            </a:xfrm>
            <a:prstGeom prst="line">
              <a:avLst/>
            </a:prstGeom>
            <a:noFill/>
            <a:ln w="15875">
              <a:solidFill>
                <a:schemeClr val="tx1"/>
              </a:solidFill>
              <a:prstDash val="dash"/>
              <a:round/>
              <a:headEnd/>
              <a:tailEnd/>
            </a:ln>
          </p:spPr>
          <p:txBody>
            <a:bodyPr/>
            <a:lstStyle/>
            <a:p>
              <a:endParaRPr lang="zh-CN" altLang="en-US"/>
            </a:p>
          </p:txBody>
        </p:sp>
        <p:sp>
          <p:nvSpPr>
            <p:cNvPr id="30743" name="Line 28"/>
            <p:cNvSpPr>
              <a:spLocks noChangeShapeType="1"/>
            </p:cNvSpPr>
            <p:nvPr/>
          </p:nvSpPr>
          <p:spPr bwMode="auto">
            <a:xfrm>
              <a:off x="3984" y="1056"/>
              <a:ext cx="0" cy="816"/>
            </a:xfrm>
            <a:prstGeom prst="line">
              <a:avLst/>
            </a:prstGeom>
            <a:noFill/>
            <a:ln w="15875">
              <a:solidFill>
                <a:schemeClr val="tx1"/>
              </a:solidFill>
              <a:prstDash val="dash"/>
              <a:round/>
              <a:headEnd/>
              <a:tailEnd/>
            </a:ln>
          </p:spPr>
          <p:txBody>
            <a:bodyPr/>
            <a:lstStyle/>
            <a:p>
              <a:endParaRPr lang="zh-CN" altLang="en-US"/>
            </a:p>
          </p:txBody>
        </p:sp>
        <p:sp>
          <p:nvSpPr>
            <p:cNvPr id="30744" name="AutoShape 29"/>
            <p:cNvSpPr>
              <a:spLocks noChangeArrowheads="1"/>
            </p:cNvSpPr>
            <p:nvPr/>
          </p:nvSpPr>
          <p:spPr bwMode="auto">
            <a:xfrm>
              <a:off x="3408" y="1440"/>
              <a:ext cx="336" cy="96"/>
            </a:xfrm>
            <a:prstGeom prst="leftRightArrow">
              <a:avLst>
                <a:gd name="adj1" fmla="val 50000"/>
                <a:gd name="adj2" fmla="val 70000"/>
              </a:avLst>
            </a:prstGeom>
            <a:noFill/>
            <a:ln w="15875">
              <a:solidFill>
                <a:schemeClr val="tx1"/>
              </a:solidFill>
              <a:miter lim="800000"/>
              <a:headEnd/>
              <a:tailEnd/>
            </a:ln>
          </p:spPr>
          <p:txBody>
            <a:bodyPr wrap="none" anchor="ctr"/>
            <a:lstStyle/>
            <a:p>
              <a:endParaRPr lang="zh-CN" altLang="en-US"/>
            </a:p>
          </p:txBody>
        </p:sp>
        <p:sp>
          <p:nvSpPr>
            <p:cNvPr id="30745" name="AutoShape 30"/>
            <p:cNvSpPr>
              <a:spLocks noChangeArrowheads="1"/>
            </p:cNvSpPr>
            <p:nvPr/>
          </p:nvSpPr>
          <p:spPr bwMode="auto">
            <a:xfrm flipH="1">
              <a:off x="2256" y="1344"/>
              <a:ext cx="528" cy="144"/>
            </a:xfrm>
            <a:prstGeom prst="lightningBolt">
              <a:avLst/>
            </a:prstGeom>
            <a:solidFill>
              <a:schemeClr val="accent1"/>
            </a:solidFill>
            <a:ln w="15875">
              <a:solidFill>
                <a:schemeClr val="tx1"/>
              </a:solidFill>
              <a:miter lim="800000"/>
              <a:headEnd/>
              <a:tailEnd/>
            </a:ln>
          </p:spPr>
          <p:txBody>
            <a:bodyPr wrap="none" anchor="ctr"/>
            <a:lstStyle/>
            <a:p>
              <a:endParaRPr lang="zh-CN" altLang="en-US"/>
            </a:p>
          </p:txBody>
        </p:sp>
        <p:sp>
          <p:nvSpPr>
            <p:cNvPr id="30746" name="AutoShape 31"/>
            <p:cNvSpPr>
              <a:spLocks noChangeArrowheads="1"/>
            </p:cNvSpPr>
            <p:nvPr/>
          </p:nvSpPr>
          <p:spPr bwMode="auto">
            <a:xfrm>
              <a:off x="2736" y="1344"/>
              <a:ext cx="432" cy="144"/>
            </a:xfrm>
            <a:prstGeom prst="lightningBolt">
              <a:avLst/>
            </a:prstGeom>
            <a:solidFill>
              <a:schemeClr val="accent1"/>
            </a:solidFill>
            <a:ln w="15875">
              <a:solidFill>
                <a:schemeClr val="tx1"/>
              </a:solidFill>
              <a:miter lim="800000"/>
              <a:headEnd/>
              <a:tailEnd/>
            </a:ln>
          </p:spPr>
          <p:txBody>
            <a:bodyPr wrap="none" anchor="ctr"/>
            <a:lstStyle/>
            <a:p>
              <a:endParaRPr lang="zh-CN" altLang="en-US"/>
            </a:p>
          </p:txBody>
        </p:sp>
        <p:sp>
          <p:nvSpPr>
            <p:cNvPr id="30747" name="Text Box 32"/>
            <p:cNvSpPr txBox="1">
              <a:spLocks noChangeArrowheads="1"/>
            </p:cNvSpPr>
            <p:nvPr/>
          </p:nvSpPr>
          <p:spPr bwMode="auto">
            <a:xfrm>
              <a:off x="912" y="1920"/>
              <a:ext cx="432" cy="194"/>
            </a:xfrm>
            <a:prstGeom prst="rect">
              <a:avLst/>
            </a:prstGeom>
            <a:noFill/>
            <a:ln w="9525">
              <a:noFill/>
              <a:miter lim="800000"/>
              <a:headEnd/>
              <a:tailEnd/>
            </a:ln>
          </p:spPr>
          <p:txBody>
            <a:bodyPr wrap="none" lIns="18000" tIns="10800" rIns="18000" bIns="10800"/>
            <a:lstStyle/>
            <a:p>
              <a:pPr algn="ctr"/>
              <a:r>
                <a:rPr kumimoji="1" lang="en-US" altLang="zh-CN" sz="2000">
                  <a:latin typeface="Times New Roman" pitchFamily="18" charset="0"/>
                </a:rPr>
                <a:t>DTE</a:t>
              </a:r>
            </a:p>
          </p:txBody>
        </p:sp>
        <p:sp>
          <p:nvSpPr>
            <p:cNvPr id="30748" name="Text Box 33"/>
            <p:cNvSpPr txBox="1">
              <a:spLocks noChangeArrowheads="1"/>
            </p:cNvSpPr>
            <p:nvPr/>
          </p:nvSpPr>
          <p:spPr bwMode="auto">
            <a:xfrm>
              <a:off x="1920" y="1920"/>
              <a:ext cx="432" cy="194"/>
            </a:xfrm>
            <a:prstGeom prst="rect">
              <a:avLst/>
            </a:prstGeom>
            <a:noFill/>
            <a:ln w="9525">
              <a:noFill/>
              <a:miter lim="800000"/>
              <a:headEnd/>
              <a:tailEnd/>
            </a:ln>
          </p:spPr>
          <p:txBody>
            <a:bodyPr wrap="none" lIns="18000" tIns="10800" rIns="18000" bIns="10800"/>
            <a:lstStyle/>
            <a:p>
              <a:pPr algn="ctr"/>
              <a:r>
                <a:rPr kumimoji="1" lang="en-US" altLang="zh-CN" sz="2000">
                  <a:latin typeface="Times New Roman" pitchFamily="18" charset="0"/>
                </a:rPr>
                <a:t>DCE</a:t>
              </a:r>
            </a:p>
          </p:txBody>
        </p:sp>
        <p:sp>
          <p:nvSpPr>
            <p:cNvPr id="30749" name="Text Box 34"/>
            <p:cNvSpPr txBox="1">
              <a:spLocks noChangeArrowheads="1"/>
            </p:cNvSpPr>
            <p:nvPr/>
          </p:nvSpPr>
          <p:spPr bwMode="auto">
            <a:xfrm>
              <a:off x="3072" y="1920"/>
              <a:ext cx="432" cy="194"/>
            </a:xfrm>
            <a:prstGeom prst="rect">
              <a:avLst/>
            </a:prstGeom>
            <a:noFill/>
            <a:ln w="9525">
              <a:noFill/>
              <a:miter lim="800000"/>
              <a:headEnd/>
              <a:tailEnd/>
            </a:ln>
          </p:spPr>
          <p:txBody>
            <a:bodyPr wrap="none" lIns="18000" tIns="10800" rIns="18000" bIns="10800"/>
            <a:lstStyle/>
            <a:p>
              <a:pPr algn="ctr"/>
              <a:r>
                <a:rPr kumimoji="1" lang="en-US" altLang="zh-CN" sz="2000">
                  <a:latin typeface="Times New Roman" pitchFamily="18" charset="0"/>
                </a:rPr>
                <a:t>DCE</a:t>
              </a:r>
            </a:p>
          </p:txBody>
        </p:sp>
        <p:sp>
          <p:nvSpPr>
            <p:cNvPr id="30750" name="Text Box 35"/>
            <p:cNvSpPr txBox="1">
              <a:spLocks noChangeArrowheads="1"/>
            </p:cNvSpPr>
            <p:nvPr/>
          </p:nvSpPr>
          <p:spPr bwMode="auto">
            <a:xfrm>
              <a:off x="4080" y="1920"/>
              <a:ext cx="432" cy="194"/>
            </a:xfrm>
            <a:prstGeom prst="rect">
              <a:avLst/>
            </a:prstGeom>
            <a:noFill/>
            <a:ln w="9525">
              <a:noFill/>
              <a:miter lim="800000"/>
              <a:headEnd/>
              <a:tailEnd/>
            </a:ln>
          </p:spPr>
          <p:txBody>
            <a:bodyPr wrap="none" lIns="18000" tIns="10800" rIns="18000" bIns="10800"/>
            <a:lstStyle/>
            <a:p>
              <a:pPr algn="ctr"/>
              <a:r>
                <a:rPr kumimoji="1" lang="en-US" altLang="zh-CN" sz="2000">
                  <a:latin typeface="Times New Roman" pitchFamily="18" charset="0"/>
                </a:rPr>
                <a:t>DTE</a:t>
              </a:r>
            </a:p>
          </p:txBody>
        </p:sp>
        <p:sp>
          <p:nvSpPr>
            <p:cNvPr id="30751" name="Text Box 36"/>
            <p:cNvSpPr txBox="1">
              <a:spLocks noChangeArrowheads="1"/>
            </p:cNvSpPr>
            <p:nvPr/>
          </p:nvSpPr>
          <p:spPr bwMode="auto">
            <a:xfrm>
              <a:off x="576" y="2113"/>
              <a:ext cx="4464" cy="394"/>
            </a:xfrm>
            <a:prstGeom prst="rect">
              <a:avLst/>
            </a:prstGeom>
            <a:noFill/>
            <a:ln w="9525">
              <a:noFill/>
              <a:miter lim="800000"/>
              <a:headEnd/>
              <a:tailEnd/>
            </a:ln>
          </p:spPr>
          <p:txBody>
            <a:bodyPr anchor="ctr">
              <a:spAutoFit/>
            </a:bodyPr>
            <a:lstStyle>
              <a:defPPr>
                <a:defRPr lang="zh-CN"/>
              </a:defPPr>
              <a:lvl1pPr>
                <a:defRPr sz="2400">
                  <a:solidFill>
                    <a:srgbClr val="0000CC"/>
                  </a:solidFill>
                  <a:latin typeface="+mn-lt"/>
                  <a:ea typeface="幼圆" pitchFamily="49" charset="-122"/>
                </a:defRPr>
              </a:lvl1pPr>
            </a:lstStyle>
            <a:p>
              <a:r>
                <a:rPr lang="en-US" altLang="zh-CN" dirty="0"/>
                <a:t>DTE—</a:t>
              </a:r>
              <a:r>
                <a:rPr lang="zh-CN" altLang="en-US" dirty="0"/>
                <a:t>数据终端设备，数据的源头和目的地；</a:t>
              </a:r>
            </a:p>
            <a:p>
              <a:r>
                <a:rPr lang="en-US" altLang="zh-CN" dirty="0"/>
                <a:t>DCE—</a:t>
              </a:r>
              <a:r>
                <a:rPr lang="zh-CN" altLang="en-US" dirty="0"/>
                <a:t>数据通信设备，使数据符合线路要求的调制解调</a:t>
              </a:r>
              <a:r>
                <a:rPr lang="zh-CN" altLang="en-US" dirty="0" smtClean="0"/>
                <a:t>设</a:t>
              </a:r>
              <a:r>
                <a:rPr lang="zh-CN" altLang="en-US" dirty="0"/>
                <a:t>备</a:t>
              </a:r>
              <a:r>
                <a:rPr lang="zh-CN" altLang="en-US" dirty="0" smtClean="0"/>
                <a:t>。</a:t>
              </a:r>
              <a:endParaRPr lang="zh-CN" altLang="en-US" dirty="0"/>
            </a:p>
          </p:txBody>
        </p:sp>
      </p:grpSp>
      <p:pic>
        <p:nvPicPr>
          <p:cNvPr id="33" name="图片 32">
            <a:hlinkClick r:id="" action="ppaction://hlinkshowjump?jump=lastslideviewed"/>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2370" y="5094185"/>
            <a:ext cx="904164" cy="904164"/>
          </a:xfrm>
          <a:prstGeom prst="rect">
            <a:avLst/>
          </a:prstGeom>
        </p:spPr>
      </p:pic>
      <p:pic>
        <p:nvPicPr>
          <p:cNvPr id="1761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203609" y="4357609"/>
            <a:ext cx="118110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10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667" y="4976733"/>
            <a:ext cx="2798685" cy="1735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249" y="998538"/>
            <a:ext cx="8101195" cy="2862322"/>
          </a:xfrm>
          <a:prstGeom prst="rect">
            <a:avLst/>
          </a:prstGeom>
          <a:noFill/>
        </p:spPr>
        <p:txBody>
          <a:bodyPr wrap="square" rtlCol="0">
            <a:spAutoFit/>
          </a:bodyPr>
          <a:lstStyle/>
          <a:p>
            <a:pPr>
              <a:lnSpc>
                <a:spcPct val="125000"/>
              </a:lnSpc>
            </a:pPr>
            <a:r>
              <a:rPr lang="zh-CN" altLang="en-US" sz="2400" dirty="0" smtClean="0">
                <a:solidFill>
                  <a:srgbClr val="0000CC"/>
                </a:solidFill>
                <a:latin typeface="+mn-lt"/>
                <a:ea typeface="幼圆" pitchFamily="49" charset="-122"/>
              </a:rPr>
              <a:t>回想一下刚刚做过的几个实验：</a:t>
            </a:r>
            <a:endParaRPr lang="en-US" altLang="zh-CN" sz="2400" dirty="0" smtClean="0">
              <a:solidFill>
                <a:srgbClr val="0000CC"/>
              </a:solidFill>
              <a:latin typeface="+mn-lt"/>
              <a:ea typeface="幼圆" pitchFamily="49" charset="-122"/>
            </a:endParaRPr>
          </a:p>
          <a:p>
            <a:pPr marL="800100" lvl="1" indent="-342900">
              <a:lnSpc>
                <a:spcPct val="125000"/>
              </a:lnSpc>
              <a:buFont typeface="Wingdings" pitchFamily="2" charset="2"/>
              <a:buChar char="l"/>
            </a:pPr>
            <a:r>
              <a:rPr lang="zh-CN" altLang="en-US" sz="2400" dirty="0" smtClean="0">
                <a:solidFill>
                  <a:srgbClr val="0000CC"/>
                </a:solidFill>
                <a:latin typeface="+mn-lt"/>
                <a:ea typeface="幼圆" pitchFamily="49" charset="-122"/>
              </a:rPr>
              <a:t>中断控制器实验</a:t>
            </a:r>
            <a:endParaRPr lang="en-US" altLang="zh-CN" sz="2400" dirty="0" smtClean="0">
              <a:solidFill>
                <a:srgbClr val="0000CC"/>
              </a:solidFill>
              <a:latin typeface="+mn-lt"/>
              <a:ea typeface="幼圆" pitchFamily="49" charset="-122"/>
            </a:endParaRPr>
          </a:p>
          <a:p>
            <a:pPr marL="800100" lvl="1" indent="-342900">
              <a:lnSpc>
                <a:spcPct val="125000"/>
              </a:lnSpc>
              <a:buFont typeface="Wingdings" pitchFamily="2" charset="2"/>
              <a:buChar char="l"/>
            </a:pPr>
            <a:r>
              <a:rPr lang="zh-CN" altLang="en-US" sz="2400" dirty="0" smtClean="0">
                <a:solidFill>
                  <a:srgbClr val="0000CC"/>
                </a:solidFill>
                <a:latin typeface="+mn-lt"/>
                <a:ea typeface="幼圆" pitchFamily="49" charset="-122"/>
              </a:rPr>
              <a:t>定时计数器实验</a:t>
            </a:r>
            <a:endParaRPr lang="en-US" altLang="zh-CN" sz="2400" dirty="0" smtClean="0">
              <a:solidFill>
                <a:srgbClr val="0000CC"/>
              </a:solidFill>
              <a:latin typeface="+mn-lt"/>
              <a:ea typeface="幼圆" pitchFamily="49" charset="-122"/>
            </a:endParaRPr>
          </a:p>
          <a:p>
            <a:pPr marL="800100" lvl="1" indent="-342900">
              <a:lnSpc>
                <a:spcPct val="125000"/>
              </a:lnSpc>
              <a:buFont typeface="Wingdings" pitchFamily="2" charset="2"/>
              <a:buChar char="l"/>
            </a:pPr>
            <a:r>
              <a:rPr lang="zh-CN" altLang="en-US" sz="2400" dirty="0" smtClean="0">
                <a:solidFill>
                  <a:srgbClr val="0000CC"/>
                </a:solidFill>
                <a:latin typeface="+mn-lt"/>
                <a:ea typeface="幼圆" pitchFamily="49" charset="-122"/>
              </a:rPr>
              <a:t>并行通信接口实验</a:t>
            </a:r>
            <a:endParaRPr lang="en-US" altLang="zh-CN" sz="2400" dirty="0" smtClean="0">
              <a:solidFill>
                <a:srgbClr val="0000CC"/>
              </a:solidFill>
              <a:latin typeface="+mn-lt"/>
              <a:ea typeface="幼圆" pitchFamily="49" charset="-122"/>
            </a:endParaRPr>
          </a:p>
          <a:p>
            <a:pPr>
              <a:lnSpc>
                <a:spcPct val="125000"/>
              </a:lnSpc>
            </a:pPr>
            <a:r>
              <a:rPr lang="zh-CN" altLang="en-US" sz="2400" dirty="0" smtClean="0">
                <a:solidFill>
                  <a:srgbClr val="0000CC"/>
                </a:solidFill>
                <a:latin typeface="+mn-lt"/>
                <a:ea typeface="幼圆" pitchFamily="49" charset="-122"/>
              </a:rPr>
              <a:t>微机上编写的程序都要下载到实验台上执行，这个下载工作是如何完成的</a:t>
            </a:r>
            <a:r>
              <a:rPr lang="zh-CN" altLang="en-US" sz="2400" dirty="0" smtClean="0">
                <a:solidFill>
                  <a:srgbClr val="0000CC"/>
                </a:solidFill>
                <a:latin typeface="Arial Unicode MS" pitchFamily="34" charset="-122"/>
                <a:ea typeface="Arial Unicode MS" pitchFamily="34" charset="-122"/>
                <a:cs typeface="Arial Unicode MS" pitchFamily="34" charset="-122"/>
              </a:rPr>
              <a:t>？</a:t>
            </a:r>
            <a:endParaRPr lang="zh-CN" altLang="en-US" sz="2400" dirty="0">
              <a:solidFill>
                <a:srgbClr val="0000CC"/>
              </a:solidFill>
              <a:latin typeface="Arial Unicode MS" pitchFamily="34" charset="-122"/>
              <a:ea typeface="Arial Unicode MS" pitchFamily="34" charset="-122"/>
              <a:cs typeface="Arial Unicode MS" pitchFamily="34" charset="-122"/>
            </a:endParaRPr>
          </a:p>
        </p:txBody>
      </p:sp>
      <p:sp>
        <p:nvSpPr>
          <p:cNvPr id="3" name="Rectangle 2"/>
          <p:cNvSpPr>
            <a:spLocks noGrp="1" noChangeArrowheads="1"/>
          </p:cNvSpPr>
          <p:nvPr>
            <p:ph type="title"/>
          </p:nvPr>
        </p:nvSpPr>
        <p:spPr bwMode="auto">
          <a:xfrm>
            <a:off x="304800" y="198438"/>
            <a:ext cx="4572000" cy="563562"/>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en-US" sz="2800" dirty="0" smtClean="0">
                <a:solidFill>
                  <a:srgbClr val="0000CC"/>
                </a:solidFill>
              </a:rPr>
              <a:t>§</a:t>
            </a:r>
            <a:r>
              <a:rPr lang="en-US" altLang="zh-CN" sz="2800" dirty="0" smtClean="0">
                <a:solidFill>
                  <a:srgbClr val="0000CC"/>
                </a:solidFill>
              </a:rPr>
              <a:t>11.0 </a:t>
            </a:r>
            <a:r>
              <a:rPr lang="zh-CN" altLang="en-US" sz="2800" dirty="0" smtClean="0">
                <a:solidFill>
                  <a:srgbClr val="0000CC"/>
                </a:solidFill>
              </a:rPr>
              <a:t>引言</a:t>
            </a:r>
          </a:p>
        </p:txBody>
      </p:sp>
    </p:spTree>
    <p:extLst>
      <p:ext uri="{BB962C8B-B14F-4D97-AF65-F5344CB8AC3E}">
        <p14:creationId xmlns:p14="http://schemas.microsoft.com/office/powerpoint/2010/main" val="41466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5"/>
          <p:cNvSpPr>
            <a:spLocks noChangeArrowheads="1"/>
          </p:cNvSpPr>
          <p:nvPr/>
        </p:nvSpPr>
        <p:spPr bwMode="auto">
          <a:xfrm>
            <a:off x="0" y="2205038"/>
            <a:ext cx="9144000" cy="0"/>
          </a:xfrm>
          <a:prstGeom prst="rect">
            <a:avLst/>
          </a:prstGeom>
          <a:noFill/>
          <a:ln w="9525">
            <a:noFill/>
            <a:miter lim="800000"/>
            <a:headEnd/>
            <a:tailEnd/>
          </a:ln>
        </p:spPr>
        <p:txBody>
          <a:bodyPr wrap="none" anchor="ctr">
            <a:spAutoFit/>
          </a:bodyPr>
          <a:lstStyle/>
          <a:p>
            <a:endParaRPr lang="zh-CN" altLang="en-US"/>
          </a:p>
        </p:txBody>
      </p:sp>
      <p:sp>
        <p:nvSpPr>
          <p:cNvPr id="26641" name="Rectangle 6"/>
          <p:cNvSpPr>
            <a:spLocks noChangeArrowheads="1"/>
          </p:cNvSpPr>
          <p:nvPr/>
        </p:nvSpPr>
        <p:spPr bwMode="auto">
          <a:xfrm>
            <a:off x="521550" y="4206858"/>
            <a:ext cx="8305800" cy="1877437"/>
          </a:xfrm>
          <a:prstGeom prst="rect">
            <a:avLst/>
          </a:prstGeom>
        </p:spPr>
        <p:txBody>
          <a:bodyPr wrap="square">
            <a:spAutoFit/>
          </a:bodyPr>
          <a:lstStyle/>
          <a:p>
            <a:pPr algn="just">
              <a:spcBef>
                <a:spcPts val="1200"/>
              </a:spcBef>
            </a:pPr>
            <a:r>
              <a:rPr lang="zh-CN" altLang="en-US" sz="2400" dirty="0">
                <a:solidFill>
                  <a:srgbClr val="0000CC"/>
                </a:solidFill>
                <a:ea typeface="幼圆" pitchFamily="49" charset="-122"/>
              </a:rPr>
              <a:t>信号分为两种类型：</a:t>
            </a:r>
            <a:endParaRPr lang="en-US" altLang="zh-CN" sz="2400" dirty="0">
              <a:solidFill>
                <a:srgbClr val="0000CC"/>
              </a:solidFill>
              <a:ea typeface="幼圆" pitchFamily="49" charset="-122"/>
            </a:endParaRPr>
          </a:p>
          <a:p>
            <a:pPr algn="just">
              <a:spcBef>
                <a:spcPts val="1200"/>
              </a:spcBef>
            </a:pPr>
            <a:r>
              <a:rPr lang="zh-CN" altLang="en-US" sz="2400" dirty="0" smtClean="0">
                <a:solidFill>
                  <a:srgbClr val="0000CC"/>
                </a:solidFill>
                <a:ea typeface="幼圆" pitchFamily="49" charset="-122"/>
              </a:rPr>
              <a:t>（</a:t>
            </a:r>
            <a:r>
              <a:rPr lang="en-US" altLang="zh-CN" sz="2400" dirty="0" smtClean="0">
                <a:solidFill>
                  <a:srgbClr val="0000CC"/>
                </a:solidFill>
                <a:ea typeface="幼圆" pitchFamily="49" charset="-122"/>
              </a:rPr>
              <a:t>1</a:t>
            </a:r>
            <a:r>
              <a:rPr lang="zh-CN" altLang="en-US" sz="2400" dirty="0" smtClean="0">
                <a:solidFill>
                  <a:srgbClr val="0000CC"/>
                </a:solidFill>
                <a:ea typeface="幼圆" pitchFamily="49" charset="-122"/>
              </a:rPr>
              <a:t>）数据终端设备</a:t>
            </a:r>
            <a:r>
              <a:rPr lang="zh-CN" altLang="en-US" sz="2400" dirty="0">
                <a:solidFill>
                  <a:srgbClr val="0000CC"/>
                </a:solidFill>
                <a:ea typeface="幼圆" pitchFamily="49" charset="-122"/>
              </a:rPr>
              <a:t>（</a:t>
            </a:r>
            <a:r>
              <a:rPr lang="en-US" altLang="zh-CN" sz="2400" dirty="0">
                <a:solidFill>
                  <a:srgbClr val="0000CC"/>
                </a:solidFill>
                <a:ea typeface="幼圆" pitchFamily="49" charset="-122"/>
              </a:rPr>
              <a:t>DTE</a:t>
            </a:r>
            <a:r>
              <a:rPr lang="zh-CN" altLang="en-US" sz="2400" dirty="0">
                <a:solidFill>
                  <a:srgbClr val="0000CC"/>
                </a:solidFill>
                <a:ea typeface="幼圆" pitchFamily="49" charset="-122"/>
              </a:rPr>
              <a:t>）与数据通信设备（</a:t>
            </a:r>
            <a:r>
              <a:rPr lang="en-US" altLang="zh-CN" sz="2400" dirty="0">
                <a:solidFill>
                  <a:srgbClr val="0000CC"/>
                </a:solidFill>
                <a:ea typeface="幼圆" pitchFamily="49" charset="-122"/>
              </a:rPr>
              <a:t>DCE</a:t>
            </a:r>
            <a:r>
              <a:rPr lang="zh-CN" altLang="en-US" sz="2400" dirty="0">
                <a:solidFill>
                  <a:srgbClr val="0000CC"/>
                </a:solidFill>
                <a:ea typeface="幼圆" pitchFamily="49" charset="-122"/>
              </a:rPr>
              <a:t>）交换的信息：</a:t>
            </a:r>
            <a:r>
              <a:rPr lang="en-US" altLang="zh-CN" sz="2400" dirty="0">
                <a:solidFill>
                  <a:srgbClr val="0000CC"/>
                </a:solidFill>
                <a:ea typeface="幼圆" pitchFamily="49" charset="-122"/>
              </a:rPr>
              <a:t>TXD</a:t>
            </a:r>
            <a:r>
              <a:rPr lang="zh-CN" altLang="en-US" sz="2400" dirty="0">
                <a:solidFill>
                  <a:srgbClr val="0000CC"/>
                </a:solidFill>
                <a:ea typeface="幼圆" pitchFamily="49" charset="-122"/>
              </a:rPr>
              <a:t>和</a:t>
            </a:r>
            <a:r>
              <a:rPr lang="en-US" altLang="zh-CN" sz="2400" dirty="0">
                <a:solidFill>
                  <a:srgbClr val="0000CC"/>
                </a:solidFill>
                <a:ea typeface="幼圆" pitchFamily="49" charset="-122"/>
              </a:rPr>
              <a:t>RXD</a:t>
            </a:r>
            <a:r>
              <a:rPr lang="zh-CN" altLang="en-US" sz="2400" dirty="0">
                <a:solidFill>
                  <a:srgbClr val="0000CC"/>
                </a:solidFill>
                <a:ea typeface="幼圆" pitchFamily="49" charset="-122"/>
              </a:rPr>
              <a:t>；</a:t>
            </a:r>
            <a:endParaRPr lang="en-US" altLang="zh-CN" sz="2400" dirty="0">
              <a:solidFill>
                <a:srgbClr val="0000CC"/>
              </a:solidFill>
              <a:ea typeface="幼圆" pitchFamily="49" charset="-122"/>
            </a:endParaRPr>
          </a:p>
          <a:p>
            <a:pPr algn="just">
              <a:spcBef>
                <a:spcPts val="1200"/>
              </a:spcBef>
            </a:pPr>
            <a:r>
              <a:rPr lang="zh-CN" altLang="en-US" sz="2400" dirty="0" smtClean="0">
                <a:solidFill>
                  <a:srgbClr val="0000CC"/>
                </a:solidFill>
                <a:ea typeface="幼圆" pitchFamily="49" charset="-122"/>
              </a:rPr>
              <a:t>（</a:t>
            </a:r>
            <a:r>
              <a:rPr lang="en-US" altLang="zh-CN" sz="2400" dirty="0" smtClean="0">
                <a:solidFill>
                  <a:srgbClr val="0000CC"/>
                </a:solidFill>
                <a:ea typeface="幼圆" pitchFamily="49" charset="-122"/>
              </a:rPr>
              <a:t>2</a:t>
            </a:r>
            <a:r>
              <a:rPr lang="zh-CN" altLang="en-US" sz="2400" dirty="0" smtClean="0">
                <a:solidFill>
                  <a:srgbClr val="0000CC"/>
                </a:solidFill>
                <a:ea typeface="幼圆" pitchFamily="49" charset="-122"/>
              </a:rPr>
              <a:t>）为了</a:t>
            </a:r>
            <a:r>
              <a:rPr lang="zh-CN" altLang="en-US" sz="2400" dirty="0">
                <a:solidFill>
                  <a:srgbClr val="0000CC"/>
                </a:solidFill>
                <a:ea typeface="幼圆" pitchFamily="49" charset="-122"/>
              </a:rPr>
              <a:t>正确无误地传输上述信息而设计的联络信号。</a:t>
            </a:r>
          </a:p>
        </p:txBody>
      </p:sp>
      <p:sp>
        <p:nvSpPr>
          <p:cNvPr id="26642" name="Rectangle 7"/>
          <p:cNvSpPr>
            <a:spLocks noChangeArrowheads="1"/>
          </p:cNvSpPr>
          <p:nvPr/>
        </p:nvSpPr>
        <p:spPr bwMode="auto">
          <a:xfrm>
            <a:off x="275465" y="143635"/>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11.2.1 EIA-232D </a:t>
            </a:r>
            <a:r>
              <a:rPr lang="zh-CN" altLang="en-US" sz="2800" dirty="0">
                <a:solidFill>
                  <a:srgbClr val="0000CC"/>
                </a:solidFill>
                <a:latin typeface="+mn-lt"/>
                <a:ea typeface="幼圆" pitchFamily="49" charset="-122"/>
                <a:cs typeface="+mj-cs"/>
              </a:rPr>
              <a:t>的引脚定义</a:t>
            </a:r>
          </a:p>
        </p:txBody>
      </p:sp>
      <p:pic>
        <p:nvPicPr>
          <p:cNvPr id="26644"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302455" y="1444236"/>
            <a:ext cx="303847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28" name="Picture 4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628800"/>
            <a:ext cx="1911654" cy="2119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29" name="Picture 4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770" y="1008308"/>
            <a:ext cx="3123710" cy="311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5"/>
          <p:cNvSpPr>
            <a:spLocks noChangeArrowheads="1"/>
          </p:cNvSpPr>
          <p:nvPr/>
        </p:nvSpPr>
        <p:spPr bwMode="auto">
          <a:xfrm>
            <a:off x="304800" y="990600"/>
            <a:ext cx="7772400" cy="1508105"/>
          </a:xfrm>
          <a:prstGeom prst="rect">
            <a:avLst/>
          </a:prstGeom>
        </p:spPr>
        <p:txBody>
          <a:bodyPr wrap="square">
            <a:spAutoFit/>
          </a:bodyPr>
          <a:lstStyle/>
          <a:p>
            <a:pPr algn="just">
              <a:spcBef>
                <a:spcPts val="1200"/>
              </a:spcBef>
            </a:pPr>
            <a:r>
              <a:rPr lang="zh-CN" altLang="en-US" sz="2400" dirty="0">
                <a:solidFill>
                  <a:srgbClr val="FF0000"/>
                </a:solidFill>
                <a:ea typeface="幼圆" pitchFamily="49" charset="-122"/>
              </a:rPr>
              <a:t>（</a:t>
            </a:r>
            <a:r>
              <a:rPr lang="en-US" altLang="zh-CN" sz="2400" dirty="0">
                <a:solidFill>
                  <a:srgbClr val="FF0000"/>
                </a:solidFill>
                <a:ea typeface="幼圆" pitchFamily="49" charset="-122"/>
              </a:rPr>
              <a:t>1</a:t>
            </a:r>
            <a:r>
              <a:rPr lang="zh-CN" altLang="en-US" sz="2400" dirty="0" smtClean="0">
                <a:solidFill>
                  <a:srgbClr val="FF0000"/>
                </a:solidFill>
                <a:ea typeface="幼圆" pitchFamily="49" charset="-122"/>
              </a:rPr>
              <a:t>）数据收发引脚</a:t>
            </a:r>
            <a:endParaRPr lang="zh-CN" altLang="en-US" sz="2400" dirty="0">
              <a:solidFill>
                <a:srgbClr val="FF0000"/>
              </a:solidFill>
              <a:ea typeface="幼圆" pitchFamily="49" charset="-122"/>
            </a:endParaRPr>
          </a:p>
          <a:p>
            <a:pPr algn="just">
              <a:spcBef>
                <a:spcPts val="1200"/>
              </a:spcBef>
            </a:pPr>
            <a:r>
              <a:rPr lang="zh-CN" altLang="en-US" sz="2400" dirty="0" smtClean="0">
                <a:solidFill>
                  <a:srgbClr val="0000CC"/>
                </a:solidFill>
                <a:ea typeface="幼圆" pitchFamily="49" charset="-122"/>
              </a:rPr>
              <a:t>         数据发送引脚</a:t>
            </a:r>
            <a:r>
              <a:rPr lang="en-US" altLang="zh-CN" sz="2400" dirty="0" smtClean="0">
                <a:solidFill>
                  <a:srgbClr val="0000CC"/>
                </a:solidFill>
                <a:ea typeface="幼圆" pitchFamily="49" charset="-122"/>
              </a:rPr>
              <a:t>TXD</a:t>
            </a:r>
            <a:r>
              <a:rPr lang="zh-CN" altLang="en-US" sz="2400" dirty="0">
                <a:solidFill>
                  <a:srgbClr val="0000CC"/>
                </a:solidFill>
                <a:ea typeface="幼圆" pitchFamily="49" charset="-122"/>
              </a:rPr>
              <a:t>（</a:t>
            </a:r>
            <a:r>
              <a:rPr lang="en-US" altLang="zh-CN" sz="2400" dirty="0">
                <a:solidFill>
                  <a:srgbClr val="0000CC"/>
                </a:solidFill>
                <a:ea typeface="幼圆" pitchFamily="49" charset="-122"/>
              </a:rPr>
              <a:t>Transmitting Data</a:t>
            </a:r>
            <a:r>
              <a:rPr lang="zh-CN" altLang="en-US" sz="2400" dirty="0">
                <a:solidFill>
                  <a:srgbClr val="0000CC"/>
                </a:solidFill>
                <a:ea typeface="幼圆" pitchFamily="49" charset="-122"/>
              </a:rPr>
              <a:t>）</a:t>
            </a:r>
          </a:p>
          <a:p>
            <a:pPr algn="just">
              <a:spcBef>
                <a:spcPts val="1200"/>
              </a:spcBef>
            </a:pPr>
            <a:r>
              <a:rPr lang="zh-CN" altLang="en-US" sz="2400" dirty="0" smtClean="0">
                <a:solidFill>
                  <a:srgbClr val="0000CC"/>
                </a:solidFill>
                <a:ea typeface="幼圆" pitchFamily="49" charset="-122"/>
              </a:rPr>
              <a:t>         数据接收引脚</a:t>
            </a:r>
            <a:r>
              <a:rPr lang="en-US" altLang="zh-CN" sz="2400" dirty="0" smtClean="0">
                <a:solidFill>
                  <a:srgbClr val="0000CC"/>
                </a:solidFill>
                <a:ea typeface="幼圆" pitchFamily="49" charset="-122"/>
              </a:rPr>
              <a:t>RXD</a:t>
            </a:r>
            <a:r>
              <a:rPr lang="zh-CN" altLang="en-US" sz="2400" dirty="0">
                <a:solidFill>
                  <a:srgbClr val="0000CC"/>
                </a:solidFill>
                <a:ea typeface="幼圆" pitchFamily="49" charset="-122"/>
              </a:rPr>
              <a:t>（</a:t>
            </a:r>
            <a:r>
              <a:rPr lang="en-US" altLang="zh-CN" sz="2400" dirty="0">
                <a:solidFill>
                  <a:srgbClr val="0000CC"/>
                </a:solidFill>
                <a:ea typeface="幼圆" pitchFamily="49" charset="-122"/>
              </a:rPr>
              <a:t>Receiving Data</a:t>
            </a:r>
            <a:r>
              <a:rPr lang="zh-CN" altLang="en-US" sz="2400" dirty="0">
                <a:solidFill>
                  <a:srgbClr val="0000CC"/>
                </a:solidFill>
                <a:ea typeface="幼圆" pitchFamily="49" charset="-122"/>
              </a:rPr>
              <a:t>）</a:t>
            </a:r>
          </a:p>
        </p:txBody>
      </p:sp>
      <p:sp>
        <p:nvSpPr>
          <p:cNvPr id="110600" name="Rectangle 8"/>
          <p:cNvSpPr>
            <a:spLocks noChangeArrowheads="1"/>
          </p:cNvSpPr>
          <p:nvPr/>
        </p:nvSpPr>
        <p:spPr bwMode="auto">
          <a:xfrm>
            <a:off x="312440" y="2562290"/>
            <a:ext cx="2819400" cy="461665"/>
          </a:xfrm>
          <a:prstGeom prst="rect">
            <a:avLst/>
          </a:prstGeom>
        </p:spPr>
        <p:txBody>
          <a:bodyPr wrap="square">
            <a:spAutoFit/>
          </a:bodyPr>
          <a:lstStyle/>
          <a:p>
            <a:pPr algn="just">
              <a:spcBef>
                <a:spcPts val="1200"/>
              </a:spcBef>
            </a:pPr>
            <a:r>
              <a:rPr lang="zh-CN" altLang="en-US" sz="2400" dirty="0">
                <a:solidFill>
                  <a:srgbClr val="FF0000"/>
                </a:solidFill>
                <a:ea typeface="幼圆" pitchFamily="49" charset="-122"/>
              </a:rPr>
              <a:t>（</a:t>
            </a:r>
            <a:r>
              <a:rPr lang="en-US" altLang="zh-CN" sz="2400" dirty="0">
                <a:solidFill>
                  <a:srgbClr val="FF0000"/>
                </a:solidFill>
                <a:ea typeface="幼圆" pitchFamily="49" charset="-122"/>
              </a:rPr>
              <a:t>2</a:t>
            </a:r>
            <a:r>
              <a:rPr lang="zh-CN" altLang="en-US" sz="2400" dirty="0">
                <a:solidFill>
                  <a:srgbClr val="FF0000"/>
                </a:solidFill>
                <a:ea typeface="幼圆" pitchFamily="49" charset="-122"/>
              </a:rPr>
              <a:t>）</a:t>
            </a:r>
            <a:r>
              <a:rPr lang="zh-CN" altLang="en-US" sz="2400" dirty="0">
                <a:solidFill>
                  <a:srgbClr val="FF0000"/>
                </a:solidFill>
                <a:ea typeface="幼圆" pitchFamily="49" charset="-122"/>
                <a:hlinkClick r:id="rId2" action="ppaction://hlinksldjump"/>
              </a:rPr>
              <a:t>联络信号</a:t>
            </a:r>
            <a:endParaRPr lang="zh-CN" altLang="en-US" sz="2400" dirty="0">
              <a:solidFill>
                <a:srgbClr val="FF0000"/>
              </a:solidFill>
              <a:ea typeface="幼圆" pitchFamily="49" charset="-122"/>
            </a:endParaRPr>
          </a:p>
        </p:txBody>
      </p:sp>
      <p:sp>
        <p:nvSpPr>
          <p:cNvPr id="110601" name="Rectangle 9"/>
          <p:cNvSpPr>
            <a:spLocks noChangeArrowheads="1"/>
          </p:cNvSpPr>
          <p:nvPr/>
        </p:nvSpPr>
        <p:spPr bwMode="auto">
          <a:xfrm>
            <a:off x="533400" y="3005298"/>
            <a:ext cx="8458200" cy="984885"/>
          </a:xfrm>
          <a:prstGeom prst="rect">
            <a:avLst/>
          </a:prstGeom>
        </p:spPr>
        <p:txBody>
          <a:bodyPr wrap="square">
            <a:spAutoFit/>
          </a:bodyPr>
          <a:lstStyle/>
          <a:p>
            <a:pPr algn="just">
              <a:spcBef>
                <a:spcPts val="1200"/>
              </a:spcBef>
            </a:pPr>
            <a:r>
              <a:rPr lang="en-US" altLang="zh-CN" sz="2400" dirty="0">
                <a:solidFill>
                  <a:srgbClr val="0000CC"/>
                </a:solidFill>
                <a:ea typeface="幼圆" pitchFamily="49" charset="-122"/>
              </a:rPr>
              <a:t>a.</a:t>
            </a:r>
            <a:r>
              <a:rPr lang="zh-CN" altLang="en-US" sz="2400" dirty="0">
                <a:solidFill>
                  <a:srgbClr val="0000CC"/>
                </a:solidFill>
                <a:ea typeface="幼圆" pitchFamily="49" charset="-122"/>
              </a:rPr>
              <a:t>请求传送信号</a:t>
            </a:r>
            <a:r>
              <a:rPr lang="en-US" altLang="zh-CN" sz="2400" dirty="0">
                <a:solidFill>
                  <a:srgbClr val="0000CC"/>
                </a:solidFill>
                <a:ea typeface="幼圆" pitchFamily="49" charset="-122"/>
              </a:rPr>
              <a:t>RTS</a:t>
            </a:r>
            <a:r>
              <a:rPr lang="zh-CN" altLang="en-US" sz="2400" dirty="0">
                <a:solidFill>
                  <a:srgbClr val="0000CC"/>
                </a:solidFill>
                <a:ea typeface="幼圆" pitchFamily="49" charset="-122"/>
              </a:rPr>
              <a:t>（</a:t>
            </a:r>
            <a:r>
              <a:rPr lang="en-US" altLang="zh-CN" sz="2400" dirty="0">
                <a:solidFill>
                  <a:srgbClr val="0000CC"/>
                </a:solidFill>
                <a:ea typeface="幼圆" pitchFamily="49" charset="-122"/>
              </a:rPr>
              <a:t>Request To Send</a:t>
            </a:r>
            <a:r>
              <a:rPr lang="zh-CN" altLang="en-US" sz="2400" dirty="0">
                <a:solidFill>
                  <a:srgbClr val="0000CC"/>
                </a:solidFill>
                <a:ea typeface="幼圆" pitchFamily="49" charset="-122"/>
              </a:rPr>
              <a:t>）</a:t>
            </a:r>
          </a:p>
          <a:p>
            <a:pPr algn="just">
              <a:spcBef>
                <a:spcPts val="1200"/>
              </a:spcBef>
            </a:pPr>
            <a:r>
              <a:rPr lang="en-US" altLang="zh-CN" sz="2400" dirty="0">
                <a:solidFill>
                  <a:srgbClr val="0000CC"/>
                </a:solidFill>
                <a:ea typeface="幼圆" pitchFamily="49" charset="-122"/>
              </a:rPr>
              <a:t>DTE requests the DCE prepare to transmit data.</a:t>
            </a:r>
            <a:endParaRPr lang="zh-CN" altLang="en-US" sz="2400" dirty="0">
              <a:solidFill>
                <a:srgbClr val="0000CC"/>
              </a:solidFill>
              <a:ea typeface="幼圆" pitchFamily="49" charset="-122"/>
            </a:endParaRPr>
          </a:p>
        </p:txBody>
      </p:sp>
      <p:sp>
        <p:nvSpPr>
          <p:cNvPr id="110602" name="Rectangle 10"/>
          <p:cNvSpPr>
            <a:spLocks noChangeArrowheads="1"/>
          </p:cNvSpPr>
          <p:nvPr/>
        </p:nvSpPr>
        <p:spPr bwMode="auto">
          <a:xfrm>
            <a:off x="533400" y="4154305"/>
            <a:ext cx="8229600" cy="984885"/>
          </a:xfrm>
          <a:prstGeom prst="rect">
            <a:avLst/>
          </a:prstGeom>
        </p:spPr>
        <p:txBody>
          <a:bodyPr wrap="square">
            <a:spAutoFit/>
          </a:bodyPr>
          <a:lstStyle/>
          <a:p>
            <a:pPr algn="just">
              <a:spcBef>
                <a:spcPts val="1200"/>
              </a:spcBef>
            </a:pPr>
            <a:r>
              <a:rPr lang="en-US" altLang="zh-CN" sz="2400" dirty="0">
                <a:solidFill>
                  <a:srgbClr val="0000CC"/>
                </a:solidFill>
                <a:ea typeface="幼圆" pitchFamily="49" charset="-122"/>
              </a:rPr>
              <a:t>b.</a:t>
            </a:r>
            <a:r>
              <a:rPr lang="zh-CN" altLang="en-US" sz="2400" dirty="0">
                <a:solidFill>
                  <a:srgbClr val="0000CC"/>
                </a:solidFill>
                <a:ea typeface="幼圆" pitchFamily="49" charset="-122"/>
              </a:rPr>
              <a:t>清除发送</a:t>
            </a:r>
            <a:r>
              <a:rPr lang="en-US" altLang="zh-CN" sz="2400" dirty="0">
                <a:solidFill>
                  <a:srgbClr val="0000CC"/>
                </a:solidFill>
                <a:ea typeface="幼圆" pitchFamily="49" charset="-122"/>
              </a:rPr>
              <a:t>CTS</a:t>
            </a:r>
            <a:r>
              <a:rPr lang="zh-CN" altLang="en-US" sz="2400" dirty="0">
                <a:solidFill>
                  <a:srgbClr val="0000CC"/>
                </a:solidFill>
                <a:ea typeface="幼圆" pitchFamily="49" charset="-122"/>
              </a:rPr>
              <a:t>（</a:t>
            </a:r>
            <a:r>
              <a:rPr lang="en-US" altLang="zh-CN" sz="2400" dirty="0">
                <a:solidFill>
                  <a:srgbClr val="0000CC"/>
                </a:solidFill>
                <a:ea typeface="幼圆" pitchFamily="49" charset="-122"/>
              </a:rPr>
              <a:t>Clear To Send</a:t>
            </a:r>
            <a:r>
              <a:rPr lang="zh-CN" altLang="en-US" sz="2400" dirty="0">
                <a:solidFill>
                  <a:srgbClr val="0000CC"/>
                </a:solidFill>
                <a:ea typeface="幼圆" pitchFamily="49" charset="-122"/>
              </a:rPr>
              <a:t>）</a:t>
            </a:r>
          </a:p>
          <a:p>
            <a:pPr algn="just">
              <a:spcBef>
                <a:spcPts val="1200"/>
              </a:spcBef>
            </a:pPr>
            <a:r>
              <a:rPr lang="en-US" altLang="zh-CN" sz="2400" dirty="0">
                <a:solidFill>
                  <a:srgbClr val="0000CC"/>
                </a:solidFill>
                <a:ea typeface="幼圆" pitchFamily="49" charset="-122"/>
              </a:rPr>
              <a:t>DCE is ready to accept data from the DTE.</a:t>
            </a:r>
            <a:endParaRPr lang="zh-CN" altLang="en-US" sz="2400" dirty="0">
              <a:solidFill>
                <a:srgbClr val="0000CC"/>
              </a:solidFill>
              <a:ea typeface="幼圆" pitchFamily="49" charset="-122"/>
            </a:endParaRPr>
          </a:p>
        </p:txBody>
      </p:sp>
      <p:sp>
        <p:nvSpPr>
          <p:cNvPr id="34821" name="Rectangle 11"/>
          <p:cNvSpPr>
            <a:spLocks noChangeArrowheads="1"/>
          </p:cNvSpPr>
          <p:nvPr/>
        </p:nvSpPr>
        <p:spPr bwMode="auto">
          <a:xfrm>
            <a:off x="296525" y="115470"/>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 </a:t>
            </a:r>
            <a:r>
              <a:rPr lang="en-US" altLang="zh-CN" sz="2800" dirty="0">
                <a:solidFill>
                  <a:srgbClr val="0000CC"/>
                </a:solidFill>
                <a:latin typeface="+mn-lt"/>
                <a:ea typeface="幼圆" pitchFamily="49" charset="-122"/>
                <a:cs typeface="+mj-cs"/>
              </a:rPr>
              <a:t>11.2.1 EIA-232D </a:t>
            </a:r>
            <a:r>
              <a:rPr lang="zh-CN" altLang="en-US" sz="2800" dirty="0">
                <a:solidFill>
                  <a:srgbClr val="0000CC"/>
                </a:solidFill>
                <a:latin typeface="+mn-lt"/>
                <a:ea typeface="幼圆" pitchFamily="49" charset="-122"/>
                <a:cs typeface="+mj-cs"/>
              </a:rPr>
              <a:t>的引脚定义</a:t>
            </a:r>
          </a:p>
        </p:txBody>
      </p:sp>
      <p:pic>
        <p:nvPicPr>
          <p:cNvPr id="7" name="Picture 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194" y="5113832"/>
            <a:ext cx="2798685" cy="1735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597"/>
                                        </p:tgtEl>
                                        <p:attrNameLst>
                                          <p:attrName>style.visibility</p:attrName>
                                        </p:attrNameLst>
                                      </p:cBhvr>
                                      <p:to>
                                        <p:strVal val="visible"/>
                                      </p:to>
                                    </p:set>
                                    <p:anim calcmode="lin" valueType="num">
                                      <p:cBhvr additive="base">
                                        <p:cTn id="7" dur="500" fill="hold"/>
                                        <p:tgtEl>
                                          <p:spTgt spid="110597"/>
                                        </p:tgtEl>
                                        <p:attrNameLst>
                                          <p:attrName>ppt_x</p:attrName>
                                        </p:attrNameLst>
                                      </p:cBhvr>
                                      <p:tavLst>
                                        <p:tav tm="0">
                                          <p:val>
                                            <p:strVal val="#ppt_x"/>
                                          </p:val>
                                        </p:tav>
                                        <p:tav tm="100000">
                                          <p:val>
                                            <p:strVal val="#ppt_x"/>
                                          </p:val>
                                        </p:tav>
                                      </p:tavLst>
                                    </p:anim>
                                    <p:anim calcmode="lin" valueType="num">
                                      <p:cBhvr additive="base">
                                        <p:cTn id="8" dur="500" fill="hold"/>
                                        <p:tgtEl>
                                          <p:spTgt spid="1105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0600"/>
                                        </p:tgtEl>
                                        <p:attrNameLst>
                                          <p:attrName>style.visibility</p:attrName>
                                        </p:attrNameLst>
                                      </p:cBhvr>
                                      <p:to>
                                        <p:strVal val="visible"/>
                                      </p:to>
                                    </p:set>
                                    <p:anim calcmode="lin" valueType="num">
                                      <p:cBhvr additive="base">
                                        <p:cTn id="13" dur="500" fill="hold"/>
                                        <p:tgtEl>
                                          <p:spTgt spid="110600"/>
                                        </p:tgtEl>
                                        <p:attrNameLst>
                                          <p:attrName>ppt_x</p:attrName>
                                        </p:attrNameLst>
                                      </p:cBhvr>
                                      <p:tavLst>
                                        <p:tav tm="0">
                                          <p:val>
                                            <p:strVal val="#ppt_x"/>
                                          </p:val>
                                        </p:tav>
                                        <p:tav tm="100000">
                                          <p:val>
                                            <p:strVal val="#ppt_x"/>
                                          </p:val>
                                        </p:tav>
                                      </p:tavLst>
                                    </p:anim>
                                    <p:anim calcmode="lin" valueType="num">
                                      <p:cBhvr additive="base">
                                        <p:cTn id="14" dur="500" fill="hold"/>
                                        <p:tgtEl>
                                          <p:spTgt spid="11060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0601"/>
                                        </p:tgtEl>
                                        <p:attrNameLst>
                                          <p:attrName>style.visibility</p:attrName>
                                        </p:attrNameLst>
                                      </p:cBhvr>
                                      <p:to>
                                        <p:strVal val="visible"/>
                                      </p:to>
                                    </p:set>
                                    <p:anim calcmode="lin" valueType="num">
                                      <p:cBhvr additive="base">
                                        <p:cTn id="19" dur="500" fill="hold"/>
                                        <p:tgtEl>
                                          <p:spTgt spid="110601"/>
                                        </p:tgtEl>
                                        <p:attrNameLst>
                                          <p:attrName>ppt_x</p:attrName>
                                        </p:attrNameLst>
                                      </p:cBhvr>
                                      <p:tavLst>
                                        <p:tav tm="0">
                                          <p:val>
                                            <p:strVal val="#ppt_x"/>
                                          </p:val>
                                        </p:tav>
                                        <p:tav tm="100000">
                                          <p:val>
                                            <p:strVal val="#ppt_x"/>
                                          </p:val>
                                        </p:tav>
                                      </p:tavLst>
                                    </p:anim>
                                    <p:anim calcmode="lin" valueType="num">
                                      <p:cBhvr additive="base">
                                        <p:cTn id="20" dur="500" fill="hold"/>
                                        <p:tgtEl>
                                          <p:spTgt spid="11060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0602"/>
                                        </p:tgtEl>
                                        <p:attrNameLst>
                                          <p:attrName>style.visibility</p:attrName>
                                        </p:attrNameLst>
                                      </p:cBhvr>
                                      <p:to>
                                        <p:strVal val="visible"/>
                                      </p:to>
                                    </p:set>
                                    <p:anim calcmode="lin" valueType="num">
                                      <p:cBhvr additive="base">
                                        <p:cTn id="25" dur="500" fill="hold"/>
                                        <p:tgtEl>
                                          <p:spTgt spid="110602"/>
                                        </p:tgtEl>
                                        <p:attrNameLst>
                                          <p:attrName>ppt_x</p:attrName>
                                        </p:attrNameLst>
                                      </p:cBhvr>
                                      <p:tavLst>
                                        <p:tav tm="0">
                                          <p:val>
                                            <p:strVal val="#ppt_x"/>
                                          </p:val>
                                        </p:tav>
                                        <p:tav tm="100000">
                                          <p:val>
                                            <p:strVal val="#ppt_x"/>
                                          </p:val>
                                        </p:tav>
                                      </p:tavLst>
                                    </p:anim>
                                    <p:anim calcmode="lin" valueType="num">
                                      <p:cBhvr additive="base">
                                        <p:cTn id="26" dur="500" fill="hold"/>
                                        <p:tgtEl>
                                          <p:spTgt spid="1106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p:bldP spid="110600" grpId="0"/>
      <p:bldP spid="110601" grpId="0"/>
      <p:bldP spid="1106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4"/>
          <p:cNvSpPr>
            <a:spLocks noChangeArrowheads="1"/>
          </p:cNvSpPr>
          <p:nvPr/>
        </p:nvSpPr>
        <p:spPr bwMode="auto">
          <a:xfrm>
            <a:off x="478393" y="1119371"/>
            <a:ext cx="8414087" cy="830997"/>
          </a:xfrm>
          <a:prstGeom prst="rect">
            <a:avLst/>
          </a:prstGeom>
          <a:noFill/>
          <a:ln w="9525">
            <a:noFill/>
            <a:miter lim="800000"/>
            <a:headEnd/>
            <a:tailEnd/>
          </a:ln>
        </p:spPr>
        <p:txBody>
          <a:bodyPr wrap="square" anchor="ctr">
            <a:spAutoFit/>
          </a:bodyPr>
          <a:lstStyle/>
          <a:p>
            <a:pPr algn="just">
              <a:tabLst>
                <a:tab pos="-9525" algn="l"/>
              </a:tabLst>
            </a:pPr>
            <a:r>
              <a:rPr lang="en-US" altLang="zh-CN" sz="2400" dirty="0">
                <a:solidFill>
                  <a:srgbClr val="0000CC"/>
                </a:solidFill>
                <a:latin typeface="+mn-lt"/>
                <a:ea typeface="幼圆" pitchFamily="49" charset="-122"/>
              </a:rPr>
              <a:t>c. DSR</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Data Set Ready</a:t>
            </a:r>
            <a:r>
              <a:rPr lang="zh-CN" altLang="en-US" sz="2400" dirty="0" smtClean="0">
                <a:solidFill>
                  <a:srgbClr val="0000CC"/>
                </a:solidFill>
                <a:latin typeface="+mn-lt"/>
                <a:ea typeface="幼圆" pitchFamily="49" charset="-122"/>
              </a:rPr>
              <a:t>）数据</a:t>
            </a:r>
            <a:r>
              <a:rPr lang="zh-CN" altLang="en-US" sz="2400" dirty="0">
                <a:solidFill>
                  <a:srgbClr val="0000CC"/>
                </a:solidFill>
                <a:latin typeface="+mn-lt"/>
                <a:ea typeface="幼圆" pitchFamily="49" charset="-122"/>
              </a:rPr>
              <a:t>准备</a:t>
            </a:r>
            <a:r>
              <a:rPr lang="zh-CN" altLang="en-US" sz="2400" dirty="0" smtClean="0">
                <a:solidFill>
                  <a:srgbClr val="0000CC"/>
                </a:solidFill>
                <a:latin typeface="+mn-lt"/>
                <a:ea typeface="幼圆" pitchFamily="49" charset="-122"/>
              </a:rPr>
              <a:t>就绪</a:t>
            </a:r>
            <a:endParaRPr lang="en-US" altLang="zh-CN" sz="2400" dirty="0" smtClean="0">
              <a:solidFill>
                <a:srgbClr val="0000CC"/>
              </a:solidFill>
              <a:latin typeface="+mn-lt"/>
              <a:ea typeface="幼圆" pitchFamily="49" charset="-122"/>
            </a:endParaRPr>
          </a:p>
          <a:p>
            <a:pPr algn="just">
              <a:tabLst>
                <a:tab pos="-9525" algn="l"/>
              </a:tabLst>
            </a:pPr>
            <a:r>
              <a:rPr lang="en-US" altLang="zh-CN" sz="2400" dirty="0">
                <a:solidFill>
                  <a:srgbClr val="0000CC"/>
                </a:solidFill>
                <a:latin typeface="+mn-lt"/>
                <a:ea typeface="幼圆" pitchFamily="49" charset="-122"/>
              </a:rPr>
              <a:t> </a:t>
            </a:r>
            <a:r>
              <a:rPr lang="en-US" altLang="zh-CN" sz="2400" dirty="0" smtClean="0">
                <a:solidFill>
                  <a:srgbClr val="0000CC"/>
                </a:solidFill>
                <a:latin typeface="+mn-lt"/>
                <a:ea typeface="幼圆" pitchFamily="49" charset="-122"/>
              </a:rPr>
              <a:t>   DCE </a:t>
            </a:r>
            <a:r>
              <a:rPr lang="en-US" altLang="zh-CN" sz="2400" dirty="0">
                <a:solidFill>
                  <a:srgbClr val="0000CC"/>
                </a:solidFill>
                <a:latin typeface="+mn-lt"/>
                <a:ea typeface="幼圆" pitchFamily="49" charset="-122"/>
              </a:rPr>
              <a:t>is ready to receive commands or data.</a:t>
            </a:r>
            <a:endParaRPr lang="zh-CN" altLang="en-US" sz="2400" dirty="0">
              <a:solidFill>
                <a:srgbClr val="0000CC"/>
              </a:solidFill>
              <a:latin typeface="+mn-lt"/>
              <a:ea typeface="幼圆" pitchFamily="49" charset="-122"/>
            </a:endParaRPr>
          </a:p>
        </p:txBody>
      </p:sp>
      <p:sp>
        <p:nvSpPr>
          <p:cNvPr id="111621" name="Rectangle 5"/>
          <p:cNvSpPr>
            <a:spLocks noChangeArrowheads="1"/>
          </p:cNvSpPr>
          <p:nvPr/>
        </p:nvSpPr>
        <p:spPr bwMode="auto">
          <a:xfrm>
            <a:off x="476545" y="2162327"/>
            <a:ext cx="8525290" cy="830997"/>
          </a:xfrm>
          <a:prstGeom prst="rect">
            <a:avLst/>
          </a:prstGeom>
          <a:noFill/>
          <a:ln w="9525">
            <a:noFill/>
            <a:miter lim="800000"/>
            <a:headEnd/>
            <a:tailEnd/>
          </a:ln>
        </p:spPr>
        <p:txBody>
          <a:bodyPr wrap="square" anchor="ctr">
            <a:spAutoFit/>
          </a:bodyPr>
          <a:lstStyle/>
          <a:p>
            <a:pPr>
              <a:tabLst>
                <a:tab pos="-9525" algn="l"/>
              </a:tabLst>
            </a:pPr>
            <a:r>
              <a:rPr lang="en-US" altLang="zh-CN" sz="2400" dirty="0">
                <a:solidFill>
                  <a:srgbClr val="0000CC"/>
                </a:solidFill>
                <a:latin typeface="+mn-lt"/>
                <a:ea typeface="幼圆" pitchFamily="49" charset="-122"/>
              </a:rPr>
              <a:t>d. DTR</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Data Terminal Ready</a:t>
            </a:r>
            <a:r>
              <a:rPr lang="zh-CN" altLang="en-US" sz="2400" dirty="0" smtClean="0">
                <a:solidFill>
                  <a:srgbClr val="0000CC"/>
                </a:solidFill>
                <a:latin typeface="+mn-lt"/>
                <a:ea typeface="幼圆" pitchFamily="49" charset="-122"/>
              </a:rPr>
              <a:t>）数据</a:t>
            </a:r>
            <a:r>
              <a:rPr lang="zh-CN" altLang="en-US" sz="2400" dirty="0">
                <a:solidFill>
                  <a:srgbClr val="0000CC"/>
                </a:solidFill>
                <a:latin typeface="+mn-lt"/>
                <a:ea typeface="幼圆" pitchFamily="49" charset="-122"/>
              </a:rPr>
              <a:t>终端就绪</a:t>
            </a:r>
            <a:r>
              <a:rPr lang="zh-CN" altLang="en-US" sz="2400" dirty="0" smtClean="0">
                <a:solidFill>
                  <a:srgbClr val="0000CC"/>
                </a:solidFill>
                <a:latin typeface="+mn-lt"/>
                <a:ea typeface="幼圆" pitchFamily="49" charset="-122"/>
              </a:rPr>
              <a:t>信号</a:t>
            </a:r>
            <a:endParaRPr lang="en-US" altLang="zh-CN" sz="2400" dirty="0" smtClean="0">
              <a:solidFill>
                <a:srgbClr val="0000CC"/>
              </a:solidFill>
              <a:latin typeface="+mn-lt"/>
              <a:ea typeface="幼圆" pitchFamily="49" charset="-122"/>
            </a:endParaRPr>
          </a:p>
          <a:p>
            <a:pPr>
              <a:tabLst>
                <a:tab pos="-9525" algn="l"/>
              </a:tabLst>
            </a:pPr>
            <a:r>
              <a:rPr lang="en-US" altLang="zh-CN" sz="2400" dirty="0">
                <a:solidFill>
                  <a:srgbClr val="0000CC"/>
                </a:solidFill>
                <a:latin typeface="+mn-lt"/>
                <a:ea typeface="幼圆" pitchFamily="49" charset="-122"/>
              </a:rPr>
              <a:t> </a:t>
            </a:r>
            <a:r>
              <a:rPr lang="en-US" altLang="zh-CN" sz="2400" dirty="0" smtClean="0">
                <a:solidFill>
                  <a:srgbClr val="0000CC"/>
                </a:solidFill>
                <a:latin typeface="+mn-lt"/>
                <a:ea typeface="幼圆" pitchFamily="49" charset="-122"/>
              </a:rPr>
              <a:t>   DTE </a:t>
            </a:r>
            <a:r>
              <a:rPr lang="en-US" altLang="zh-CN" sz="2400" dirty="0">
                <a:solidFill>
                  <a:srgbClr val="0000CC"/>
                </a:solidFill>
                <a:latin typeface="+mn-lt"/>
                <a:ea typeface="幼圆" pitchFamily="49" charset="-122"/>
              </a:rPr>
              <a:t>is ready to </a:t>
            </a:r>
            <a:r>
              <a:rPr lang="en-US" altLang="zh-CN" sz="2400" dirty="0" smtClean="0">
                <a:solidFill>
                  <a:srgbClr val="0000CC"/>
                </a:solidFill>
                <a:latin typeface="+mn-lt"/>
                <a:ea typeface="幼圆" pitchFamily="49" charset="-122"/>
              </a:rPr>
              <a:t>receive.</a:t>
            </a:r>
            <a:endParaRPr lang="zh-CN" altLang="en-US" sz="2400" dirty="0">
              <a:solidFill>
                <a:srgbClr val="0000CC"/>
              </a:solidFill>
              <a:latin typeface="+mn-lt"/>
              <a:ea typeface="幼圆" pitchFamily="49" charset="-122"/>
            </a:endParaRPr>
          </a:p>
        </p:txBody>
      </p:sp>
      <p:sp>
        <p:nvSpPr>
          <p:cNvPr id="111622" name="Rectangle 6"/>
          <p:cNvSpPr>
            <a:spLocks noChangeArrowheads="1"/>
          </p:cNvSpPr>
          <p:nvPr/>
        </p:nvSpPr>
        <p:spPr bwMode="auto">
          <a:xfrm>
            <a:off x="491093" y="3029470"/>
            <a:ext cx="8581407" cy="1569660"/>
          </a:xfrm>
          <a:prstGeom prst="rect">
            <a:avLst/>
          </a:prstGeom>
          <a:noFill/>
          <a:ln w="9525">
            <a:noFill/>
            <a:miter lim="800000"/>
            <a:headEnd/>
            <a:tailEnd/>
          </a:ln>
        </p:spPr>
        <p:txBody>
          <a:bodyPr wrap="square" anchor="ctr">
            <a:spAutoFit/>
          </a:bodyPr>
          <a:lstStyle/>
          <a:p>
            <a:r>
              <a:rPr lang="en-US" altLang="zh-CN" sz="2400" dirty="0">
                <a:solidFill>
                  <a:srgbClr val="0000CC"/>
                </a:solidFill>
                <a:latin typeface="+mn-lt"/>
                <a:ea typeface="幼圆" pitchFamily="49" charset="-122"/>
              </a:rPr>
              <a:t>e. DCD</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Data Carrier Detect</a:t>
            </a:r>
            <a:r>
              <a:rPr lang="zh-CN" altLang="en-US" sz="2400" dirty="0" smtClean="0">
                <a:solidFill>
                  <a:srgbClr val="0000CC"/>
                </a:solidFill>
                <a:latin typeface="+mn-lt"/>
                <a:ea typeface="幼圆" pitchFamily="49" charset="-122"/>
              </a:rPr>
              <a:t>）数据</a:t>
            </a:r>
            <a:r>
              <a:rPr lang="zh-CN" altLang="en-US" sz="2400" dirty="0">
                <a:solidFill>
                  <a:srgbClr val="0000CC"/>
                </a:solidFill>
                <a:latin typeface="+mn-lt"/>
                <a:ea typeface="幼圆" pitchFamily="49" charset="-122"/>
              </a:rPr>
              <a:t>载波</a:t>
            </a:r>
            <a:r>
              <a:rPr lang="zh-CN" altLang="en-US" sz="2400" dirty="0" smtClean="0">
                <a:solidFill>
                  <a:srgbClr val="0000CC"/>
                </a:solidFill>
                <a:latin typeface="+mn-lt"/>
                <a:ea typeface="幼圆" pitchFamily="49" charset="-122"/>
              </a:rPr>
              <a:t>监测信号</a:t>
            </a:r>
            <a:endParaRPr lang="en-US" altLang="zh-CN" sz="2400" dirty="0" smtClean="0">
              <a:solidFill>
                <a:srgbClr val="0000CC"/>
              </a:solidFill>
              <a:latin typeface="+mn-lt"/>
              <a:ea typeface="幼圆" pitchFamily="49" charset="-122"/>
            </a:endParaRPr>
          </a:p>
          <a:p>
            <a:r>
              <a:rPr lang="en-US" altLang="zh-CN" sz="2400" dirty="0" smtClean="0">
                <a:solidFill>
                  <a:srgbClr val="0000CC"/>
                </a:solidFill>
                <a:latin typeface="+mn-lt"/>
                <a:ea typeface="幼圆" pitchFamily="49" charset="-122"/>
              </a:rPr>
              <a:t>    DCE </a:t>
            </a:r>
            <a:r>
              <a:rPr lang="en-US" altLang="zh-CN" sz="2400" dirty="0">
                <a:solidFill>
                  <a:srgbClr val="0000CC"/>
                </a:solidFill>
                <a:latin typeface="+mn-lt"/>
                <a:ea typeface="幼圆" pitchFamily="49" charset="-122"/>
              </a:rPr>
              <a:t>is receiving a carrier from a remote DCE.</a:t>
            </a:r>
          </a:p>
          <a:p>
            <a:pPr marL="342900" indent="-342900"/>
            <a:r>
              <a:rPr lang="en-US" altLang="zh-CN" sz="2400" dirty="0" smtClean="0">
                <a:solidFill>
                  <a:srgbClr val="0000CC"/>
                </a:solidFill>
                <a:latin typeface="+mn-lt"/>
                <a:ea typeface="幼圆" pitchFamily="49" charset="-122"/>
              </a:rPr>
              <a:t>    DCE</a:t>
            </a:r>
            <a:r>
              <a:rPr lang="zh-CN" altLang="en-US" sz="2400" dirty="0">
                <a:solidFill>
                  <a:srgbClr val="0000CC"/>
                </a:solidFill>
                <a:latin typeface="+mn-lt"/>
                <a:ea typeface="幼圆" pitchFamily="49" charset="-122"/>
              </a:rPr>
              <a:t>向</a:t>
            </a:r>
            <a:r>
              <a:rPr lang="en-US" altLang="zh-CN" sz="2400" dirty="0">
                <a:solidFill>
                  <a:srgbClr val="0000CC"/>
                </a:solidFill>
                <a:latin typeface="+mn-lt"/>
                <a:ea typeface="幼圆" pitchFamily="49" charset="-122"/>
              </a:rPr>
              <a:t>DTE</a:t>
            </a:r>
            <a:r>
              <a:rPr lang="zh-CN" altLang="en-US" sz="2400" dirty="0">
                <a:solidFill>
                  <a:srgbClr val="0000CC"/>
                </a:solidFill>
                <a:latin typeface="+mn-lt"/>
                <a:ea typeface="幼圆" pitchFamily="49" charset="-122"/>
              </a:rPr>
              <a:t>发出的状态信息。当</a:t>
            </a:r>
            <a:r>
              <a:rPr lang="en-US" altLang="zh-CN" sz="2400" dirty="0">
                <a:solidFill>
                  <a:srgbClr val="0000CC"/>
                </a:solidFill>
                <a:latin typeface="+mn-lt"/>
                <a:ea typeface="幼圆" pitchFamily="49" charset="-122"/>
              </a:rPr>
              <a:t>DCD=1</a:t>
            </a:r>
            <a:r>
              <a:rPr lang="zh-CN" altLang="en-US" sz="2400" dirty="0">
                <a:solidFill>
                  <a:srgbClr val="0000CC"/>
                </a:solidFill>
                <a:latin typeface="+mn-lt"/>
                <a:ea typeface="幼圆" pitchFamily="49" charset="-122"/>
              </a:rPr>
              <a:t>时，表示本地</a:t>
            </a:r>
            <a:r>
              <a:rPr lang="en-US" altLang="zh-CN" sz="2400" dirty="0">
                <a:solidFill>
                  <a:srgbClr val="0000CC"/>
                </a:solidFill>
                <a:latin typeface="+mn-lt"/>
                <a:ea typeface="幼圆" pitchFamily="49" charset="-122"/>
              </a:rPr>
              <a:t>DCE</a:t>
            </a:r>
            <a:r>
              <a:rPr lang="zh-CN" altLang="en-US" sz="2400" dirty="0">
                <a:solidFill>
                  <a:srgbClr val="0000CC"/>
                </a:solidFill>
                <a:latin typeface="+mn-lt"/>
                <a:ea typeface="幼圆" pitchFamily="49" charset="-122"/>
              </a:rPr>
              <a:t>接收到远程</a:t>
            </a:r>
            <a:r>
              <a:rPr lang="en-US" altLang="zh-CN" sz="2400" dirty="0">
                <a:solidFill>
                  <a:srgbClr val="0000CC"/>
                </a:solidFill>
                <a:latin typeface="+mn-lt"/>
                <a:ea typeface="幼圆" pitchFamily="49" charset="-122"/>
              </a:rPr>
              <a:t>DCE</a:t>
            </a:r>
            <a:r>
              <a:rPr lang="zh-CN" altLang="en-US" sz="2400" dirty="0">
                <a:solidFill>
                  <a:srgbClr val="0000CC"/>
                </a:solidFill>
                <a:latin typeface="+mn-lt"/>
                <a:ea typeface="幼圆" pitchFamily="49" charset="-122"/>
              </a:rPr>
              <a:t>发来的载波信号。 </a:t>
            </a:r>
          </a:p>
        </p:txBody>
      </p:sp>
      <p:sp>
        <p:nvSpPr>
          <p:cNvPr id="35844" name="Rectangle 7"/>
          <p:cNvSpPr>
            <a:spLocks noChangeArrowheads="1"/>
          </p:cNvSpPr>
          <p:nvPr/>
        </p:nvSpPr>
        <p:spPr bwMode="auto">
          <a:xfrm>
            <a:off x="275465" y="115470"/>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 </a:t>
            </a:r>
            <a:r>
              <a:rPr lang="en-US" altLang="zh-CN" sz="2800" dirty="0">
                <a:solidFill>
                  <a:srgbClr val="0000CC"/>
                </a:solidFill>
                <a:latin typeface="+mn-lt"/>
                <a:ea typeface="幼圆" pitchFamily="49" charset="-122"/>
                <a:cs typeface="+mj-cs"/>
              </a:rPr>
              <a:t>11.2.1 EIA-232D </a:t>
            </a:r>
            <a:r>
              <a:rPr lang="zh-CN" altLang="en-US" sz="2800" dirty="0">
                <a:solidFill>
                  <a:srgbClr val="0000CC"/>
                </a:solidFill>
                <a:latin typeface="+mn-lt"/>
                <a:ea typeface="幼圆" pitchFamily="49" charset="-122"/>
                <a:cs typeface="+mj-cs"/>
              </a:rPr>
              <a:t>的引脚定义</a:t>
            </a:r>
          </a:p>
        </p:txBody>
      </p:sp>
      <p:pic>
        <p:nvPicPr>
          <p:cNvPr id="21" name="Picture 1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325" y="4329100"/>
            <a:ext cx="29337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anim calcmode="lin" valueType="num">
                                      <p:cBhvr additive="base">
                                        <p:cTn id="7" dur="500" fill="hold"/>
                                        <p:tgtEl>
                                          <p:spTgt spid="111620"/>
                                        </p:tgtEl>
                                        <p:attrNameLst>
                                          <p:attrName>ppt_x</p:attrName>
                                        </p:attrNameLst>
                                      </p:cBhvr>
                                      <p:tavLst>
                                        <p:tav tm="0">
                                          <p:val>
                                            <p:strVal val="#ppt_x"/>
                                          </p:val>
                                        </p:tav>
                                        <p:tav tm="100000">
                                          <p:val>
                                            <p:strVal val="#ppt_x"/>
                                          </p:val>
                                        </p:tav>
                                      </p:tavLst>
                                    </p:anim>
                                    <p:anim calcmode="lin" valueType="num">
                                      <p:cBhvr additive="base">
                                        <p:cTn id="8" dur="500" fill="hold"/>
                                        <p:tgtEl>
                                          <p:spTgt spid="1116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1621"/>
                                        </p:tgtEl>
                                        <p:attrNameLst>
                                          <p:attrName>style.visibility</p:attrName>
                                        </p:attrNameLst>
                                      </p:cBhvr>
                                      <p:to>
                                        <p:strVal val="visible"/>
                                      </p:to>
                                    </p:set>
                                    <p:anim calcmode="lin" valueType="num">
                                      <p:cBhvr additive="base">
                                        <p:cTn id="13" dur="500" fill="hold"/>
                                        <p:tgtEl>
                                          <p:spTgt spid="111621"/>
                                        </p:tgtEl>
                                        <p:attrNameLst>
                                          <p:attrName>ppt_x</p:attrName>
                                        </p:attrNameLst>
                                      </p:cBhvr>
                                      <p:tavLst>
                                        <p:tav tm="0">
                                          <p:val>
                                            <p:strVal val="#ppt_x"/>
                                          </p:val>
                                        </p:tav>
                                        <p:tav tm="100000">
                                          <p:val>
                                            <p:strVal val="#ppt_x"/>
                                          </p:val>
                                        </p:tav>
                                      </p:tavLst>
                                    </p:anim>
                                    <p:anim calcmode="lin" valueType="num">
                                      <p:cBhvr additive="base">
                                        <p:cTn id="14" dur="500" fill="hold"/>
                                        <p:tgtEl>
                                          <p:spTgt spid="11162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1622"/>
                                        </p:tgtEl>
                                        <p:attrNameLst>
                                          <p:attrName>style.visibility</p:attrName>
                                        </p:attrNameLst>
                                      </p:cBhvr>
                                      <p:to>
                                        <p:strVal val="visible"/>
                                      </p:to>
                                    </p:set>
                                    <p:anim calcmode="lin" valueType="num">
                                      <p:cBhvr additive="base">
                                        <p:cTn id="19" dur="500" fill="hold"/>
                                        <p:tgtEl>
                                          <p:spTgt spid="111622"/>
                                        </p:tgtEl>
                                        <p:attrNameLst>
                                          <p:attrName>ppt_x</p:attrName>
                                        </p:attrNameLst>
                                      </p:cBhvr>
                                      <p:tavLst>
                                        <p:tav tm="0">
                                          <p:val>
                                            <p:strVal val="#ppt_x"/>
                                          </p:val>
                                        </p:tav>
                                        <p:tav tm="100000">
                                          <p:val>
                                            <p:strVal val="#ppt_x"/>
                                          </p:val>
                                        </p:tav>
                                      </p:tavLst>
                                    </p:anim>
                                    <p:anim calcmode="lin" valueType="num">
                                      <p:cBhvr additive="base">
                                        <p:cTn id="20" dur="500" fill="hold"/>
                                        <p:tgtEl>
                                          <p:spTgt spid="1116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p:bldP spid="111621" grpId="0"/>
      <p:bldP spid="1116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4"/>
          <p:cNvSpPr>
            <a:spLocks noChangeArrowheads="1"/>
          </p:cNvSpPr>
          <p:nvPr/>
        </p:nvSpPr>
        <p:spPr bwMode="auto">
          <a:xfrm>
            <a:off x="476250" y="998730"/>
            <a:ext cx="8164512" cy="2616101"/>
          </a:xfrm>
          <a:prstGeom prst="rect">
            <a:avLst/>
          </a:prstGeom>
          <a:noFill/>
          <a:ln w="9525">
            <a:noFill/>
            <a:miter lim="800000"/>
            <a:headEnd/>
            <a:tailEnd/>
          </a:ln>
        </p:spPr>
        <p:txBody>
          <a:bodyPr anchor="ctr">
            <a:spAutoFit/>
          </a:bodyPr>
          <a:lstStyle/>
          <a:p>
            <a:pPr algn="just">
              <a:spcBef>
                <a:spcPts val="1200"/>
              </a:spcBef>
              <a:tabLst>
                <a:tab pos="-3175" algn="l"/>
              </a:tabLst>
            </a:pPr>
            <a:r>
              <a:rPr lang="en-US" altLang="zh-CN" sz="2400" dirty="0">
                <a:solidFill>
                  <a:srgbClr val="0000CC"/>
                </a:solidFill>
                <a:latin typeface="+mn-lt"/>
                <a:ea typeface="幼圆" pitchFamily="49" charset="-122"/>
              </a:rPr>
              <a:t>f.</a:t>
            </a:r>
            <a:r>
              <a:rPr lang="zh-CN" altLang="en-US" sz="2400" dirty="0">
                <a:solidFill>
                  <a:srgbClr val="0000CC"/>
                </a:solidFill>
                <a:latin typeface="+mn-lt"/>
                <a:ea typeface="幼圆" pitchFamily="49" charset="-122"/>
              </a:rPr>
              <a:t>振铃指示信号</a:t>
            </a:r>
            <a:r>
              <a:rPr lang="en-US" altLang="zh-CN" sz="2400" dirty="0">
                <a:solidFill>
                  <a:srgbClr val="0000CC"/>
                </a:solidFill>
                <a:latin typeface="+mn-lt"/>
                <a:ea typeface="幼圆" pitchFamily="49" charset="-122"/>
              </a:rPr>
              <a:t>RI</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Ring Indication</a:t>
            </a:r>
            <a:r>
              <a:rPr lang="zh-CN" altLang="en-US" sz="2400" dirty="0">
                <a:solidFill>
                  <a:srgbClr val="0000CC"/>
                </a:solidFill>
                <a:latin typeface="+mn-lt"/>
                <a:ea typeface="幼圆" pitchFamily="49" charset="-122"/>
              </a:rPr>
              <a:t>）</a:t>
            </a:r>
          </a:p>
          <a:p>
            <a:pPr marL="180975" indent="-180975" algn="just">
              <a:spcBef>
                <a:spcPts val="1200"/>
              </a:spcBef>
              <a:tabLst>
                <a:tab pos="-3175" algn="l"/>
              </a:tabLst>
            </a:pPr>
            <a:r>
              <a:rPr lang="en-US" altLang="zh-CN" sz="2400" dirty="0">
                <a:solidFill>
                  <a:srgbClr val="0000CC"/>
                </a:solidFill>
                <a:latin typeface="+mn-lt"/>
                <a:ea typeface="幼圆" pitchFamily="49" charset="-122"/>
              </a:rPr>
              <a:t>  DCE has detected an incoming ring signal on the telephone line.</a:t>
            </a:r>
            <a:endParaRPr lang="zh-CN" altLang="en-US" sz="2400" dirty="0">
              <a:solidFill>
                <a:srgbClr val="0000CC"/>
              </a:solidFill>
              <a:latin typeface="+mn-lt"/>
              <a:ea typeface="幼圆" pitchFamily="49" charset="-122"/>
            </a:endParaRPr>
          </a:p>
          <a:p>
            <a:pPr marL="180975" indent="-180975" algn="just">
              <a:spcBef>
                <a:spcPts val="1200"/>
              </a:spcBef>
              <a:tabLst>
                <a:tab pos="-3175" algn="l"/>
              </a:tabLst>
            </a:pPr>
            <a:r>
              <a:rPr lang="en-US" altLang="zh-CN" sz="2400" dirty="0" smtClean="0">
                <a:solidFill>
                  <a:srgbClr val="0000CC"/>
                </a:solidFill>
                <a:latin typeface="+mn-lt"/>
                <a:ea typeface="幼圆" pitchFamily="49" charset="-122"/>
              </a:rPr>
              <a:t>  DCE</a:t>
            </a:r>
            <a:r>
              <a:rPr lang="zh-CN" altLang="en-US" sz="2400" dirty="0">
                <a:solidFill>
                  <a:srgbClr val="0000CC"/>
                </a:solidFill>
                <a:latin typeface="+mn-lt"/>
                <a:ea typeface="幼圆" pitchFamily="49" charset="-122"/>
              </a:rPr>
              <a:t>向</a:t>
            </a:r>
            <a:r>
              <a:rPr lang="en-US" altLang="zh-CN" sz="2400" dirty="0">
                <a:solidFill>
                  <a:srgbClr val="0000CC"/>
                </a:solidFill>
                <a:latin typeface="+mn-lt"/>
                <a:ea typeface="幼圆" pitchFamily="49" charset="-122"/>
              </a:rPr>
              <a:t>DTE</a:t>
            </a:r>
            <a:r>
              <a:rPr lang="zh-CN" altLang="en-US" sz="2400" dirty="0">
                <a:solidFill>
                  <a:srgbClr val="0000CC"/>
                </a:solidFill>
                <a:latin typeface="+mn-lt"/>
                <a:ea typeface="幼圆" pitchFamily="49" charset="-122"/>
              </a:rPr>
              <a:t>发出的状态信息。</a:t>
            </a:r>
            <a:r>
              <a:rPr lang="en-US" altLang="zh-CN" sz="2400" dirty="0">
                <a:solidFill>
                  <a:srgbClr val="0000CC"/>
                </a:solidFill>
                <a:latin typeface="+mn-lt"/>
                <a:ea typeface="幼圆" pitchFamily="49" charset="-122"/>
              </a:rPr>
              <a:t>RI=1</a:t>
            </a:r>
            <a:r>
              <a:rPr lang="zh-CN" altLang="en-US" sz="2400" dirty="0">
                <a:solidFill>
                  <a:srgbClr val="0000CC"/>
                </a:solidFill>
                <a:latin typeface="+mn-lt"/>
                <a:ea typeface="幼圆" pitchFamily="49" charset="-122"/>
              </a:rPr>
              <a:t>时，表示本地</a:t>
            </a:r>
            <a:r>
              <a:rPr lang="en-US" altLang="zh-CN" sz="2400" dirty="0">
                <a:solidFill>
                  <a:srgbClr val="0000CC"/>
                </a:solidFill>
                <a:latin typeface="+mn-lt"/>
                <a:ea typeface="幼圆" pitchFamily="49" charset="-122"/>
              </a:rPr>
              <a:t>DCE</a:t>
            </a:r>
            <a:r>
              <a:rPr lang="zh-CN" altLang="en-US" sz="2400" dirty="0">
                <a:solidFill>
                  <a:srgbClr val="0000CC"/>
                </a:solidFill>
                <a:latin typeface="+mn-lt"/>
                <a:ea typeface="幼圆" pitchFamily="49" charset="-122"/>
              </a:rPr>
              <a:t>接收到远程</a:t>
            </a:r>
            <a:r>
              <a:rPr lang="en-US" altLang="zh-CN" sz="2400" dirty="0">
                <a:solidFill>
                  <a:srgbClr val="0000CC"/>
                </a:solidFill>
                <a:latin typeface="+mn-lt"/>
                <a:ea typeface="幼圆" pitchFamily="49" charset="-122"/>
              </a:rPr>
              <a:t>DCE</a:t>
            </a:r>
            <a:r>
              <a:rPr lang="zh-CN" altLang="en-US" sz="2400" dirty="0">
                <a:solidFill>
                  <a:srgbClr val="0000CC"/>
                </a:solidFill>
                <a:latin typeface="+mn-lt"/>
                <a:ea typeface="幼圆" pitchFamily="49" charset="-122"/>
              </a:rPr>
              <a:t>的振铃信号，线路接通，使</a:t>
            </a:r>
            <a:r>
              <a:rPr lang="en-US" altLang="zh-CN" sz="2400" dirty="0">
                <a:solidFill>
                  <a:srgbClr val="0000CC"/>
                </a:solidFill>
                <a:latin typeface="+mn-lt"/>
                <a:ea typeface="幼圆" pitchFamily="49" charset="-122"/>
              </a:rPr>
              <a:t>DTE</a:t>
            </a:r>
            <a:r>
              <a:rPr lang="zh-CN" altLang="en-US" sz="2400" dirty="0">
                <a:solidFill>
                  <a:srgbClr val="0000CC"/>
                </a:solidFill>
                <a:latin typeface="+mn-lt"/>
                <a:ea typeface="幼圆" pitchFamily="49" charset="-122"/>
              </a:rPr>
              <a:t>处于待接收状态，通常，把</a:t>
            </a:r>
            <a:r>
              <a:rPr lang="en-US" altLang="zh-CN" sz="2400" dirty="0">
                <a:solidFill>
                  <a:srgbClr val="0000CC"/>
                </a:solidFill>
                <a:latin typeface="+mn-lt"/>
                <a:ea typeface="幼圆" pitchFamily="49" charset="-122"/>
              </a:rPr>
              <a:t>RI</a:t>
            </a:r>
            <a:r>
              <a:rPr lang="zh-CN" altLang="en-US" sz="2400" dirty="0">
                <a:solidFill>
                  <a:srgbClr val="0000CC"/>
                </a:solidFill>
                <a:latin typeface="+mn-lt"/>
                <a:ea typeface="幼圆" pitchFamily="49" charset="-122"/>
              </a:rPr>
              <a:t>信号作为中断请求用</a:t>
            </a:r>
            <a:r>
              <a:rPr lang="zh-CN" altLang="en-US" sz="2400" dirty="0" smtClean="0">
                <a:solidFill>
                  <a:srgbClr val="0000CC"/>
                </a:solidFill>
                <a:latin typeface="+mn-lt"/>
                <a:ea typeface="幼圆" pitchFamily="49" charset="-122"/>
              </a:rPr>
              <a:t>。</a:t>
            </a:r>
            <a:endParaRPr lang="en-US" altLang="zh-CN" sz="2400" dirty="0" smtClean="0">
              <a:solidFill>
                <a:srgbClr val="0000CC"/>
              </a:solidFill>
              <a:latin typeface="+mn-lt"/>
              <a:ea typeface="幼圆" pitchFamily="49" charset="-122"/>
            </a:endParaRPr>
          </a:p>
        </p:txBody>
      </p:sp>
      <p:sp>
        <p:nvSpPr>
          <p:cNvPr id="36866" name="Rectangle 7"/>
          <p:cNvSpPr>
            <a:spLocks noChangeArrowheads="1"/>
          </p:cNvSpPr>
          <p:nvPr/>
        </p:nvSpPr>
        <p:spPr bwMode="auto">
          <a:xfrm>
            <a:off x="275465" y="143635"/>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 </a:t>
            </a:r>
            <a:r>
              <a:rPr lang="en-US" altLang="zh-CN" sz="2800" dirty="0">
                <a:solidFill>
                  <a:srgbClr val="0000CC"/>
                </a:solidFill>
                <a:latin typeface="+mn-lt"/>
                <a:ea typeface="幼圆" pitchFamily="49" charset="-122"/>
                <a:cs typeface="+mj-cs"/>
              </a:rPr>
              <a:t>11.2.1 EIA-232D </a:t>
            </a:r>
            <a:r>
              <a:rPr lang="zh-CN" altLang="en-US" sz="2800" dirty="0">
                <a:solidFill>
                  <a:srgbClr val="0000CC"/>
                </a:solidFill>
                <a:latin typeface="+mn-lt"/>
                <a:ea typeface="幼圆" pitchFamily="49" charset="-122"/>
                <a:cs typeface="+mj-cs"/>
              </a:rPr>
              <a:t>的引脚定义</a:t>
            </a:r>
          </a:p>
        </p:txBody>
      </p:sp>
      <p:pic>
        <p:nvPicPr>
          <p:cNvPr id="5" name="Picture 1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025" y="3744035"/>
            <a:ext cx="3698785" cy="2293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44"/>
                                        </p:tgtEl>
                                        <p:attrNameLst>
                                          <p:attrName>style.visibility</p:attrName>
                                        </p:attrNameLst>
                                      </p:cBhvr>
                                      <p:to>
                                        <p:strVal val="visible"/>
                                      </p:to>
                                    </p:set>
                                    <p:animEffect transition="in" filter="randombar(horizontal)">
                                      <p:cBhvr>
                                        <p:cTn id="7" dur="500"/>
                                        <p:tgtEl>
                                          <p:spTgt spid="112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3"/>
          <p:cNvSpPr>
            <a:spLocks noChangeArrowheads="1"/>
          </p:cNvSpPr>
          <p:nvPr/>
        </p:nvSpPr>
        <p:spPr bwMode="auto">
          <a:xfrm>
            <a:off x="275465" y="143635"/>
            <a:ext cx="7581900" cy="523220"/>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11.2</a:t>
            </a:r>
            <a:r>
              <a:rPr lang="zh-CN" altLang="en-US" sz="2800" dirty="0">
                <a:solidFill>
                  <a:srgbClr val="0000CC"/>
                </a:solidFill>
                <a:latin typeface="+mn-lt"/>
                <a:ea typeface="幼圆" pitchFamily="49" charset="-122"/>
                <a:cs typeface="+mj-cs"/>
              </a:rPr>
              <a:t>串行接口标准</a:t>
            </a:r>
            <a:r>
              <a:rPr lang="en-US" altLang="zh-CN" sz="2800" dirty="0">
                <a:solidFill>
                  <a:srgbClr val="0000CC"/>
                </a:solidFill>
                <a:latin typeface="+mn-lt"/>
                <a:ea typeface="幼圆" pitchFamily="49" charset="-122"/>
                <a:cs typeface="+mj-cs"/>
              </a:rPr>
              <a:t>EIA-232D</a:t>
            </a:r>
            <a:endParaRPr lang="zh-CN" altLang="en-US" sz="2800" dirty="0">
              <a:solidFill>
                <a:srgbClr val="0000CC"/>
              </a:solidFill>
              <a:latin typeface="+mn-lt"/>
              <a:ea typeface="幼圆" pitchFamily="49" charset="-122"/>
              <a:cs typeface="+mj-cs"/>
            </a:endParaRPr>
          </a:p>
        </p:txBody>
      </p:sp>
      <p:graphicFrame>
        <p:nvGraphicFramePr>
          <p:cNvPr id="198660" name="Group 4"/>
          <p:cNvGraphicFramePr>
            <a:graphicFrameLocks noGrp="1"/>
          </p:cNvGraphicFramePr>
          <p:nvPr>
            <p:extLst>
              <p:ext uri="{D42A27DB-BD31-4B8C-83A1-F6EECF244321}">
                <p14:modId xmlns:p14="http://schemas.microsoft.com/office/powerpoint/2010/main" val="3975437136"/>
              </p:ext>
            </p:extLst>
          </p:nvPr>
        </p:nvGraphicFramePr>
        <p:xfrm>
          <a:off x="301625" y="1054197"/>
          <a:ext cx="8643938" cy="4940088"/>
        </p:xfrm>
        <a:graphic>
          <a:graphicData uri="http://schemas.openxmlformats.org/drawingml/2006/table">
            <a:tbl>
              <a:tblPr/>
              <a:tblGrid>
                <a:gridCol w="841375"/>
                <a:gridCol w="1600200"/>
                <a:gridCol w="1752600"/>
                <a:gridCol w="2655888"/>
                <a:gridCol w="1793875"/>
              </a:tblGrid>
              <a:tr h="411106">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CC"/>
                          </a:solidFill>
                          <a:effectLst/>
                          <a:latin typeface="+mn-lt"/>
                          <a:ea typeface="幼圆" pitchFamily="49" charset="-122"/>
                        </a:rPr>
                        <a:t>引脚</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CC"/>
                          </a:solidFill>
                          <a:effectLst/>
                          <a:latin typeface="+mn-lt"/>
                          <a:ea typeface="幼圆" pitchFamily="49" charset="-122"/>
                        </a:rPr>
                        <a:t>代号</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CC"/>
                          </a:solidFill>
                          <a:effectLst/>
                          <a:latin typeface="+mn-lt"/>
                          <a:ea typeface="幼圆" pitchFamily="49" charset="-122"/>
                        </a:rPr>
                        <a:t>其他表示法</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CC"/>
                          </a:solidFill>
                          <a:effectLst/>
                          <a:latin typeface="+mn-lt"/>
                          <a:ea typeface="幼圆" pitchFamily="49" charset="-122"/>
                        </a:rPr>
                        <a:t>信号名</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CC"/>
                          </a:solidFill>
                          <a:effectLst/>
                          <a:latin typeface="+mn-lt"/>
                          <a:ea typeface="幼圆" pitchFamily="49" charset="-122"/>
                        </a:rPr>
                        <a:t>方向</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2693">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1</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AA</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101</a:t>
                      </a:r>
                      <a:r>
                        <a:rPr kumimoji="0" lang="zh-CN" altLang="en-US" sz="2400" b="0" i="0" u="none" strike="noStrike" cap="none" normalizeH="0" baseline="0" dirty="0" smtClean="0">
                          <a:ln>
                            <a:noFill/>
                          </a:ln>
                          <a:solidFill>
                            <a:srgbClr val="0000CC"/>
                          </a:solidFill>
                          <a:effectLst/>
                          <a:latin typeface="+mn-lt"/>
                          <a:ea typeface="幼圆" pitchFamily="49" charset="-122"/>
                        </a:rPr>
                        <a:t>）</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PG</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CC"/>
                          </a:solidFill>
                          <a:effectLst/>
                          <a:latin typeface="+mn-lt"/>
                          <a:ea typeface="幼圆" pitchFamily="49" charset="-122"/>
                        </a:rPr>
                        <a:t>保护地</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CC"/>
                          </a:solidFill>
                          <a:effectLst/>
                          <a:latin typeface="+mn-lt"/>
                          <a:ea typeface="幼圆" pitchFamily="49" charset="-122"/>
                        </a:rPr>
                        <a:t>设备地</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281">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2</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BA</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103</a:t>
                      </a:r>
                      <a:r>
                        <a:rPr kumimoji="0" lang="zh-CN" altLang="en-US" sz="2400" b="0" i="0" u="none" strike="noStrike" cap="none" normalizeH="0" baseline="0" dirty="0" smtClean="0">
                          <a:ln>
                            <a:noFill/>
                          </a:ln>
                          <a:solidFill>
                            <a:srgbClr val="0000CC"/>
                          </a:solidFill>
                          <a:effectLst/>
                          <a:latin typeface="+mn-lt"/>
                          <a:ea typeface="幼圆" pitchFamily="49" charset="-122"/>
                        </a:rPr>
                        <a:t>）</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err="1" smtClean="0">
                          <a:ln>
                            <a:noFill/>
                          </a:ln>
                          <a:solidFill>
                            <a:srgbClr val="0000CC"/>
                          </a:solidFill>
                          <a:effectLst/>
                          <a:latin typeface="+mn-lt"/>
                          <a:ea typeface="幼圆" pitchFamily="49" charset="-122"/>
                        </a:rPr>
                        <a:t>TxD</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SD</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CC"/>
                          </a:solidFill>
                          <a:effectLst/>
                          <a:latin typeface="+mn-lt"/>
                          <a:ea typeface="幼圆" pitchFamily="49" charset="-122"/>
                        </a:rPr>
                        <a:t>发送数据</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DTE→DCE</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868">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3</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BB</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104</a:t>
                      </a:r>
                      <a:r>
                        <a:rPr kumimoji="0" lang="zh-CN" altLang="en-US" sz="2400" b="0" i="0" u="none" strike="noStrike" cap="none" normalizeH="0" baseline="0" dirty="0" smtClean="0">
                          <a:ln>
                            <a:noFill/>
                          </a:ln>
                          <a:solidFill>
                            <a:srgbClr val="0000CC"/>
                          </a:solidFill>
                          <a:effectLst/>
                          <a:latin typeface="+mn-lt"/>
                          <a:ea typeface="幼圆" pitchFamily="49" charset="-122"/>
                        </a:rPr>
                        <a:t>）</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RxD</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CC"/>
                          </a:solidFill>
                          <a:effectLst/>
                          <a:latin typeface="+mn-lt"/>
                          <a:ea typeface="幼圆" pitchFamily="49" charset="-122"/>
                        </a:rPr>
                        <a:t>接收数据</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DCE→DTE</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745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4</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CA</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105</a:t>
                      </a:r>
                      <a:r>
                        <a:rPr kumimoji="0" lang="zh-CN" altLang="en-US" sz="2400" b="0" i="0" u="none" strike="noStrike" cap="none" normalizeH="0" baseline="0" dirty="0" smtClean="0">
                          <a:ln>
                            <a:noFill/>
                          </a:ln>
                          <a:solidFill>
                            <a:srgbClr val="0000CC"/>
                          </a:solidFill>
                          <a:effectLst/>
                          <a:latin typeface="+mn-lt"/>
                          <a:ea typeface="幼圆" pitchFamily="49" charset="-122"/>
                        </a:rPr>
                        <a:t>）</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RTS</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RS</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CC"/>
                          </a:solidFill>
                          <a:effectLst/>
                          <a:latin typeface="+mn-lt"/>
                          <a:ea typeface="幼圆" pitchFamily="49" charset="-122"/>
                        </a:rPr>
                        <a:t>请求发送</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DTE→DCE</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3804">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5</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CB</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106</a:t>
                      </a:r>
                      <a:r>
                        <a:rPr kumimoji="0" lang="zh-CN" altLang="en-US" sz="2400" b="0" i="0" u="none" strike="noStrike" cap="none" normalizeH="0" baseline="0" dirty="0" smtClean="0">
                          <a:ln>
                            <a:noFill/>
                          </a:ln>
                          <a:solidFill>
                            <a:srgbClr val="0000CC"/>
                          </a:solidFill>
                          <a:effectLst/>
                          <a:latin typeface="+mn-lt"/>
                          <a:ea typeface="幼圆" pitchFamily="49" charset="-122"/>
                        </a:rPr>
                        <a:t>）</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CTS</a:t>
                      </a:r>
                      <a:r>
                        <a:rPr kumimoji="0" lang="zh-CN" altLang="en-US" sz="2400" b="0" i="0" u="none" strike="noStrike" cap="none" normalizeH="0" baseline="0" smtClean="0">
                          <a:ln>
                            <a:noFill/>
                          </a:ln>
                          <a:solidFill>
                            <a:srgbClr val="0000CC"/>
                          </a:solidFill>
                          <a:effectLst/>
                          <a:latin typeface="+mn-lt"/>
                          <a:ea typeface="幼圆" pitchFamily="49" charset="-122"/>
                        </a:rPr>
                        <a:t>，</a:t>
                      </a:r>
                      <a:r>
                        <a:rPr kumimoji="0" lang="en-US" altLang="zh-CN" sz="2400" b="0" i="0" u="none" strike="noStrike" cap="none" normalizeH="0" baseline="0" smtClean="0">
                          <a:ln>
                            <a:noFill/>
                          </a:ln>
                          <a:solidFill>
                            <a:srgbClr val="0000CC"/>
                          </a:solidFill>
                          <a:effectLst/>
                          <a:latin typeface="+mn-lt"/>
                          <a:ea typeface="幼圆" pitchFamily="49" charset="-122"/>
                        </a:rPr>
                        <a:t>CS</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CC"/>
                          </a:solidFill>
                          <a:effectLst/>
                          <a:latin typeface="+mn-lt"/>
                          <a:ea typeface="幼圆" pitchFamily="49" charset="-122"/>
                        </a:rPr>
                        <a:t>允许</a:t>
                      </a:r>
                      <a:r>
                        <a:rPr kumimoji="0" lang="en-US" altLang="zh-CN" sz="2400" b="0" i="0" u="none" strike="noStrike" cap="none" normalizeH="0" baseline="0" dirty="0" smtClean="0">
                          <a:ln>
                            <a:noFill/>
                          </a:ln>
                          <a:solidFill>
                            <a:srgbClr val="0000CC"/>
                          </a:solidFill>
                          <a:effectLst/>
                          <a:latin typeface="+mn-lt"/>
                          <a:ea typeface="幼圆" pitchFamily="49" charset="-122"/>
                        </a:rPr>
                        <a:t>/</a:t>
                      </a:r>
                      <a:r>
                        <a:rPr kumimoji="0" lang="zh-CN" altLang="en-US" sz="2400" b="0" i="0" u="none" strike="noStrike" cap="none" normalizeH="0" baseline="0" dirty="0" smtClean="0">
                          <a:ln>
                            <a:noFill/>
                          </a:ln>
                          <a:solidFill>
                            <a:srgbClr val="0000CC"/>
                          </a:solidFill>
                          <a:effectLst/>
                          <a:latin typeface="+mn-lt"/>
                          <a:ea typeface="幼圆" pitchFamily="49" charset="-122"/>
                        </a:rPr>
                        <a:t>清除发送</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DCE→DTE</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30">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6</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CC</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108</a:t>
                      </a:r>
                      <a:r>
                        <a:rPr kumimoji="0" lang="zh-CN" altLang="en-US" sz="2400" b="0" i="0" u="none" strike="noStrike" cap="none" normalizeH="0" baseline="0" dirty="0" smtClean="0">
                          <a:ln>
                            <a:noFill/>
                          </a:ln>
                          <a:solidFill>
                            <a:srgbClr val="0000CC"/>
                          </a:solidFill>
                          <a:effectLst/>
                          <a:latin typeface="+mn-lt"/>
                          <a:ea typeface="幼圆" pitchFamily="49" charset="-122"/>
                        </a:rPr>
                        <a:t>）</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DSR</a:t>
                      </a:r>
                      <a:r>
                        <a:rPr kumimoji="0" lang="zh-CN" altLang="en-US" sz="2400" b="0" i="0" u="none" strike="noStrike" cap="none" normalizeH="0" baseline="0" smtClean="0">
                          <a:ln>
                            <a:noFill/>
                          </a:ln>
                          <a:solidFill>
                            <a:srgbClr val="0000CC"/>
                          </a:solidFill>
                          <a:effectLst/>
                          <a:latin typeface="+mn-lt"/>
                          <a:ea typeface="幼圆" pitchFamily="49" charset="-122"/>
                        </a:rPr>
                        <a:t>，</a:t>
                      </a:r>
                      <a:r>
                        <a:rPr kumimoji="0" lang="en-US" altLang="zh-CN" sz="2400" b="0" i="0" u="none" strike="noStrike" cap="none" normalizeH="0" baseline="0" smtClean="0">
                          <a:ln>
                            <a:noFill/>
                          </a:ln>
                          <a:solidFill>
                            <a:srgbClr val="0000CC"/>
                          </a:solidFill>
                          <a:effectLst/>
                          <a:latin typeface="+mn-lt"/>
                          <a:ea typeface="幼圆" pitchFamily="49" charset="-122"/>
                        </a:rPr>
                        <a:t>MR</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DCE</a:t>
                      </a:r>
                      <a:r>
                        <a:rPr kumimoji="0" lang="zh-CN" altLang="en-US" sz="2400" b="0" i="0" u="none" strike="noStrike" cap="none" normalizeH="0" baseline="0" dirty="0" smtClean="0">
                          <a:ln>
                            <a:noFill/>
                          </a:ln>
                          <a:solidFill>
                            <a:srgbClr val="0000CC"/>
                          </a:solidFill>
                          <a:effectLst/>
                          <a:latin typeface="+mn-lt"/>
                          <a:ea typeface="幼圆" pitchFamily="49" charset="-122"/>
                        </a:rPr>
                        <a:t>就绪</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DCE→DTE</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2217">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7</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AB</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102</a:t>
                      </a:r>
                      <a:r>
                        <a:rPr kumimoji="0" lang="zh-CN" altLang="en-US" sz="2400" b="0" i="0" u="none" strike="noStrike" cap="none" normalizeH="0" baseline="0" dirty="0" smtClean="0">
                          <a:ln>
                            <a:noFill/>
                          </a:ln>
                          <a:solidFill>
                            <a:srgbClr val="0000CC"/>
                          </a:solidFill>
                          <a:effectLst/>
                          <a:latin typeface="+mn-lt"/>
                          <a:ea typeface="幼圆" pitchFamily="49" charset="-122"/>
                        </a:rPr>
                        <a:t>）</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SG</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CC"/>
                          </a:solidFill>
                          <a:effectLst/>
                          <a:latin typeface="+mn-lt"/>
                          <a:ea typeface="幼圆" pitchFamily="49" charset="-122"/>
                        </a:rPr>
                        <a:t>信号地</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CC"/>
                          </a:solidFill>
                          <a:effectLst/>
                          <a:latin typeface="+mn-lt"/>
                          <a:ea typeface="幼圆" pitchFamily="49" charset="-122"/>
                        </a:rPr>
                        <a:t>信号公共地</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376">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8</a:t>
                      </a:r>
                    </a:p>
                  </a:txBody>
                  <a:tcPr marL="57150" marR="57150" marT="19047" marB="190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CF</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109</a:t>
                      </a:r>
                      <a:r>
                        <a:rPr kumimoji="0" lang="zh-CN" altLang="en-US" sz="2400" b="0" i="0" u="none" strike="noStrike" cap="none" normalizeH="0" baseline="0" dirty="0" smtClean="0">
                          <a:ln>
                            <a:noFill/>
                          </a:ln>
                          <a:solidFill>
                            <a:srgbClr val="0000CC"/>
                          </a:solidFill>
                          <a:effectLst/>
                          <a:latin typeface="+mn-lt"/>
                          <a:ea typeface="幼圆" pitchFamily="49" charset="-122"/>
                        </a:rPr>
                        <a:t>）</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RLSD</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DCD</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CC"/>
                          </a:solidFill>
                          <a:effectLst/>
                          <a:latin typeface="+mn-lt"/>
                          <a:ea typeface="幼圆" pitchFamily="49" charset="-122"/>
                        </a:rPr>
                        <a:t>接收线路信号检测</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DCE→DTE</a:t>
                      </a:r>
                    </a:p>
                  </a:txBody>
                  <a:tcPr marL="57150" marR="57150" marT="19047" marB="190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391">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20</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CD(108.2)</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DTR</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DTE</a:t>
                      </a:r>
                      <a:r>
                        <a:rPr kumimoji="0" lang="zh-CN" altLang="en-US" sz="2400" b="0" i="0" u="none" strike="noStrike" cap="none" normalizeH="0" baseline="0" smtClean="0">
                          <a:ln>
                            <a:noFill/>
                          </a:ln>
                          <a:solidFill>
                            <a:srgbClr val="0000CC"/>
                          </a:solidFill>
                          <a:effectLst/>
                          <a:latin typeface="+mn-lt"/>
                          <a:ea typeface="幼圆" pitchFamily="49" charset="-122"/>
                        </a:rPr>
                        <a:t>就绪</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DTE→DCE</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979">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22</a:t>
                      </a:r>
                    </a:p>
                  </a:txBody>
                  <a:tcPr marL="57150" marR="57150" marT="19047" marB="190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CE</a:t>
                      </a:r>
                      <a:r>
                        <a:rPr kumimoji="0" lang="zh-CN" altLang="en-US" sz="2400" b="0" i="0" u="none" strike="noStrike" cap="none" normalizeH="0" baseline="0" dirty="0" smtClean="0">
                          <a:ln>
                            <a:noFill/>
                          </a:ln>
                          <a:solidFill>
                            <a:srgbClr val="0000CC"/>
                          </a:solidFill>
                          <a:effectLst/>
                          <a:latin typeface="+mn-lt"/>
                          <a:ea typeface="幼圆" pitchFamily="49" charset="-122"/>
                        </a:rPr>
                        <a:t>（</a:t>
                      </a:r>
                      <a:r>
                        <a:rPr kumimoji="0" lang="en-US" altLang="zh-CN" sz="2400" b="0" i="0" u="none" strike="noStrike" cap="none" normalizeH="0" baseline="0" dirty="0" smtClean="0">
                          <a:ln>
                            <a:noFill/>
                          </a:ln>
                          <a:solidFill>
                            <a:srgbClr val="0000CC"/>
                          </a:solidFill>
                          <a:effectLst/>
                          <a:latin typeface="+mn-lt"/>
                          <a:ea typeface="幼圆" pitchFamily="49" charset="-122"/>
                        </a:rPr>
                        <a:t>125</a:t>
                      </a:r>
                      <a:r>
                        <a:rPr kumimoji="0" lang="zh-CN" altLang="en-US" sz="2400" b="0" i="0" u="none" strike="noStrike" cap="none" normalizeH="0" baseline="0" dirty="0" smtClean="0">
                          <a:ln>
                            <a:noFill/>
                          </a:ln>
                          <a:solidFill>
                            <a:srgbClr val="0000CC"/>
                          </a:solidFill>
                          <a:effectLst/>
                          <a:latin typeface="+mn-lt"/>
                          <a:ea typeface="幼圆" pitchFamily="49" charset="-122"/>
                        </a:rPr>
                        <a:t>）</a:t>
                      </a:r>
                    </a:p>
                  </a:txBody>
                  <a:tcPr marL="57150" marR="57150" marT="19047" marB="190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CC"/>
                          </a:solidFill>
                          <a:effectLst/>
                          <a:latin typeface="+mn-lt"/>
                          <a:ea typeface="幼圆" pitchFamily="49" charset="-122"/>
                        </a:rPr>
                        <a:t>RI</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CC"/>
                          </a:solidFill>
                          <a:effectLst/>
                          <a:latin typeface="+mn-lt"/>
                          <a:ea typeface="幼圆" pitchFamily="49" charset="-122"/>
                        </a:rPr>
                        <a:t>振铃指示</a:t>
                      </a:r>
                    </a:p>
                  </a:txBody>
                  <a:tcPr marL="57150" marR="57150" marT="19047" marB="190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CC"/>
                          </a:solidFill>
                          <a:effectLst/>
                          <a:latin typeface="+mn-lt"/>
                          <a:ea typeface="幼圆" pitchFamily="49" charset="-122"/>
                        </a:rPr>
                        <a:t>DCE→DTE</a:t>
                      </a:r>
                    </a:p>
                  </a:txBody>
                  <a:tcPr marL="57150" marR="57150" marT="19047" marB="190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5"/>
          <p:cNvSpPr>
            <a:spLocks noChangeArrowheads="1"/>
          </p:cNvSpPr>
          <p:nvPr/>
        </p:nvSpPr>
        <p:spPr bwMode="auto">
          <a:xfrm>
            <a:off x="476545" y="998730"/>
            <a:ext cx="8153400" cy="1717393"/>
          </a:xfrm>
          <a:prstGeom prst="rect">
            <a:avLst/>
          </a:prstGeom>
          <a:noFill/>
          <a:ln w="9525">
            <a:noFill/>
            <a:miter lim="800000"/>
            <a:headEnd/>
            <a:tailEnd/>
          </a:ln>
        </p:spPr>
        <p:txBody>
          <a:bodyPr>
            <a:spAutoFit/>
          </a:bodyPr>
          <a:lstStyle/>
          <a:p>
            <a:pPr algn="just">
              <a:lnSpc>
                <a:spcPct val="110000"/>
              </a:lnSpc>
            </a:pPr>
            <a:r>
              <a:rPr lang="zh-CN" altLang="en-US" sz="2400" dirty="0">
                <a:solidFill>
                  <a:srgbClr val="0000CC"/>
                </a:solidFill>
                <a:latin typeface="+mn-lt"/>
                <a:ea typeface="幼圆" pitchFamily="49" charset="-122"/>
              </a:rPr>
              <a:t>利用</a:t>
            </a:r>
            <a:r>
              <a:rPr lang="zh-CN" altLang="en-US" sz="2400" dirty="0" smtClean="0">
                <a:solidFill>
                  <a:srgbClr val="0000CC"/>
                </a:solidFill>
                <a:latin typeface="+mn-lt"/>
                <a:ea typeface="幼圆" pitchFamily="49" charset="-122"/>
              </a:rPr>
              <a:t>电话线做</a:t>
            </a:r>
            <a:r>
              <a:rPr lang="zh-CN" altLang="en-US" sz="2400" dirty="0">
                <a:solidFill>
                  <a:srgbClr val="0000CC"/>
                </a:solidFill>
                <a:latin typeface="+mn-lt"/>
                <a:ea typeface="幼圆" pitchFamily="49" charset="-122"/>
              </a:rPr>
              <a:t>远距离传输时</a:t>
            </a:r>
            <a:r>
              <a:rPr lang="zh-CN" altLang="en-US" sz="2400" dirty="0" smtClean="0">
                <a:solidFill>
                  <a:srgbClr val="0000CC"/>
                </a:solidFill>
                <a:latin typeface="+mn-lt"/>
                <a:ea typeface="幼圆" pitchFamily="49" charset="-122"/>
              </a:rPr>
              <a:t>，发送方需要</a:t>
            </a:r>
            <a:r>
              <a:rPr lang="zh-CN" altLang="en-US" sz="2400" dirty="0">
                <a:solidFill>
                  <a:srgbClr val="0000CC"/>
                </a:solidFill>
                <a:latin typeface="+mn-lt"/>
                <a:ea typeface="幼圆" pitchFamily="49" charset="-122"/>
              </a:rPr>
              <a:t>通过</a:t>
            </a:r>
            <a:r>
              <a:rPr lang="en-US" altLang="zh-CN" sz="2400" dirty="0">
                <a:solidFill>
                  <a:srgbClr val="FF0000"/>
                </a:solidFill>
                <a:latin typeface="+mn-lt"/>
                <a:ea typeface="幼圆" pitchFamily="49" charset="-122"/>
              </a:rPr>
              <a:t>MODEM</a:t>
            </a:r>
            <a:r>
              <a:rPr lang="zh-CN" altLang="en-US" sz="2400" dirty="0">
                <a:solidFill>
                  <a:srgbClr val="0000CC"/>
                </a:solidFill>
                <a:latin typeface="+mn-lt"/>
                <a:ea typeface="幼圆" pitchFamily="49" charset="-122"/>
              </a:rPr>
              <a:t>将</a:t>
            </a:r>
            <a:r>
              <a:rPr lang="zh-CN" altLang="en-US" sz="2400" dirty="0">
                <a:solidFill>
                  <a:srgbClr val="FF0000"/>
                </a:solidFill>
                <a:latin typeface="+mn-lt"/>
                <a:ea typeface="幼圆" pitchFamily="49" charset="-122"/>
              </a:rPr>
              <a:t>数字信号</a:t>
            </a:r>
            <a:r>
              <a:rPr lang="zh-CN" altLang="en-US" sz="2400" dirty="0">
                <a:solidFill>
                  <a:srgbClr val="0000CC"/>
                </a:solidFill>
                <a:latin typeface="+mn-lt"/>
                <a:ea typeface="幼圆" pitchFamily="49" charset="-122"/>
              </a:rPr>
              <a:t>转换为</a:t>
            </a:r>
            <a:r>
              <a:rPr lang="zh-CN" altLang="en-US" sz="2400" dirty="0">
                <a:solidFill>
                  <a:srgbClr val="FF0000"/>
                </a:solidFill>
                <a:latin typeface="+mn-lt"/>
                <a:ea typeface="幼圆" pitchFamily="49" charset="-122"/>
              </a:rPr>
              <a:t>模拟信号</a:t>
            </a:r>
            <a:r>
              <a:rPr lang="zh-CN" altLang="en-US" sz="2400" dirty="0" smtClean="0">
                <a:solidFill>
                  <a:srgbClr val="0000CC"/>
                </a:solidFill>
                <a:latin typeface="+mn-lt"/>
                <a:ea typeface="幼圆" pitchFamily="49" charset="-122"/>
              </a:rPr>
              <a:t>，称为调制</a:t>
            </a:r>
            <a:r>
              <a:rPr lang="en-US" altLang="zh-CN" sz="2400" dirty="0" smtClean="0">
                <a:solidFill>
                  <a:srgbClr val="0000CC"/>
                </a:solidFill>
                <a:latin typeface="+mn-lt"/>
                <a:ea typeface="幼圆" pitchFamily="49" charset="-122"/>
              </a:rPr>
              <a:t>(</a:t>
            </a:r>
            <a:r>
              <a:rPr lang="en-US" altLang="zh-CN" sz="2400" dirty="0">
                <a:solidFill>
                  <a:srgbClr val="0000CC"/>
                </a:solidFill>
                <a:latin typeface="+mn-lt"/>
                <a:ea typeface="幼圆" pitchFamily="49" charset="-122"/>
              </a:rPr>
              <a:t>modulate)</a:t>
            </a:r>
            <a:r>
              <a:rPr lang="zh-CN" altLang="en-US" sz="2400" dirty="0" smtClean="0">
                <a:solidFill>
                  <a:srgbClr val="0000CC"/>
                </a:solidFill>
                <a:latin typeface="+mn-lt"/>
                <a:ea typeface="幼圆" pitchFamily="49" charset="-122"/>
              </a:rPr>
              <a:t>；接收方则利用</a:t>
            </a:r>
            <a:r>
              <a:rPr lang="en-US" altLang="zh-CN" sz="2400" dirty="0">
                <a:solidFill>
                  <a:srgbClr val="0000CC"/>
                </a:solidFill>
                <a:latin typeface="+mn-lt"/>
                <a:ea typeface="幼圆" pitchFamily="49" charset="-122"/>
              </a:rPr>
              <a:t>MODEM</a:t>
            </a:r>
            <a:r>
              <a:rPr lang="zh-CN" altLang="en-US" sz="2400" dirty="0">
                <a:solidFill>
                  <a:srgbClr val="0000CC"/>
                </a:solidFill>
                <a:latin typeface="+mn-lt"/>
                <a:ea typeface="幼圆" pitchFamily="49" charset="-122"/>
              </a:rPr>
              <a:t>将模拟信号转换为</a:t>
            </a:r>
            <a:r>
              <a:rPr lang="zh-CN" altLang="en-US" sz="2400" dirty="0" smtClean="0">
                <a:solidFill>
                  <a:srgbClr val="0000CC"/>
                </a:solidFill>
                <a:latin typeface="+mn-lt"/>
                <a:ea typeface="幼圆" pitchFamily="49" charset="-122"/>
              </a:rPr>
              <a:t>数字信号，称为解调</a:t>
            </a:r>
            <a:r>
              <a:rPr lang="en-US" altLang="zh-CN" sz="2400" dirty="0" smtClean="0">
                <a:solidFill>
                  <a:srgbClr val="0000CC"/>
                </a:solidFill>
                <a:ea typeface="幼圆" pitchFamily="49" charset="-122"/>
              </a:rPr>
              <a:t>(demodulate</a:t>
            </a:r>
            <a:r>
              <a:rPr lang="en-US" altLang="zh-CN" sz="2400" dirty="0">
                <a:solidFill>
                  <a:srgbClr val="0000CC"/>
                </a:solidFill>
                <a:latin typeface="+mn-lt"/>
                <a:ea typeface="幼圆" pitchFamily="49" charset="-122"/>
              </a:rPr>
              <a:t>)</a:t>
            </a:r>
            <a:r>
              <a:rPr lang="en-US" altLang="zh-CN" sz="2400" dirty="0"/>
              <a:t> </a:t>
            </a:r>
            <a:r>
              <a:rPr lang="zh-CN" altLang="en-US" sz="2400" dirty="0" smtClean="0">
                <a:solidFill>
                  <a:srgbClr val="0000CC"/>
                </a:solidFill>
                <a:latin typeface="+mn-lt"/>
                <a:ea typeface="幼圆" pitchFamily="49" charset="-122"/>
              </a:rPr>
              <a:t>。</a:t>
            </a:r>
            <a:endParaRPr lang="zh-CN" altLang="en-US" sz="2400" dirty="0">
              <a:solidFill>
                <a:srgbClr val="0000CC"/>
              </a:solidFill>
              <a:latin typeface="+mn-lt"/>
              <a:ea typeface="幼圆" pitchFamily="49" charset="-122"/>
            </a:endParaRPr>
          </a:p>
        </p:txBody>
      </p:sp>
      <p:sp>
        <p:nvSpPr>
          <p:cNvPr id="38914" name="Rectangle 37"/>
          <p:cNvSpPr>
            <a:spLocks noChangeArrowheads="1"/>
          </p:cNvSpPr>
          <p:nvPr/>
        </p:nvSpPr>
        <p:spPr bwMode="auto">
          <a:xfrm>
            <a:off x="287725" y="98630"/>
            <a:ext cx="4959350" cy="519112"/>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11.3 </a:t>
            </a:r>
            <a:r>
              <a:rPr lang="zh-CN" altLang="en-US" sz="2800" dirty="0">
                <a:solidFill>
                  <a:srgbClr val="0000CC"/>
                </a:solidFill>
                <a:latin typeface="+mn-lt"/>
                <a:ea typeface="幼圆" pitchFamily="49" charset="-122"/>
                <a:cs typeface="+mj-cs"/>
              </a:rPr>
              <a:t>调制解调器（</a:t>
            </a:r>
            <a:r>
              <a:rPr lang="en-US" altLang="zh-CN" sz="2800" dirty="0">
                <a:solidFill>
                  <a:srgbClr val="0000CC"/>
                </a:solidFill>
                <a:latin typeface="+mn-lt"/>
                <a:ea typeface="幼圆" pitchFamily="49" charset="-122"/>
                <a:cs typeface="+mj-cs"/>
              </a:rPr>
              <a:t>MODEM)</a:t>
            </a:r>
          </a:p>
        </p:txBody>
      </p:sp>
      <p:pic>
        <p:nvPicPr>
          <p:cNvPr id="38915" name="Picture 38" descr="tu8-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51392" y="2708920"/>
            <a:ext cx="7646988" cy="1947863"/>
          </a:xfrm>
          <a:prstGeom prst="rect">
            <a:avLst/>
          </a:prstGeom>
          <a:noFill/>
          <a:ln w="9525">
            <a:noFill/>
            <a:miter lim="800000"/>
            <a:headEnd/>
            <a:tailEnd/>
          </a:ln>
        </p:spPr>
      </p:pic>
      <p:pic>
        <p:nvPicPr>
          <p:cNvPr id="5" name="Picture 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325" y="4883162"/>
            <a:ext cx="29337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3"/>
          <p:cNvSpPr txBox="1">
            <a:spLocks noChangeArrowheads="1"/>
          </p:cNvSpPr>
          <p:nvPr/>
        </p:nvSpPr>
        <p:spPr bwMode="auto">
          <a:xfrm>
            <a:off x="476545" y="1047216"/>
            <a:ext cx="7308850" cy="2292935"/>
          </a:xfrm>
          <a:prstGeom prst="rect">
            <a:avLst/>
          </a:prstGeom>
          <a:noFill/>
          <a:ln w="9525">
            <a:noFill/>
            <a:miter lim="800000"/>
            <a:headEnd/>
            <a:tailEnd/>
          </a:ln>
        </p:spPr>
        <p:txBody>
          <a:bodyPr>
            <a:spAutoFit/>
          </a:bodyPr>
          <a:lstStyle/>
          <a:p>
            <a:r>
              <a:rPr lang="zh-CN" altLang="en-US" sz="2800" dirty="0">
                <a:solidFill>
                  <a:srgbClr val="0000CC"/>
                </a:solidFill>
                <a:latin typeface="+mn-lt"/>
                <a:ea typeface="幼圆" pitchFamily="49" charset="-122"/>
              </a:rPr>
              <a:t>调制解调器的调制方式有以下三种：</a:t>
            </a:r>
          </a:p>
          <a:p>
            <a:pPr lvl="1">
              <a:lnSpc>
                <a:spcPct val="125000"/>
              </a:lnSpc>
              <a:spcBef>
                <a:spcPts val="1200"/>
              </a:spcBef>
            </a:pPr>
            <a:r>
              <a:rPr lang="zh-CN" altLang="en-US" sz="2800" dirty="0" smtClean="0">
                <a:solidFill>
                  <a:srgbClr val="0000CC"/>
                </a:solidFill>
                <a:latin typeface="+mn-lt"/>
                <a:ea typeface="幼圆" pitchFamily="49" charset="-122"/>
              </a:rPr>
              <a:t>①</a:t>
            </a:r>
            <a:r>
              <a:rPr lang="zh-CN" altLang="en-US" sz="2800" dirty="0">
                <a:solidFill>
                  <a:srgbClr val="0000CC"/>
                </a:solidFill>
                <a:latin typeface="+mn-lt"/>
                <a:ea typeface="幼圆" pitchFamily="49" charset="-122"/>
              </a:rPr>
              <a:t>振幅调制</a:t>
            </a:r>
            <a:endParaRPr lang="en-US" altLang="zh-CN" sz="2800" dirty="0">
              <a:solidFill>
                <a:srgbClr val="0000CC"/>
              </a:solidFill>
              <a:latin typeface="+mn-lt"/>
              <a:ea typeface="幼圆" pitchFamily="49" charset="-122"/>
            </a:endParaRPr>
          </a:p>
          <a:p>
            <a:pPr lvl="1">
              <a:lnSpc>
                <a:spcPct val="125000"/>
              </a:lnSpc>
            </a:pPr>
            <a:r>
              <a:rPr lang="en-US" altLang="zh-CN" sz="2800" dirty="0">
                <a:solidFill>
                  <a:srgbClr val="0000CC"/>
                </a:solidFill>
                <a:latin typeface="+mn-lt"/>
                <a:ea typeface="幼圆" pitchFamily="49" charset="-122"/>
              </a:rPr>
              <a:t>②</a:t>
            </a:r>
            <a:r>
              <a:rPr lang="zh-CN" altLang="en-US" sz="2800" dirty="0">
                <a:solidFill>
                  <a:srgbClr val="0000CC"/>
                </a:solidFill>
                <a:latin typeface="+mn-lt"/>
                <a:ea typeface="幼圆" pitchFamily="49" charset="-122"/>
              </a:rPr>
              <a:t>频率调制</a:t>
            </a:r>
            <a:endParaRPr lang="en-US" altLang="zh-CN" sz="2800" dirty="0">
              <a:solidFill>
                <a:srgbClr val="0000CC"/>
              </a:solidFill>
              <a:latin typeface="+mn-lt"/>
              <a:ea typeface="幼圆" pitchFamily="49" charset="-122"/>
            </a:endParaRPr>
          </a:p>
          <a:p>
            <a:pPr lvl="1">
              <a:lnSpc>
                <a:spcPct val="125000"/>
              </a:lnSpc>
            </a:pPr>
            <a:r>
              <a:rPr lang="zh-CN" altLang="zh-CN" sz="2800" dirty="0">
                <a:solidFill>
                  <a:srgbClr val="0000CC"/>
                </a:solidFill>
                <a:latin typeface="+mn-lt"/>
                <a:ea typeface="幼圆" pitchFamily="49" charset="-122"/>
              </a:rPr>
              <a:t>③</a:t>
            </a:r>
            <a:r>
              <a:rPr lang="zh-CN" altLang="en-US" sz="2800" dirty="0">
                <a:solidFill>
                  <a:srgbClr val="0000CC"/>
                </a:solidFill>
                <a:latin typeface="+mn-lt"/>
                <a:ea typeface="幼圆" pitchFamily="49" charset="-122"/>
              </a:rPr>
              <a:t>相位调制</a:t>
            </a:r>
            <a:endParaRPr lang="en-US" altLang="zh-CN" sz="2800" dirty="0">
              <a:solidFill>
                <a:srgbClr val="0000CC"/>
              </a:solidFill>
              <a:latin typeface="+mn-lt"/>
              <a:ea typeface="幼圆" pitchFamily="49" charset="-122"/>
            </a:endParaRPr>
          </a:p>
        </p:txBody>
      </p:sp>
      <p:sp>
        <p:nvSpPr>
          <p:cNvPr id="39939" name="Rectangle 5"/>
          <p:cNvSpPr>
            <a:spLocks noChangeArrowheads="1"/>
          </p:cNvSpPr>
          <p:nvPr/>
        </p:nvSpPr>
        <p:spPr bwMode="auto">
          <a:xfrm>
            <a:off x="251520" y="143635"/>
            <a:ext cx="4959350" cy="519112"/>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11.3 </a:t>
            </a:r>
            <a:r>
              <a:rPr lang="zh-CN" altLang="en-US" sz="2800" dirty="0">
                <a:solidFill>
                  <a:srgbClr val="0000CC"/>
                </a:solidFill>
                <a:latin typeface="+mn-lt"/>
                <a:ea typeface="幼圆" pitchFamily="49" charset="-122"/>
                <a:cs typeface="+mj-cs"/>
              </a:rPr>
              <a:t>调制解调器（</a:t>
            </a:r>
            <a:r>
              <a:rPr lang="en-US" altLang="zh-CN" sz="2800" dirty="0">
                <a:solidFill>
                  <a:srgbClr val="0000CC"/>
                </a:solidFill>
                <a:latin typeface="+mn-lt"/>
                <a:ea typeface="幼圆" pitchFamily="49" charset="-122"/>
                <a:cs typeface="+mj-cs"/>
              </a:rPr>
              <a:t>MODEM)</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3"/>
          <p:cNvSpPr txBox="1">
            <a:spLocks noChangeArrowheads="1"/>
          </p:cNvSpPr>
          <p:nvPr/>
        </p:nvSpPr>
        <p:spPr bwMode="auto">
          <a:xfrm>
            <a:off x="476545" y="1015570"/>
            <a:ext cx="7308850" cy="523220"/>
          </a:xfrm>
          <a:prstGeom prst="rect">
            <a:avLst/>
          </a:prstGeom>
          <a:noFill/>
          <a:ln w="9525">
            <a:noFill/>
            <a:miter lim="800000"/>
            <a:headEnd/>
            <a:tailEnd/>
          </a:ln>
        </p:spPr>
        <p:txBody>
          <a:bodyPr>
            <a:spAutoFit/>
          </a:bodyPr>
          <a:lstStyle/>
          <a:p>
            <a:r>
              <a:rPr lang="zh-CN" altLang="en-US" sz="2800" dirty="0" smtClean="0">
                <a:solidFill>
                  <a:srgbClr val="FF0000"/>
                </a:solidFill>
                <a:latin typeface="+mn-lt"/>
                <a:ea typeface="幼圆" pitchFamily="49" charset="-122"/>
              </a:rPr>
              <a:t>①</a:t>
            </a:r>
            <a:r>
              <a:rPr lang="zh-CN" altLang="en-US" sz="2800" dirty="0">
                <a:solidFill>
                  <a:srgbClr val="FF0000"/>
                </a:solidFill>
                <a:latin typeface="+mn-lt"/>
                <a:ea typeface="幼圆" pitchFamily="49" charset="-122"/>
              </a:rPr>
              <a:t>振幅调制（</a:t>
            </a:r>
            <a:r>
              <a:rPr lang="en-US" altLang="zh-CN" sz="2800" dirty="0">
                <a:solidFill>
                  <a:srgbClr val="FF0000"/>
                </a:solidFill>
                <a:latin typeface="+mn-lt"/>
                <a:ea typeface="幼圆" pitchFamily="49" charset="-122"/>
              </a:rPr>
              <a:t>Amplitude Shift  Keying</a:t>
            </a:r>
            <a:r>
              <a:rPr lang="en-US" altLang="zh-CN" sz="2800" dirty="0" smtClean="0">
                <a:solidFill>
                  <a:srgbClr val="FF0000"/>
                </a:solidFill>
                <a:latin typeface="+mn-lt"/>
                <a:ea typeface="幼圆" pitchFamily="49" charset="-122"/>
              </a:rPr>
              <a:t>, ASK</a:t>
            </a:r>
            <a:r>
              <a:rPr lang="en-US" altLang="zh-CN" sz="2800" dirty="0">
                <a:solidFill>
                  <a:srgbClr val="FF0000"/>
                </a:solidFill>
                <a:latin typeface="+mn-lt"/>
                <a:ea typeface="幼圆" pitchFamily="49" charset="-122"/>
              </a:rPr>
              <a:t>)</a:t>
            </a:r>
          </a:p>
        </p:txBody>
      </p:sp>
      <p:pic>
        <p:nvPicPr>
          <p:cNvPr id="39938" name="Picture 4"/>
          <p:cNvPicPr>
            <a:picLocks noChangeAspect="1" noChangeArrowheads="1"/>
          </p:cNvPicPr>
          <p:nvPr/>
        </p:nvPicPr>
        <p:blipFill>
          <a:blip r:embed="rId2" cstate="print"/>
          <a:srcRect/>
          <a:stretch>
            <a:fillRect/>
          </a:stretch>
        </p:blipFill>
        <p:spPr bwMode="auto">
          <a:xfrm>
            <a:off x="2492670" y="1988840"/>
            <a:ext cx="3276600" cy="1697038"/>
          </a:xfrm>
          <a:prstGeom prst="rect">
            <a:avLst/>
          </a:prstGeom>
          <a:noFill/>
          <a:ln w="9525">
            <a:noFill/>
            <a:miter lim="800000"/>
            <a:headEnd/>
            <a:tailEnd/>
          </a:ln>
        </p:spPr>
      </p:pic>
      <p:sp>
        <p:nvSpPr>
          <p:cNvPr id="39939" name="Rectangle 5"/>
          <p:cNvSpPr>
            <a:spLocks noChangeArrowheads="1"/>
          </p:cNvSpPr>
          <p:nvPr/>
        </p:nvSpPr>
        <p:spPr bwMode="auto">
          <a:xfrm>
            <a:off x="377735" y="143635"/>
            <a:ext cx="4959350" cy="519112"/>
          </a:xfrm>
          <a:prstGeom prst="rect">
            <a:avLst/>
          </a:prstGeom>
        </p:spPr>
        <p:txBody>
          <a:bodyPr anchor="ctr"/>
          <a:lstStyle/>
          <a:p>
            <a:pPr eaLnBrk="0" hangingPunct="0"/>
            <a:r>
              <a:rPr lang="zh-CN" altLang="en-US" sz="2800" dirty="0">
                <a:solidFill>
                  <a:srgbClr val="0000CC"/>
                </a:solidFill>
                <a:ea typeface="幼圆" pitchFamily="49" charset="-122"/>
              </a:rPr>
              <a:t>调制解调器的调制方式</a:t>
            </a:r>
            <a:endParaRPr lang="en-US" altLang="zh-CN" sz="2800" dirty="0">
              <a:solidFill>
                <a:srgbClr val="0000CC"/>
              </a:solidFill>
              <a:latin typeface="+mn-lt"/>
              <a:ea typeface="幼圆" pitchFamily="49" charset="-122"/>
              <a:cs typeface="+mj-cs"/>
            </a:endParaRPr>
          </a:p>
        </p:txBody>
      </p:sp>
      <p:pic>
        <p:nvPicPr>
          <p:cNvPr id="5" name="Picture 38" descr="tu8-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96625" y="4135928"/>
            <a:ext cx="7646988" cy="1947863"/>
          </a:xfrm>
          <a:prstGeom prst="rect">
            <a:avLst/>
          </a:prstGeom>
          <a:noFill/>
          <a:ln w="9525">
            <a:noFill/>
            <a:miter lim="800000"/>
            <a:headEnd/>
            <a:tailEnd/>
          </a:ln>
        </p:spPr>
      </p:pic>
    </p:spTree>
    <p:extLst>
      <p:ext uri="{BB962C8B-B14F-4D97-AF65-F5344CB8AC3E}">
        <p14:creationId xmlns:p14="http://schemas.microsoft.com/office/powerpoint/2010/main" val="15573500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3"/>
          <p:cNvSpPr txBox="1">
            <a:spLocks noChangeArrowheads="1"/>
          </p:cNvSpPr>
          <p:nvPr/>
        </p:nvSpPr>
        <p:spPr bwMode="auto">
          <a:xfrm>
            <a:off x="476545" y="1015570"/>
            <a:ext cx="7308850" cy="523220"/>
          </a:xfrm>
          <a:prstGeom prst="rect">
            <a:avLst/>
          </a:prstGeom>
          <a:noFill/>
          <a:ln w="9525">
            <a:noFill/>
            <a:miter lim="800000"/>
            <a:headEnd/>
            <a:tailEnd/>
          </a:ln>
        </p:spPr>
        <p:txBody>
          <a:bodyPr>
            <a:spAutoFit/>
          </a:bodyPr>
          <a:lstStyle/>
          <a:p>
            <a:r>
              <a:rPr lang="zh-CN" altLang="en-US" sz="2800" dirty="0">
                <a:solidFill>
                  <a:srgbClr val="FF0000"/>
                </a:solidFill>
                <a:latin typeface="+mn-lt"/>
                <a:ea typeface="幼圆" pitchFamily="49" charset="-122"/>
              </a:rPr>
              <a:t>②频率调制（</a:t>
            </a:r>
            <a:r>
              <a:rPr lang="en-US" altLang="zh-CN" sz="2800" dirty="0">
                <a:solidFill>
                  <a:srgbClr val="FF0000"/>
                </a:solidFill>
                <a:latin typeface="+mn-lt"/>
                <a:ea typeface="幼圆" pitchFamily="49" charset="-122"/>
              </a:rPr>
              <a:t>Frequency Shift Keying</a:t>
            </a:r>
            <a:r>
              <a:rPr lang="en-US" altLang="zh-CN" sz="2800" dirty="0" smtClean="0">
                <a:solidFill>
                  <a:srgbClr val="FF0000"/>
                </a:solidFill>
                <a:latin typeface="+mn-lt"/>
                <a:ea typeface="幼圆" pitchFamily="49" charset="-122"/>
              </a:rPr>
              <a:t>, FSK</a:t>
            </a:r>
            <a:r>
              <a:rPr lang="en-US" altLang="zh-CN" sz="2800" dirty="0">
                <a:solidFill>
                  <a:srgbClr val="FF0000"/>
                </a:solidFill>
                <a:latin typeface="+mn-lt"/>
                <a:ea typeface="幼圆" pitchFamily="49" charset="-122"/>
              </a:rPr>
              <a:t>)</a:t>
            </a:r>
          </a:p>
        </p:txBody>
      </p:sp>
      <p:sp>
        <p:nvSpPr>
          <p:cNvPr id="39939" name="Rectangle 5"/>
          <p:cNvSpPr>
            <a:spLocks noChangeArrowheads="1"/>
          </p:cNvSpPr>
          <p:nvPr/>
        </p:nvSpPr>
        <p:spPr bwMode="auto">
          <a:xfrm>
            <a:off x="377735" y="143635"/>
            <a:ext cx="4959350" cy="519112"/>
          </a:xfrm>
          <a:prstGeom prst="rect">
            <a:avLst/>
          </a:prstGeom>
        </p:spPr>
        <p:txBody>
          <a:bodyPr anchor="ctr"/>
          <a:lstStyle/>
          <a:p>
            <a:pPr eaLnBrk="0" hangingPunct="0"/>
            <a:r>
              <a:rPr lang="zh-CN" altLang="en-US" sz="2800" dirty="0">
                <a:solidFill>
                  <a:srgbClr val="0000CC"/>
                </a:solidFill>
                <a:ea typeface="幼圆" pitchFamily="49" charset="-122"/>
              </a:rPr>
              <a:t>调制解调器的调制方式</a:t>
            </a:r>
            <a:endParaRPr lang="en-US" altLang="zh-CN" sz="2800" dirty="0">
              <a:solidFill>
                <a:srgbClr val="0000CC"/>
              </a:solidFill>
              <a:latin typeface="+mn-lt"/>
              <a:ea typeface="幼圆" pitchFamily="49" charset="-122"/>
              <a:cs typeface="+mj-cs"/>
            </a:endParaRPr>
          </a:p>
        </p:txBody>
      </p:sp>
      <p:pic>
        <p:nvPicPr>
          <p:cNvPr id="5" name="Picture 88"/>
          <p:cNvPicPr>
            <a:picLocks noChangeAspect="1" noChangeArrowheads="1"/>
          </p:cNvPicPr>
          <p:nvPr/>
        </p:nvPicPr>
        <p:blipFill>
          <a:blip r:embed="rId2" cstate="print"/>
          <a:srcRect/>
          <a:stretch>
            <a:fillRect/>
          </a:stretch>
        </p:blipFill>
        <p:spPr bwMode="auto">
          <a:xfrm>
            <a:off x="2141730" y="2168860"/>
            <a:ext cx="4549919" cy="1620180"/>
          </a:xfrm>
          <a:prstGeom prst="rect">
            <a:avLst/>
          </a:prstGeom>
          <a:noFill/>
          <a:ln w="9525">
            <a:noFill/>
            <a:miter lim="800000"/>
            <a:headEnd/>
            <a:tailEnd/>
          </a:ln>
        </p:spPr>
      </p:pic>
      <p:pic>
        <p:nvPicPr>
          <p:cNvPr id="6" name="Picture 38" descr="tu8-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1610" y="4194085"/>
            <a:ext cx="7646988" cy="1947863"/>
          </a:xfrm>
          <a:prstGeom prst="rect">
            <a:avLst/>
          </a:prstGeom>
          <a:noFill/>
          <a:ln w="9525">
            <a:noFill/>
            <a:miter lim="800000"/>
            <a:headEnd/>
            <a:tailEnd/>
          </a:ln>
        </p:spPr>
      </p:pic>
    </p:spTree>
    <p:extLst>
      <p:ext uri="{BB962C8B-B14F-4D97-AF65-F5344CB8AC3E}">
        <p14:creationId xmlns:p14="http://schemas.microsoft.com/office/powerpoint/2010/main" val="4252240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0"/>
          <p:cNvSpPr>
            <a:spLocks noChangeArrowheads="1"/>
          </p:cNvSpPr>
          <p:nvPr/>
        </p:nvSpPr>
        <p:spPr bwMode="auto">
          <a:xfrm>
            <a:off x="476545" y="998730"/>
            <a:ext cx="6499225" cy="519113"/>
          </a:xfrm>
          <a:prstGeom prst="rect">
            <a:avLst/>
          </a:prstGeom>
          <a:noFill/>
          <a:ln w="9525">
            <a:noFill/>
            <a:miter lim="800000"/>
            <a:headEnd/>
            <a:tailEnd/>
          </a:ln>
        </p:spPr>
        <p:txBody>
          <a:bodyPr>
            <a:spAutoFit/>
          </a:bodyPr>
          <a:lstStyle/>
          <a:p>
            <a:r>
              <a:rPr lang="zh-CN" altLang="zh-CN" sz="2800" dirty="0">
                <a:solidFill>
                  <a:srgbClr val="FF0000"/>
                </a:solidFill>
                <a:latin typeface="+mn-lt"/>
                <a:ea typeface="幼圆" pitchFamily="49" charset="-122"/>
              </a:rPr>
              <a:t>③</a:t>
            </a:r>
            <a:r>
              <a:rPr lang="zh-CN" altLang="en-US" sz="2800" dirty="0">
                <a:solidFill>
                  <a:srgbClr val="FF0000"/>
                </a:solidFill>
                <a:latin typeface="+mn-lt"/>
                <a:ea typeface="幼圆" pitchFamily="49" charset="-122"/>
              </a:rPr>
              <a:t>相位调制（</a:t>
            </a:r>
            <a:r>
              <a:rPr lang="en-US" altLang="zh-CN" sz="2800" dirty="0">
                <a:solidFill>
                  <a:srgbClr val="FF0000"/>
                </a:solidFill>
                <a:latin typeface="+mn-lt"/>
                <a:ea typeface="幼圆" pitchFamily="49" charset="-122"/>
              </a:rPr>
              <a:t>Phase Shift </a:t>
            </a:r>
            <a:r>
              <a:rPr lang="en-US" altLang="zh-CN" sz="2800" dirty="0" smtClean="0">
                <a:solidFill>
                  <a:srgbClr val="FF0000"/>
                </a:solidFill>
                <a:latin typeface="+mn-lt"/>
                <a:ea typeface="幼圆" pitchFamily="49" charset="-122"/>
              </a:rPr>
              <a:t>Keying, PSK</a:t>
            </a:r>
            <a:r>
              <a:rPr lang="en-US" altLang="zh-CN" sz="2800" dirty="0">
                <a:solidFill>
                  <a:srgbClr val="FF0000"/>
                </a:solidFill>
                <a:latin typeface="+mn-lt"/>
                <a:ea typeface="幼圆" pitchFamily="49" charset="-122"/>
              </a:rPr>
              <a:t>)</a:t>
            </a:r>
          </a:p>
        </p:txBody>
      </p:sp>
      <p:pic>
        <p:nvPicPr>
          <p:cNvPr id="40964" name="Picture 89"/>
          <p:cNvPicPr>
            <a:picLocks noChangeAspect="1" noChangeArrowheads="1"/>
          </p:cNvPicPr>
          <p:nvPr/>
        </p:nvPicPr>
        <p:blipFill>
          <a:blip r:embed="rId2" cstate="print"/>
          <a:srcRect/>
          <a:stretch>
            <a:fillRect/>
          </a:stretch>
        </p:blipFill>
        <p:spPr bwMode="auto">
          <a:xfrm>
            <a:off x="1870370" y="2078850"/>
            <a:ext cx="5105400" cy="1889125"/>
          </a:xfrm>
          <a:prstGeom prst="rect">
            <a:avLst/>
          </a:prstGeom>
          <a:noFill/>
          <a:ln w="9525">
            <a:noFill/>
            <a:miter lim="800000"/>
            <a:headEnd/>
            <a:tailEnd/>
          </a:ln>
        </p:spPr>
      </p:pic>
      <p:pic>
        <p:nvPicPr>
          <p:cNvPr id="4" name="Picture 38" descr="tu8-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51392" y="4219665"/>
            <a:ext cx="7646988" cy="1947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bwMode="auto">
          <a:xfrm>
            <a:off x="304800" y="198438"/>
            <a:ext cx="4572000" cy="563562"/>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en-US" sz="2800" dirty="0" smtClean="0">
                <a:solidFill>
                  <a:srgbClr val="0000CC"/>
                </a:solidFill>
              </a:rPr>
              <a:t>§</a:t>
            </a:r>
            <a:r>
              <a:rPr lang="en-US" altLang="zh-CN" sz="2800" dirty="0" smtClean="0">
                <a:solidFill>
                  <a:srgbClr val="0000CC"/>
                </a:solidFill>
              </a:rPr>
              <a:t>11.1 </a:t>
            </a:r>
            <a:r>
              <a:rPr lang="zh-CN" altLang="en-US" sz="2800" dirty="0" smtClean="0">
                <a:solidFill>
                  <a:srgbClr val="0000CC"/>
                </a:solidFill>
              </a:rPr>
              <a:t>串行通信基础</a:t>
            </a:r>
          </a:p>
        </p:txBody>
      </p:sp>
      <p:sp>
        <p:nvSpPr>
          <p:cNvPr id="15362" name="Rectangle 18"/>
          <p:cNvSpPr>
            <a:spLocks noChangeArrowheads="1"/>
          </p:cNvSpPr>
          <p:nvPr/>
        </p:nvSpPr>
        <p:spPr bwMode="auto">
          <a:xfrm>
            <a:off x="644525" y="1046163"/>
            <a:ext cx="7661275" cy="1200329"/>
          </a:xfrm>
          <a:prstGeom prst="rect">
            <a:avLst/>
          </a:prstGeom>
          <a:noFill/>
          <a:ln w="9525">
            <a:noFill/>
            <a:miter lim="800000"/>
            <a:headEnd/>
            <a:tailEnd/>
          </a:ln>
        </p:spPr>
        <p:txBody>
          <a:bodyPr>
            <a:spAutoFit/>
          </a:bodyPr>
          <a:lstStyle/>
          <a:p>
            <a:pPr algn="just"/>
            <a:r>
              <a:rPr lang="zh-CN" altLang="en-US" sz="2400" dirty="0" smtClean="0">
                <a:solidFill>
                  <a:srgbClr val="FF0000"/>
                </a:solidFill>
                <a:latin typeface="+mn-lt"/>
                <a:ea typeface="幼圆" pitchFamily="49" charset="-122"/>
              </a:rPr>
              <a:t>串行通信：</a:t>
            </a:r>
            <a:r>
              <a:rPr lang="zh-CN" altLang="en-US" sz="2400" dirty="0" smtClean="0">
                <a:solidFill>
                  <a:srgbClr val="0000CC"/>
                </a:solidFill>
                <a:latin typeface="+mn-lt"/>
                <a:ea typeface="幼圆" pitchFamily="49" charset="-122"/>
              </a:rPr>
              <a:t>使</a:t>
            </a:r>
            <a:r>
              <a:rPr lang="zh-CN" altLang="en-US" sz="2400" dirty="0">
                <a:solidFill>
                  <a:srgbClr val="0000CC"/>
                </a:solidFill>
                <a:latin typeface="+mn-lt"/>
                <a:ea typeface="幼圆" pitchFamily="49" charset="-122"/>
              </a:rPr>
              <a:t>数据一位一</a:t>
            </a:r>
            <a:r>
              <a:rPr lang="zh-CN" altLang="en-US" sz="2400" dirty="0" smtClean="0">
                <a:solidFill>
                  <a:srgbClr val="0000CC"/>
                </a:solidFill>
                <a:latin typeface="+mn-lt"/>
                <a:ea typeface="幼圆" pitchFamily="49" charset="-122"/>
              </a:rPr>
              <a:t>位</a:t>
            </a:r>
            <a:r>
              <a:rPr lang="zh-CN" altLang="en-US" sz="2400" dirty="0">
                <a:solidFill>
                  <a:srgbClr val="0000CC"/>
                </a:solidFill>
                <a:latin typeface="+mn-lt"/>
                <a:ea typeface="幼圆" pitchFamily="49" charset="-122"/>
              </a:rPr>
              <a:t>地</a:t>
            </a:r>
            <a:r>
              <a:rPr lang="zh-CN" altLang="en-US" sz="2400" dirty="0" smtClean="0">
                <a:solidFill>
                  <a:srgbClr val="0000CC"/>
                </a:solidFill>
                <a:latin typeface="+mn-lt"/>
                <a:ea typeface="幼圆" pitchFamily="49" charset="-122"/>
              </a:rPr>
              <a:t>进行</a:t>
            </a:r>
            <a:r>
              <a:rPr lang="zh-CN" altLang="en-US" sz="2400" dirty="0">
                <a:solidFill>
                  <a:srgbClr val="0000CC"/>
                </a:solidFill>
                <a:latin typeface="+mn-lt"/>
                <a:ea typeface="幼圆" pitchFamily="49" charset="-122"/>
              </a:rPr>
              <a:t>传输而实现的</a:t>
            </a:r>
            <a:r>
              <a:rPr lang="zh-CN" altLang="en-US" sz="2400" dirty="0" smtClean="0">
                <a:solidFill>
                  <a:srgbClr val="0000CC"/>
                </a:solidFill>
                <a:latin typeface="+mn-lt"/>
                <a:ea typeface="幼圆" pitchFamily="49" charset="-122"/>
              </a:rPr>
              <a:t>通信。</a:t>
            </a:r>
            <a:endParaRPr lang="en-US" altLang="zh-CN" sz="2400" dirty="0" smtClean="0">
              <a:solidFill>
                <a:srgbClr val="0000CC"/>
              </a:solidFill>
              <a:latin typeface="+mn-lt"/>
              <a:ea typeface="幼圆" pitchFamily="49" charset="-122"/>
            </a:endParaRPr>
          </a:p>
          <a:p>
            <a:pPr algn="just"/>
            <a:r>
              <a:rPr lang="zh-CN" altLang="en-US" sz="2400" dirty="0" smtClean="0">
                <a:solidFill>
                  <a:srgbClr val="0000CC"/>
                </a:solidFill>
                <a:latin typeface="+mn-lt"/>
                <a:ea typeface="幼圆" pitchFamily="49" charset="-122"/>
              </a:rPr>
              <a:t>串行</a:t>
            </a:r>
            <a:r>
              <a:rPr lang="zh-CN" altLang="en-US" sz="2400" dirty="0">
                <a:solidFill>
                  <a:srgbClr val="0000CC"/>
                </a:solidFill>
                <a:latin typeface="+mn-lt"/>
                <a:ea typeface="幼圆" pitchFamily="49" charset="-122"/>
              </a:rPr>
              <a:t>通信具有传输线少，成本低的优点，适合于远距离传输。</a:t>
            </a:r>
          </a:p>
        </p:txBody>
      </p:sp>
      <p:grpSp>
        <p:nvGrpSpPr>
          <p:cNvPr id="15363" name="Group 21"/>
          <p:cNvGrpSpPr>
            <a:grpSpLocks/>
          </p:cNvGrpSpPr>
          <p:nvPr/>
        </p:nvGrpSpPr>
        <p:grpSpPr bwMode="auto">
          <a:xfrm>
            <a:off x="1219250" y="2528900"/>
            <a:ext cx="6837403" cy="2804635"/>
            <a:chOff x="486" y="1681"/>
            <a:chExt cx="5136" cy="2256"/>
          </a:xfrm>
        </p:grpSpPr>
        <p:pic>
          <p:nvPicPr>
            <p:cNvPr id="15364" name="Picture 22" descr="图8"/>
            <p:cNvPicPr>
              <a:picLocks noChangeAspect="1" noChangeArrowheads="1"/>
            </p:cNvPicPr>
            <p:nvPr/>
          </p:nvPicPr>
          <p:blipFill>
            <a:blip r:embed="rId2" cstate="print"/>
            <a:srcRect/>
            <a:stretch>
              <a:fillRect/>
            </a:stretch>
          </p:blipFill>
          <p:spPr bwMode="auto">
            <a:xfrm>
              <a:off x="486" y="1681"/>
              <a:ext cx="5136" cy="2256"/>
            </a:xfrm>
            <a:prstGeom prst="rect">
              <a:avLst/>
            </a:prstGeom>
            <a:noFill/>
            <a:ln w="9525">
              <a:noFill/>
              <a:miter lim="800000"/>
              <a:headEnd/>
              <a:tailEnd/>
            </a:ln>
          </p:spPr>
        </p:pic>
        <p:sp>
          <p:nvSpPr>
            <p:cNvPr id="15365" name="Line 23"/>
            <p:cNvSpPr>
              <a:spLocks noChangeShapeType="1"/>
            </p:cNvSpPr>
            <p:nvPr/>
          </p:nvSpPr>
          <p:spPr bwMode="auto">
            <a:xfrm>
              <a:off x="3483" y="1993"/>
              <a:ext cx="1299" cy="0"/>
            </a:xfrm>
            <a:prstGeom prst="line">
              <a:avLst/>
            </a:prstGeom>
            <a:noFill/>
            <a:ln w="38100">
              <a:solidFill>
                <a:srgbClr val="FF0000"/>
              </a:solidFill>
              <a:round/>
              <a:headEnd/>
              <a:tailEnd type="triangle" w="med" len="med"/>
            </a:ln>
          </p:spPr>
          <p:txBody>
            <a:bodyPr>
              <a:spAutoFit/>
            </a:bodyPr>
            <a:lstStyle/>
            <a:p>
              <a:endParaRPr lang="zh-CN" altLang="en-US"/>
            </a:p>
          </p:txBody>
        </p:sp>
      </p:grpSp>
      <p:sp>
        <p:nvSpPr>
          <p:cNvPr id="2" name="圆角矩形 1"/>
          <p:cNvSpPr/>
          <p:nvPr/>
        </p:nvSpPr>
        <p:spPr bwMode="auto">
          <a:xfrm>
            <a:off x="644525" y="5434512"/>
            <a:ext cx="7977925" cy="617262"/>
          </a:xfrm>
          <a:prstGeom prst="roundRect">
            <a:avLst/>
          </a:prstGeom>
          <a:solidFill>
            <a:srgbClr val="00B0F0"/>
          </a:solidFill>
          <a:ln w="952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bg1"/>
                </a:solidFill>
                <a:effectLst/>
                <a:latin typeface="+mn-lt"/>
                <a:ea typeface="幼圆" pitchFamily="49" charset="-122"/>
              </a:rPr>
              <a:t>视频</a:t>
            </a:r>
            <a:r>
              <a:rPr kumimoji="0" lang="en-US" altLang="zh-CN" sz="2400" b="0" i="0" u="none" strike="noStrike" cap="none" normalizeH="0" baseline="0" dirty="0" smtClean="0">
                <a:ln>
                  <a:noFill/>
                </a:ln>
                <a:solidFill>
                  <a:schemeClr val="bg1"/>
                </a:solidFill>
                <a:effectLst/>
                <a:latin typeface="+mn-lt"/>
                <a:ea typeface="幼圆" pitchFamily="49" charset="-122"/>
              </a:rPr>
              <a:t>:</a:t>
            </a:r>
            <a:r>
              <a:rPr kumimoji="0" lang="en-US" altLang="zh-CN" sz="2400" b="0" i="0" u="none" strike="noStrike" cap="none" normalizeH="0" dirty="0" smtClean="0">
                <a:ln>
                  <a:noFill/>
                </a:ln>
                <a:solidFill>
                  <a:schemeClr val="bg1"/>
                </a:solidFill>
                <a:effectLst/>
                <a:latin typeface="+mn-lt"/>
                <a:ea typeface="幼圆" pitchFamily="49" charset="-122"/>
              </a:rPr>
              <a:t> </a:t>
            </a:r>
            <a:endParaRPr kumimoji="0" lang="zh-CN" altLang="en-US" sz="2400" b="0" i="0" u="none" strike="noStrike" cap="none" normalizeH="0" baseline="0" dirty="0" smtClean="0">
              <a:ln>
                <a:noFill/>
              </a:ln>
              <a:solidFill>
                <a:schemeClr val="bg1"/>
              </a:solidFill>
              <a:effectLst/>
              <a:latin typeface="+mn-lt"/>
              <a:ea typeface="幼圆" pitchFamily="49" charset="-122"/>
            </a:endParaRPr>
          </a:p>
        </p:txBody>
      </p:sp>
      <p:sp>
        <p:nvSpPr>
          <p:cNvPr id="4" name="圆角矩形 3"/>
          <p:cNvSpPr/>
          <p:nvPr/>
        </p:nvSpPr>
        <p:spPr bwMode="auto">
          <a:xfrm>
            <a:off x="5382090" y="3113965"/>
            <a:ext cx="1350150" cy="817252"/>
          </a:xfrm>
          <a:prstGeom prst="roundRect">
            <a:avLst/>
          </a:prstGeom>
          <a:noFill/>
          <a:ln w="9525" cap="flat" cmpd="sng" algn="ctr">
            <a:solidFill>
              <a:srgbClr val="0000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CC"/>
                </a:solidFill>
                <a:effectLst/>
                <a:latin typeface="Arial" charset="0"/>
                <a:ea typeface="宋体" pitchFamily="2" charset="-122"/>
              </a:rPr>
              <a:t>6AH</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dirty="0" smtClean="0">
                <a:solidFill>
                  <a:srgbClr val="0000CC"/>
                </a:solidFill>
                <a:ea typeface="宋体" pitchFamily="2" charset="-122"/>
              </a:rPr>
              <a:t>106</a:t>
            </a:r>
            <a:endParaRPr kumimoji="0" lang="en-US" altLang="zh-CN" sz="1800" b="0" i="0" u="none" strike="noStrike" cap="none" normalizeH="0" baseline="0" dirty="0" smtClean="0">
              <a:ln>
                <a:noFill/>
              </a:ln>
              <a:solidFill>
                <a:srgbClr val="0000CC"/>
              </a:solidFill>
              <a:effectLst/>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zh-CN" dirty="0" smtClean="0">
                <a:solidFill>
                  <a:srgbClr val="0000CC"/>
                </a:solidFill>
                <a:ea typeface="宋体" pitchFamily="2" charset="-122"/>
              </a:rPr>
              <a:t>‘J’</a:t>
            </a:r>
            <a:endParaRPr kumimoji="0" lang="zh-CN" altLang="en-US" sz="1800" b="0" i="0" u="none" strike="noStrike" cap="none" normalizeH="0" baseline="0" dirty="0" smtClean="0">
              <a:ln>
                <a:noFill/>
              </a:ln>
              <a:solidFill>
                <a:srgbClr val="0000CC"/>
              </a:solidFill>
              <a:effectLst/>
              <a:ea typeface="宋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67968" name="ShockwaveFlash1" r:id="rId2" imgW="9142857" imgH="6207882"/>
        </mc:Choice>
        <mc:Fallback>
          <p:control name="ShockwaveFlash1" r:id="rId2" imgW="9142857" imgH="6207882">
            <p:pic>
              <p:nvPicPr>
                <p:cNvPr id="0" name="ShockwaveFlash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2413" cy="62071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5"/>
          <p:cNvSpPr>
            <a:spLocks noChangeArrowheads="1"/>
          </p:cNvSpPr>
          <p:nvPr/>
        </p:nvSpPr>
        <p:spPr bwMode="auto">
          <a:xfrm>
            <a:off x="251520" y="143635"/>
            <a:ext cx="8010890" cy="519113"/>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11.4  </a:t>
            </a:r>
            <a:r>
              <a:rPr lang="zh-CN" altLang="pt-BR" sz="2800" dirty="0">
                <a:solidFill>
                  <a:srgbClr val="0000CC"/>
                </a:solidFill>
                <a:latin typeface="+mn-lt"/>
                <a:ea typeface="幼圆" pitchFamily="49" charset="-122"/>
                <a:cs typeface="+mj-cs"/>
              </a:rPr>
              <a:t>可编程串行通信接口</a:t>
            </a:r>
            <a:r>
              <a:rPr lang="en-US"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en-US" altLang="zh-CN" sz="2800" dirty="0">
                <a:solidFill>
                  <a:srgbClr val="0000CC"/>
                </a:solidFill>
                <a:latin typeface="+mn-lt"/>
                <a:ea typeface="幼圆" pitchFamily="49" charset="-122"/>
                <a:cs typeface="+mj-cs"/>
              </a:rPr>
              <a:t>NS16x50</a:t>
            </a:r>
          </a:p>
        </p:txBody>
      </p:sp>
      <p:sp>
        <p:nvSpPr>
          <p:cNvPr id="43010" name="Rectangle 8"/>
          <p:cNvSpPr>
            <a:spLocks noChangeArrowheads="1"/>
          </p:cNvSpPr>
          <p:nvPr/>
        </p:nvSpPr>
        <p:spPr bwMode="auto">
          <a:xfrm>
            <a:off x="521550" y="1043735"/>
            <a:ext cx="8077200" cy="2088842"/>
          </a:xfrm>
          <a:prstGeom prst="rect">
            <a:avLst/>
          </a:prstGeom>
          <a:noFill/>
          <a:ln w="9525">
            <a:noFill/>
            <a:miter lim="800000"/>
            <a:headEnd/>
            <a:tailEnd/>
          </a:ln>
        </p:spPr>
        <p:txBody>
          <a:bodyPr anchor="ctr">
            <a:spAutoFit/>
          </a:bodyPr>
          <a:lstStyle/>
          <a:p>
            <a:pPr algn="just">
              <a:lnSpc>
                <a:spcPct val="110000"/>
              </a:lnSpc>
            </a:pPr>
            <a:r>
              <a:rPr lang="en-US" altLang="zh-CN" sz="2400" dirty="0">
                <a:solidFill>
                  <a:srgbClr val="0000CC"/>
                </a:solidFill>
                <a:latin typeface="+mn-lt"/>
                <a:ea typeface="幼圆" pitchFamily="49" charset="-122"/>
              </a:rPr>
              <a:t>INS8250</a:t>
            </a:r>
            <a:r>
              <a:rPr lang="zh-CN" altLang="en-US" sz="2400" dirty="0">
                <a:solidFill>
                  <a:srgbClr val="0000CC"/>
                </a:solidFill>
                <a:latin typeface="+mn-lt"/>
                <a:ea typeface="幼圆" pitchFamily="49" charset="-122"/>
              </a:rPr>
              <a:t>和</a:t>
            </a:r>
            <a:r>
              <a:rPr lang="en-US" altLang="zh-CN" sz="2400" dirty="0">
                <a:solidFill>
                  <a:srgbClr val="0000CC"/>
                </a:solidFill>
                <a:latin typeface="+mn-lt"/>
                <a:ea typeface="幼圆" pitchFamily="49" charset="-122"/>
              </a:rPr>
              <a:t>NS16x50</a:t>
            </a:r>
            <a:r>
              <a:rPr lang="zh-CN" altLang="en-US" sz="2400" dirty="0">
                <a:solidFill>
                  <a:srgbClr val="0000CC"/>
                </a:solidFill>
                <a:latin typeface="+mn-lt"/>
                <a:ea typeface="幼圆" pitchFamily="49" charset="-122"/>
              </a:rPr>
              <a:t>是异步接收和发送控制器（</a:t>
            </a:r>
            <a:r>
              <a:rPr lang="en-US" altLang="zh-CN" sz="2400" dirty="0">
                <a:solidFill>
                  <a:srgbClr val="0000CC"/>
                </a:solidFill>
                <a:latin typeface="+mn-lt"/>
                <a:ea typeface="幼圆" pitchFamily="49" charset="-122"/>
              </a:rPr>
              <a:t>universal asynchronous receiver </a:t>
            </a:r>
            <a:r>
              <a:rPr lang="en-US" altLang="zh-CN" sz="2400" dirty="0" smtClean="0">
                <a:solidFill>
                  <a:srgbClr val="0000CC"/>
                </a:solidFill>
                <a:latin typeface="+mn-lt"/>
                <a:ea typeface="幼圆" pitchFamily="49" charset="-122"/>
              </a:rPr>
              <a:t>Transmitter</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UART</a:t>
            </a:r>
            <a:r>
              <a:rPr lang="zh-CN" altLang="en-US" sz="2400" dirty="0">
                <a:solidFill>
                  <a:srgbClr val="0000CC"/>
                </a:solidFill>
                <a:latin typeface="+mn-lt"/>
                <a:ea typeface="幼圆" pitchFamily="49" charset="-122"/>
              </a:rPr>
              <a:t>），</a:t>
            </a:r>
            <a:r>
              <a:rPr lang="zh-CN" altLang="pt-BR" sz="2400" dirty="0">
                <a:solidFill>
                  <a:srgbClr val="0000CC"/>
                </a:solidFill>
                <a:latin typeface="+mn-lt"/>
                <a:ea typeface="幼圆" pitchFamily="49" charset="-122"/>
              </a:rPr>
              <a:t>全部输入输出均和</a:t>
            </a:r>
            <a:r>
              <a:rPr lang="en-US" altLang="zh-CN" sz="2400" dirty="0">
                <a:solidFill>
                  <a:srgbClr val="0000CC"/>
                </a:solidFill>
                <a:latin typeface="+mn-lt"/>
                <a:ea typeface="幼圆" pitchFamily="49" charset="-122"/>
              </a:rPr>
              <a:t>TTL</a:t>
            </a:r>
            <a:r>
              <a:rPr lang="zh-CN" altLang="pt-BR" sz="2400" dirty="0">
                <a:solidFill>
                  <a:srgbClr val="0000CC"/>
                </a:solidFill>
                <a:latin typeface="+mn-lt"/>
                <a:ea typeface="幼圆" pitchFamily="49" charset="-122"/>
              </a:rPr>
              <a:t>兼容。</a:t>
            </a:r>
            <a:r>
              <a:rPr lang="en-US" altLang="zh-CN" sz="2400" dirty="0">
                <a:solidFill>
                  <a:srgbClr val="0000CC"/>
                </a:solidFill>
                <a:latin typeface="+mn-lt"/>
                <a:ea typeface="幼圆" pitchFamily="49" charset="-122"/>
              </a:rPr>
              <a:t>IBM PC/XT</a:t>
            </a:r>
            <a:r>
              <a:rPr lang="zh-CN" altLang="en-US" sz="2400" dirty="0">
                <a:solidFill>
                  <a:srgbClr val="0000CC"/>
                </a:solidFill>
                <a:latin typeface="+mn-lt"/>
                <a:ea typeface="幼圆" pitchFamily="49" charset="-122"/>
              </a:rPr>
              <a:t>微机串行通信接口使用是</a:t>
            </a:r>
            <a:r>
              <a:rPr lang="en-US" altLang="zh-CN" sz="2400" dirty="0">
                <a:solidFill>
                  <a:srgbClr val="0000CC"/>
                </a:solidFill>
                <a:latin typeface="+mn-lt"/>
                <a:ea typeface="幼圆" pitchFamily="49" charset="-122"/>
              </a:rPr>
              <a:t>INS8250</a:t>
            </a:r>
            <a:r>
              <a:rPr lang="zh-CN" altLang="en-US" sz="2400" dirty="0">
                <a:solidFill>
                  <a:srgbClr val="0000CC"/>
                </a:solidFill>
                <a:latin typeface="+mn-lt"/>
                <a:ea typeface="幼圆" pitchFamily="49" charset="-122"/>
              </a:rPr>
              <a:t>，</a:t>
            </a:r>
            <a:r>
              <a:rPr lang="en-US" altLang="zh-CN" sz="2400" dirty="0">
                <a:solidFill>
                  <a:srgbClr val="0000CC"/>
                </a:solidFill>
                <a:latin typeface="+mn-lt"/>
                <a:ea typeface="幼圆" pitchFamily="49" charset="-122"/>
              </a:rPr>
              <a:t>Pentium</a:t>
            </a:r>
            <a:r>
              <a:rPr lang="zh-CN" altLang="en-US" sz="2400" dirty="0">
                <a:solidFill>
                  <a:srgbClr val="0000CC"/>
                </a:solidFill>
                <a:latin typeface="+mn-lt"/>
                <a:ea typeface="幼圆" pitchFamily="49" charset="-122"/>
              </a:rPr>
              <a:t>微机使用的是</a:t>
            </a:r>
            <a:r>
              <a:rPr lang="en-US" altLang="zh-CN" sz="2400" dirty="0">
                <a:solidFill>
                  <a:srgbClr val="0000CC"/>
                </a:solidFill>
                <a:latin typeface="+mn-lt"/>
                <a:ea typeface="幼圆" pitchFamily="49" charset="-122"/>
              </a:rPr>
              <a:t>NS16x50</a:t>
            </a:r>
            <a:r>
              <a:rPr lang="zh-CN" altLang="en-US" sz="2400" dirty="0">
                <a:solidFill>
                  <a:srgbClr val="0000CC"/>
                </a:solidFill>
                <a:latin typeface="+mn-lt"/>
                <a:ea typeface="幼圆" pitchFamily="49" charset="-122"/>
              </a:rPr>
              <a:t>，它是</a:t>
            </a:r>
            <a:r>
              <a:rPr lang="en-US" altLang="zh-CN" sz="2400" dirty="0">
                <a:solidFill>
                  <a:srgbClr val="0000CC"/>
                </a:solidFill>
                <a:latin typeface="+mn-lt"/>
                <a:ea typeface="幼圆" pitchFamily="49" charset="-122"/>
              </a:rPr>
              <a:t>INS8250</a:t>
            </a:r>
            <a:r>
              <a:rPr lang="zh-CN" altLang="en-US" sz="2400" dirty="0">
                <a:solidFill>
                  <a:srgbClr val="0000CC"/>
                </a:solidFill>
                <a:latin typeface="+mn-lt"/>
                <a:ea typeface="幼圆" pitchFamily="49" charset="-122"/>
              </a:rPr>
              <a:t>的改进型，最高传输率可达</a:t>
            </a:r>
            <a:r>
              <a:rPr lang="en-US" altLang="zh-CN" sz="2400" dirty="0">
                <a:solidFill>
                  <a:srgbClr val="0000CC"/>
                </a:solidFill>
                <a:latin typeface="+mn-lt"/>
                <a:ea typeface="幼圆" pitchFamily="49" charset="-122"/>
              </a:rPr>
              <a:t>1.5Mb/s</a:t>
            </a:r>
            <a:r>
              <a:rPr lang="zh-CN" altLang="en-US" sz="2400" dirty="0">
                <a:solidFill>
                  <a:srgbClr val="0000CC"/>
                </a:solidFill>
                <a:latin typeface="+mn-lt"/>
                <a:ea typeface="幼圆" pitchFamily="49" charset="-122"/>
              </a:rPr>
              <a:t>。</a:t>
            </a:r>
          </a:p>
        </p:txBody>
      </p:sp>
      <p:sp>
        <p:nvSpPr>
          <p:cNvPr id="2" name="圆角矩形 1"/>
          <p:cNvSpPr/>
          <p:nvPr/>
        </p:nvSpPr>
        <p:spPr bwMode="auto">
          <a:xfrm>
            <a:off x="668415" y="5386717"/>
            <a:ext cx="7954035" cy="607568"/>
          </a:xfrm>
          <a:prstGeom prst="roundRect">
            <a:avLst/>
          </a:prstGeom>
          <a:solidFill>
            <a:srgbClr val="00B0F0"/>
          </a:solidFill>
          <a:ln w="952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000" b="1" dirty="0" smtClean="0">
                <a:solidFill>
                  <a:schemeClr val="bg1"/>
                </a:solidFill>
                <a:ea typeface="宋体" pitchFamily="2" charset="-122"/>
              </a:rPr>
              <a:t>注：这两款芯片的制造商为美国国家半导体公司，后被德州仪器收购。</a:t>
            </a:r>
            <a:endParaRPr kumimoji="0" lang="zh-CN" altLang="en-US" sz="2000" b="1" i="0" u="none" strike="noStrike" cap="none" normalizeH="0" baseline="0" dirty="0" smtClean="0">
              <a:ln>
                <a:noFill/>
              </a:ln>
              <a:solidFill>
                <a:schemeClr val="bg1"/>
              </a:solidFill>
              <a:effectLst/>
              <a:ea typeface="宋体" pitchFamily="2" charset="-122"/>
            </a:endParaRPr>
          </a:p>
        </p:txBody>
      </p:sp>
      <p:pic>
        <p:nvPicPr>
          <p:cNvPr id="178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600" y="3390900"/>
            <a:ext cx="27241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62" y="3273822"/>
            <a:ext cx="2343395" cy="177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6" descr="http://img0.imgtn.bdimg.com/it/u=209581407,360207101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8" descr="http://img0.imgtn.bdimg.com/it/u=209581407,3602071011&amp;fm=15&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81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900" y="3283171"/>
            <a:ext cx="1732840" cy="176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ChangeArrowheads="1"/>
          </p:cNvSpPr>
          <p:nvPr/>
        </p:nvSpPr>
        <p:spPr bwMode="auto">
          <a:xfrm>
            <a:off x="138590" y="1493785"/>
            <a:ext cx="8438855" cy="1569660"/>
          </a:xfrm>
          <a:prstGeom prst="rect">
            <a:avLst/>
          </a:prstGeom>
          <a:noFill/>
          <a:ln w="9525">
            <a:noFill/>
            <a:miter lim="800000"/>
            <a:headEnd/>
            <a:tailEnd/>
          </a:ln>
        </p:spPr>
        <p:txBody>
          <a:bodyPr wrap="square">
            <a:spAutoFit/>
          </a:bodyPr>
          <a:lstStyle/>
          <a:p>
            <a:pPr marL="1076325" indent="-1076325" algn="just"/>
            <a:r>
              <a:rPr lang="zh-CN" altLang="pt-BR" sz="2400" dirty="0">
                <a:solidFill>
                  <a:srgbClr val="0000CC"/>
                </a:solidFill>
                <a:latin typeface="+mn-lt"/>
                <a:ea typeface="幼圆" pitchFamily="49" charset="-122"/>
              </a:rPr>
              <a:t>   （</a:t>
            </a:r>
            <a:r>
              <a:rPr lang="pt-BR" altLang="zh-CN" sz="2400" dirty="0">
                <a:solidFill>
                  <a:srgbClr val="0000CC"/>
                </a:solidFill>
                <a:latin typeface="+mn-lt"/>
                <a:ea typeface="幼圆" pitchFamily="49" charset="-122"/>
              </a:rPr>
              <a:t>2</a:t>
            </a:r>
            <a:r>
              <a:rPr lang="zh-CN" altLang="pt-BR" sz="2400" dirty="0">
                <a:solidFill>
                  <a:srgbClr val="0000CC"/>
                </a:solidFill>
                <a:latin typeface="+mn-lt"/>
                <a:ea typeface="幼圆" pitchFamily="49" charset="-122"/>
              </a:rPr>
              <a:t>）异步通信时，每</a:t>
            </a:r>
            <a:r>
              <a:rPr lang="zh-CN" altLang="pt-BR" sz="2400" dirty="0">
                <a:solidFill>
                  <a:srgbClr val="0000CC"/>
                </a:solidFill>
                <a:latin typeface="+mn-lt"/>
                <a:ea typeface="幼圆" pitchFamily="49" charset="-122"/>
                <a:hlinkClick r:id="rId2" action="ppaction://hlinksldjump"/>
              </a:rPr>
              <a:t>帧</a:t>
            </a:r>
            <a:r>
              <a:rPr lang="zh-CN" altLang="pt-BR" sz="2400" dirty="0">
                <a:solidFill>
                  <a:srgbClr val="0000CC"/>
                </a:solidFill>
                <a:latin typeface="+mn-lt"/>
                <a:ea typeface="幼圆" pitchFamily="49" charset="-122"/>
              </a:rPr>
              <a:t>数据可通过软件编程</a:t>
            </a:r>
            <a:r>
              <a:rPr lang="zh-CN" altLang="pt-BR" sz="2400" dirty="0" smtClean="0">
                <a:solidFill>
                  <a:srgbClr val="0000CC"/>
                </a:solidFill>
                <a:latin typeface="+mn-lt"/>
                <a:ea typeface="幼圆" pitchFamily="49" charset="-122"/>
              </a:rPr>
              <a:t>设置由</a:t>
            </a:r>
            <a:r>
              <a:rPr lang="pt-BR" altLang="zh-CN" sz="2400" dirty="0">
                <a:solidFill>
                  <a:srgbClr val="0000CC"/>
                </a:solidFill>
                <a:latin typeface="+mn-lt"/>
                <a:ea typeface="幼圆" pitchFamily="49" charset="-122"/>
              </a:rPr>
              <a:t>5-8</a:t>
            </a:r>
            <a:r>
              <a:rPr lang="zh-CN" altLang="pt-BR" sz="2400" dirty="0">
                <a:solidFill>
                  <a:srgbClr val="0000CC"/>
                </a:solidFill>
                <a:latin typeface="+mn-lt"/>
                <a:ea typeface="幼圆" pitchFamily="49" charset="-122"/>
              </a:rPr>
              <a:t>位组成，发送时自动在每帧数据中插入起始位</a:t>
            </a:r>
            <a:r>
              <a:rPr lang="zh-CN" altLang="pt-BR" sz="2400" dirty="0" smtClean="0">
                <a:solidFill>
                  <a:srgbClr val="0000CC"/>
                </a:solidFill>
                <a:latin typeface="+mn-lt"/>
                <a:ea typeface="幼圆" pitchFamily="49" charset="-122"/>
              </a:rPr>
              <a:t>、停止位</a:t>
            </a:r>
            <a:r>
              <a:rPr lang="zh-CN" altLang="pt-BR" sz="2400" dirty="0">
                <a:solidFill>
                  <a:srgbClr val="0000CC"/>
                </a:solidFill>
                <a:latin typeface="+mn-lt"/>
                <a:ea typeface="幼圆" pitchFamily="49" charset="-122"/>
              </a:rPr>
              <a:t>（</a:t>
            </a:r>
            <a:r>
              <a:rPr lang="pt-BR" altLang="zh-CN" sz="2400" dirty="0">
                <a:solidFill>
                  <a:srgbClr val="0000CC"/>
                </a:solidFill>
                <a:latin typeface="+mn-lt"/>
                <a:ea typeface="幼圆" pitchFamily="49" charset="-122"/>
              </a:rPr>
              <a:t>1</a:t>
            </a:r>
            <a:r>
              <a:rPr lang="zh-CN" altLang="pt-BR" sz="2400" dirty="0">
                <a:solidFill>
                  <a:srgbClr val="0000CC"/>
                </a:solidFill>
                <a:latin typeface="+mn-lt"/>
                <a:ea typeface="幼圆" pitchFamily="49" charset="-122"/>
              </a:rPr>
              <a:t>、</a:t>
            </a:r>
            <a:r>
              <a:rPr lang="pt-BR" altLang="zh-CN" sz="2400" dirty="0">
                <a:solidFill>
                  <a:srgbClr val="0000CC"/>
                </a:solidFill>
                <a:latin typeface="+mn-lt"/>
                <a:ea typeface="幼圆" pitchFamily="49" charset="-122"/>
              </a:rPr>
              <a:t>1.5</a:t>
            </a:r>
            <a:r>
              <a:rPr lang="zh-CN" altLang="pt-BR" sz="2400" dirty="0">
                <a:solidFill>
                  <a:srgbClr val="0000CC"/>
                </a:solidFill>
                <a:latin typeface="+mn-lt"/>
                <a:ea typeface="幼圆" pitchFamily="49" charset="-122"/>
              </a:rPr>
              <a:t>、</a:t>
            </a:r>
            <a:r>
              <a:rPr lang="pt-BR" altLang="zh-CN" sz="2400" dirty="0">
                <a:solidFill>
                  <a:srgbClr val="0000CC"/>
                </a:solidFill>
                <a:latin typeface="+mn-lt"/>
                <a:ea typeface="幼圆" pitchFamily="49" charset="-122"/>
              </a:rPr>
              <a:t>2</a:t>
            </a:r>
            <a:r>
              <a:rPr lang="zh-CN" altLang="pt-BR" sz="2400" dirty="0">
                <a:solidFill>
                  <a:srgbClr val="0000CC"/>
                </a:solidFill>
                <a:latin typeface="+mn-lt"/>
                <a:ea typeface="幼圆" pitchFamily="49" charset="-122"/>
              </a:rPr>
              <a:t>个）和</a:t>
            </a:r>
            <a:r>
              <a:rPr lang="zh-CN" altLang="pt-BR" sz="2400" dirty="0" smtClean="0">
                <a:solidFill>
                  <a:srgbClr val="0000CC"/>
                </a:solidFill>
                <a:latin typeface="+mn-lt"/>
                <a:ea typeface="幼圆" pitchFamily="49" charset="-122"/>
              </a:rPr>
              <a:t>奇偶校验位</a:t>
            </a:r>
            <a:r>
              <a:rPr lang="zh-CN" altLang="en-US" sz="2400" dirty="0" smtClean="0">
                <a:solidFill>
                  <a:srgbClr val="0000CC"/>
                </a:solidFill>
                <a:latin typeface="+mn-lt"/>
                <a:ea typeface="幼圆" pitchFamily="49" charset="-122"/>
              </a:rPr>
              <a:t>（可选）</a:t>
            </a:r>
            <a:r>
              <a:rPr lang="zh-CN" altLang="pt-BR" sz="2400" dirty="0" smtClean="0">
                <a:solidFill>
                  <a:srgbClr val="0000CC"/>
                </a:solidFill>
                <a:latin typeface="+mn-lt"/>
                <a:ea typeface="幼圆" pitchFamily="49" charset="-122"/>
              </a:rPr>
              <a:t>，</a:t>
            </a:r>
            <a:r>
              <a:rPr lang="zh-CN" altLang="pt-BR" sz="2400" dirty="0">
                <a:solidFill>
                  <a:srgbClr val="0000CC"/>
                </a:solidFill>
                <a:latin typeface="+mn-lt"/>
                <a:ea typeface="幼圆" pitchFamily="49" charset="-122"/>
              </a:rPr>
              <a:t>接收时则</a:t>
            </a:r>
            <a:r>
              <a:rPr lang="zh-CN" altLang="pt-BR" sz="2400" dirty="0" smtClean="0">
                <a:solidFill>
                  <a:srgbClr val="0000CC"/>
                </a:solidFill>
                <a:latin typeface="+mn-lt"/>
                <a:ea typeface="幼圆" pitchFamily="49" charset="-122"/>
              </a:rPr>
              <a:t>自动</a:t>
            </a:r>
            <a:r>
              <a:rPr lang="zh-CN" altLang="pt-BR" sz="2400" dirty="0">
                <a:solidFill>
                  <a:srgbClr val="0000CC"/>
                </a:solidFill>
                <a:latin typeface="+mn-lt"/>
                <a:ea typeface="幼圆" pitchFamily="49" charset="-122"/>
              </a:rPr>
              <a:t>删除这些辅助标志位。</a:t>
            </a:r>
          </a:p>
        </p:txBody>
      </p:sp>
      <p:sp>
        <p:nvSpPr>
          <p:cNvPr id="44034" name="Rectangle 6"/>
          <p:cNvSpPr>
            <a:spLocks noChangeArrowheads="1"/>
          </p:cNvSpPr>
          <p:nvPr/>
        </p:nvSpPr>
        <p:spPr bwMode="auto">
          <a:xfrm>
            <a:off x="206515" y="3138063"/>
            <a:ext cx="8542675" cy="830997"/>
          </a:xfrm>
          <a:prstGeom prst="rect">
            <a:avLst/>
          </a:prstGeom>
          <a:noFill/>
          <a:ln w="9525">
            <a:noFill/>
            <a:miter lim="800000"/>
            <a:headEnd/>
            <a:tailEnd/>
          </a:ln>
        </p:spPr>
        <p:txBody>
          <a:bodyPr wrap="square">
            <a:spAutoFit/>
          </a:bodyPr>
          <a:lstStyle/>
          <a:p>
            <a:pPr marL="990600" indent="-990600"/>
            <a:r>
              <a:rPr lang="zh-CN" altLang="pt-BR" sz="2400" dirty="0">
                <a:solidFill>
                  <a:srgbClr val="0000CC"/>
                </a:solidFill>
                <a:latin typeface="+mn-lt"/>
                <a:ea typeface="幼圆" pitchFamily="49" charset="-122"/>
              </a:rPr>
              <a:t>  （</a:t>
            </a:r>
            <a:r>
              <a:rPr lang="pt-BR" altLang="zh-CN" sz="2400" dirty="0">
                <a:solidFill>
                  <a:srgbClr val="0000CC"/>
                </a:solidFill>
                <a:latin typeface="+mn-lt"/>
                <a:ea typeface="幼圆" pitchFamily="49" charset="-122"/>
              </a:rPr>
              <a:t>3</a:t>
            </a:r>
            <a:r>
              <a:rPr lang="zh-CN" altLang="pt-BR" sz="2400" dirty="0">
                <a:solidFill>
                  <a:srgbClr val="0000CC"/>
                </a:solidFill>
                <a:latin typeface="+mn-lt"/>
                <a:ea typeface="幼圆" pitchFamily="49" charset="-122"/>
              </a:rPr>
              <a:t>）内部</a:t>
            </a:r>
            <a:r>
              <a:rPr lang="zh-CN" altLang="pt-BR" sz="2400" dirty="0" smtClean="0">
                <a:solidFill>
                  <a:srgbClr val="0000CC"/>
                </a:solidFill>
                <a:latin typeface="+mn-lt"/>
                <a:ea typeface="幼圆" pitchFamily="49" charset="-122"/>
              </a:rPr>
              <a:t>具有可编程</a:t>
            </a:r>
            <a:r>
              <a:rPr lang="zh-CN" altLang="pt-BR" sz="2400" dirty="0">
                <a:solidFill>
                  <a:srgbClr val="0000CC"/>
                </a:solidFill>
                <a:latin typeface="+mn-lt"/>
                <a:ea typeface="幼圆" pitchFamily="49" charset="-122"/>
              </a:rPr>
              <a:t>时钟电路，将外部输入的时钟进行</a:t>
            </a:r>
            <a:r>
              <a:rPr lang="pt-BR" altLang="zh-CN" sz="2400" dirty="0">
                <a:solidFill>
                  <a:srgbClr val="0000CC"/>
                </a:solidFill>
                <a:latin typeface="+mn-lt"/>
                <a:ea typeface="幼圆" pitchFamily="49" charset="-122"/>
              </a:rPr>
              <a:t>1~65535</a:t>
            </a:r>
            <a:r>
              <a:rPr lang="zh-CN" altLang="pt-BR" sz="2400" dirty="0">
                <a:solidFill>
                  <a:srgbClr val="0000CC"/>
                </a:solidFill>
                <a:latin typeface="+mn-lt"/>
                <a:ea typeface="幼圆" pitchFamily="49" charset="-122"/>
              </a:rPr>
              <a:t>次分频作为通信时的收</a:t>
            </a:r>
            <a:r>
              <a:rPr lang="pt-BR" altLang="zh-CN" sz="2400" dirty="0">
                <a:solidFill>
                  <a:srgbClr val="0000CC"/>
                </a:solidFill>
                <a:latin typeface="+mn-lt"/>
                <a:ea typeface="幼圆" pitchFamily="49" charset="-122"/>
              </a:rPr>
              <a:t>/</a:t>
            </a:r>
            <a:r>
              <a:rPr lang="zh-CN" altLang="pt-BR" sz="2400" dirty="0">
                <a:solidFill>
                  <a:srgbClr val="0000CC"/>
                </a:solidFill>
                <a:latin typeface="+mn-lt"/>
                <a:ea typeface="幼圆" pitchFamily="49" charset="-122"/>
              </a:rPr>
              <a:t>发时钟。</a:t>
            </a:r>
          </a:p>
        </p:txBody>
      </p:sp>
      <p:sp>
        <p:nvSpPr>
          <p:cNvPr id="44035" name="Rectangle 7"/>
          <p:cNvSpPr>
            <a:spLocks noChangeArrowheads="1"/>
          </p:cNvSpPr>
          <p:nvPr/>
        </p:nvSpPr>
        <p:spPr bwMode="auto">
          <a:xfrm>
            <a:off x="206515" y="3993158"/>
            <a:ext cx="8437562" cy="830997"/>
          </a:xfrm>
          <a:prstGeom prst="rect">
            <a:avLst/>
          </a:prstGeom>
          <a:noFill/>
          <a:ln w="9525">
            <a:noFill/>
            <a:miter lim="800000"/>
            <a:headEnd/>
            <a:tailEnd/>
          </a:ln>
        </p:spPr>
        <p:txBody>
          <a:bodyPr wrap="square">
            <a:spAutoFit/>
          </a:bodyPr>
          <a:lstStyle/>
          <a:p>
            <a:pPr marL="990600" indent="-990600"/>
            <a:r>
              <a:rPr lang="zh-CN" altLang="pt-BR" sz="2400" dirty="0">
                <a:solidFill>
                  <a:srgbClr val="0000CC"/>
                </a:solidFill>
                <a:latin typeface="+mn-lt"/>
                <a:ea typeface="幼圆" pitchFamily="49" charset="-122"/>
              </a:rPr>
              <a:t>  （</a:t>
            </a:r>
            <a:r>
              <a:rPr lang="pt-BR" altLang="zh-CN" sz="2400" dirty="0">
                <a:solidFill>
                  <a:srgbClr val="0000CC"/>
                </a:solidFill>
                <a:latin typeface="+mn-lt"/>
                <a:ea typeface="幼圆" pitchFamily="49" charset="-122"/>
              </a:rPr>
              <a:t>4</a:t>
            </a:r>
            <a:r>
              <a:rPr lang="zh-CN" altLang="pt-BR" sz="2400" dirty="0">
                <a:solidFill>
                  <a:srgbClr val="0000CC"/>
                </a:solidFill>
                <a:latin typeface="+mn-lt"/>
                <a:ea typeface="幼圆" pitchFamily="49" charset="-122"/>
              </a:rPr>
              <a:t>）具有独立的中断优先级控制和自测试功能，</a:t>
            </a:r>
            <a:r>
              <a:rPr lang="zh-CN" altLang="pt-BR" sz="2400" dirty="0" smtClean="0">
                <a:solidFill>
                  <a:srgbClr val="0000CC"/>
                </a:solidFill>
                <a:latin typeface="+mn-lt"/>
                <a:ea typeface="幼圆" pitchFamily="49" charset="-122"/>
              </a:rPr>
              <a:t>并提供</a:t>
            </a:r>
            <a:r>
              <a:rPr lang="pt-BR" altLang="zh-CN" sz="2400" dirty="0">
                <a:solidFill>
                  <a:srgbClr val="0000CC"/>
                </a:solidFill>
                <a:latin typeface="+mn-lt"/>
                <a:ea typeface="幼圆" pitchFamily="49" charset="-122"/>
              </a:rPr>
              <a:t>Modem</a:t>
            </a:r>
            <a:r>
              <a:rPr lang="zh-CN" altLang="pt-BR" sz="2400" dirty="0">
                <a:solidFill>
                  <a:srgbClr val="0000CC"/>
                </a:solidFill>
                <a:latin typeface="+mn-lt"/>
                <a:ea typeface="幼圆" pitchFamily="49" charset="-122"/>
              </a:rPr>
              <a:t>的全部状态。</a:t>
            </a:r>
          </a:p>
        </p:txBody>
      </p:sp>
      <p:sp>
        <p:nvSpPr>
          <p:cNvPr id="44036" name="Rectangle 8"/>
          <p:cNvSpPr>
            <a:spLocks noChangeArrowheads="1"/>
          </p:cNvSpPr>
          <p:nvPr/>
        </p:nvSpPr>
        <p:spPr bwMode="auto">
          <a:xfrm>
            <a:off x="468635" y="143635"/>
            <a:ext cx="5546711"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 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 16x50</a:t>
            </a:r>
            <a:r>
              <a:rPr lang="zh-CN" altLang="pt-BR" sz="2800" dirty="0">
                <a:solidFill>
                  <a:srgbClr val="0000CC"/>
                </a:solidFill>
                <a:latin typeface="+mn-lt"/>
                <a:ea typeface="幼圆" pitchFamily="49" charset="-122"/>
                <a:cs typeface="+mj-cs"/>
              </a:rPr>
              <a:t>的基本性能 </a:t>
            </a:r>
          </a:p>
        </p:txBody>
      </p:sp>
      <p:sp>
        <p:nvSpPr>
          <p:cNvPr id="44037" name="Rectangle 9"/>
          <p:cNvSpPr>
            <a:spLocks noChangeArrowheads="1"/>
          </p:cNvSpPr>
          <p:nvPr/>
        </p:nvSpPr>
        <p:spPr bwMode="auto">
          <a:xfrm>
            <a:off x="116505" y="987115"/>
            <a:ext cx="5266185" cy="461665"/>
          </a:xfrm>
          <a:prstGeom prst="rect">
            <a:avLst/>
          </a:prstGeom>
          <a:noFill/>
          <a:ln w="9525">
            <a:noFill/>
            <a:miter lim="800000"/>
            <a:headEnd/>
            <a:tailEnd/>
          </a:ln>
        </p:spPr>
        <p:txBody>
          <a:bodyPr wrap="none" anchor="ctr">
            <a:spAutoFit/>
          </a:bodyPr>
          <a:lstStyle/>
          <a:p>
            <a:pPr indent="266700"/>
            <a:r>
              <a:rPr lang="zh-CN" altLang="pt-BR" sz="2400" dirty="0">
                <a:solidFill>
                  <a:srgbClr val="0000CC"/>
                </a:solidFill>
                <a:latin typeface="+mn-lt"/>
                <a:ea typeface="幼圆" pitchFamily="49" charset="-122"/>
              </a:rPr>
              <a:t>（</a:t>
            </a:r>
            <a:r>
              <a:rPr lang="pt-BR" altLang="zh-CN" sz="2400" dirty="0">
                <a:solidFill>
                  <a:srgbClr val="0000CC"/>
                </a:solidFill>
                <a:latin typeface="+mn-lt"/>
                <a:ea typeface="幼圆" pitchFamily="49" charset="-122"/>
              </a:rPr>
              <a:t>1</a:t>
            </a:r>
            <a:r>
              <a:rPr lang="zh-CN" altLang="pt-BR" sz="2400" dirty="0">
                <a:solidFill>
                  <a:srgbClr val="0000CC"/>
                </a:solidFill>
                <a:latin typeface="+mn-lt"/>
                <a:ea typeface="幼圆" pitchFamily="49" charset="-122"/>
              </a:rPr>
              <a:t>）支持</a:t>
            </a:r>
            <a:r>
              <a:rPr lang="zh-CN" altLang="pt-BR" sz="2400" dirty="0">
                <a:solidFill>
                  <a:srgbClr val="0000CC"/>
                </a:solidFill>
                <a:latin typeface="+mn-lt"/>
                <a:ea typeface="幼圆" pitchFamily="49" charset="-122"/>
                <a:hlinkClick r:id="rId3" action="ppaction://hlinksldjump"/>
              </a:rPr>
              <a:t>异步串行通信</a:t>
            </a:r>
            <a:r>
              <a:rPr lang="zh-CN" altLang="pt-BR" sz="2400" dirty="0">
                <a:solidFill>
                  <a:srgbClr val="0000CC"/>
                </a:solidFill>
                <a:latin typeface="+mn-lt"/>
                <a:ea typeface="幼圆" pitchFamily="49" charset="-122"/>
              </a:rPr>
              <a:t>工作方式。</a:t>
            </a:r>
          </a:p>
        </p:txBody>
      </p:sp>
      <p:sp>
        <p:nvSpPr>
          <p:cNvPr id="7" name="Rectangle 4"/>
          <p:cNvSpPr>
            <a:spLocks noChangeArrowheads="1"/>
          </p:cNvSpPr>
          <p:nvPr/>
        </p:nvSpPr>
        <p:spPr bwMode="auto">
          <a:xfrm>
            <a:off x="386535" y="4833446"/>
            <a:ext cx="8325926" cy="1200329"/>
          </a:xfrm>
          <a:prstGeom prst="rect">
            <a:avLst/>
          </a:prstGeom>
          <a:noFill/>
          <a:ln w="9525">
            <a:noFill/>
            <a:miter lim="800000"/>
            <a:headEnd/>
            <a:tailEnd/>
          </a:ln>
        </p:spPr>
        <p:txBody>
          <a:bodyPr wrap="square" anchor="ctr">
            <a:spAutoFit/>
          </a:bodyPr>
          <a:lstStyle/>
          <a:p>
            <a:pPr marL="809625" indent="-809625"/>
            <a:r>
              <a:rPr lang="zh-CN" altLang="pt-BR" sz="2400" dirty="0" smtClean="0">
                <a:solidFill>
                  <a:srgbClr val="0000CC"/>
                </a:solidFill>
                <a:latin typeface="+mn-lt"/>
                <a:ea typeface="幼圆" pitchFamily="49" charset="-122"/>
              </a:rPr>
              <a:t>（</a:t>
            </a:r>
            <a:r>
              <a:rPr lang="pt-BR" altLang="zh-CN" sz="2400" dirty="0" smtClean="0">
                <a:solidFill>
                  <a:srgbClr val="0000CC"/>
                </a:solidFill>
                <a:latin typeface="+mn-lt"/>
                <a:ea typeface="幼圆" pitchFamily="49" charset="-122"/>
              </a:rPr>
              <a:t>5</a:t>
            </a:r>
            <a:r>
              <a:rPr lang="zh-CN" altLang="pt-BR" sz="2400" dirty="0" smtClean="0">
                <a:solidFill>
                  <a:srgbClr val="0000CC"/>
                </a:solidFill>
                <a:latin typeface="+mn-lt"/>
                <a:ea typeface="幼圆" pitchFamily="49" charset="-122"/>
              </a:rPr>
              <a:t>）</a:t>
            </a:r>
            <a:r>
              <a:rPr lang="pt-BR" altLang="zh-CN" sz="2400" dirty="0" smtClean="0">
                <a:solidFill>
                  <a:srgbClr val="0000CC"/>
                </a:solidFill>
                <a:latin typeface="+mn-lt"/>
                <a:ea typeface="幼圆" pitchFamily="49" charset="-122"/>
              </a:rPr>
              <a:t>INS8250</a:t>
            </a:r>
            <a:r>
              <a:rPr lang="zh-CN" altLang="pt-BR" sz="2400" dirty="0">
                <a:solidFill>
                  <a:srgbClr val="0000CC"/>
                </a:solidFill>
                <a:latin typeface="+mn-lt"/>
                <a:ea typeface="幼圆" pitchFamily="49" charset="-122"/>
              </a:rPr>
              <a:t>和</a:t>
            </a:r>
            <a:r>
              <a:rPr lang="en-US" altLang="zh-CN" sz="2400" dirty="0" smtClean="0">
                <a:solidFill>
                  <a:srgbClr val="0000CC"/>
                </a:solidFill>
                <a:latin typeface="+mn-lt"/>
                <a:ea typeface="幼圆" pitchFamily="49" charset="-122"/>
              </a:rPr>
              <a:t>NS16450</a:t>
            </a:r>
            <a:r>
              <a:rPr lang="zh-CN" altLang="en-US" sz="2400" dirty="0">
                <a:solidFill>
                  <a:srgbClr val="0000CC"/>
                </a:solidFill>
                <a:latin typeface="+mn-lt"/>
                <a:ea typeface="幼圆" pitchFamily="49" charset="-122"/>
              </a:rPr>
              <a:t>相同，内部有</a:t>
            </a:r>
            <a:r>
              <a:rPr lang="en-US" altLang="zh-CN" sz="2400" dirty="0">
                <a:solidFill>
                  <a:srgbClr val="0000CC"/>
                </a:solidFill>
                <a:latin typeface="+mn-lt"/>
                <a:ea typeface="幼圆" pitchFamily="49" charset="-122"/>
              </a:rPr>
              <a:t>10</a:t>
            </a:r>
            <a:r>
              <a:rPr lang="zh-CN" altLang="en-US" sz="2400" dirty="0">
                <a:solidFill>
                  <a:srgbClr val="0000CC"/>
                </a:solidFill>
                <a:latin typeface="+mn-lt"/>
                <a:ea typeface="幼圆" pitchFamily="49" charset="-122"/>
              </a:rPr>
              <a:t>个寄存器</a:t>
            </a:r>
            <a:r>
              <a:rPr lang="zh-CN" altLang="en-US" sz="2400" dirty="0" smtClean="0">
                <a:solidFill>
                  <a:srgbClr val="0000CC"/>
                </a:solidFill>
                <a:latin typeface="+mn-lt"/>
                <a:ea typeface="幼圆" pitchFamily="49" charset="-122"/>
              </a:rPr>
              <a:t>，</a:t>
            </a:r>
            <a:r>
              <a:rPr lang="en-US" altLang="zh-CN" sz="2400" dirty="0" smtClean="0">
                <a:solidFill>
                  <a:srgbClr val="0000CC"/>
                </a:solidFill>
                <a:latin typeface="+mn-lt"/>
                <a:ea typeface="幼圆" pitchFamily="49" charset="-122"/>
              </a:rPr>
              <a:t>NS16550</a:t>
            </a:r>
            <a:r>
              <a:rPr lang="zh-CN" altLang="en-US" sz="2400" dirty="0">
                <a:solidFill>
                  <a:srgbClr val="0000CC"/>
                </a:solidFill>
                <a:latin typeface="+mn-lt"/>
                <a:ea typeface="幼圆" pitchFamily="49" charset="-122"/>
              </a:rPr>
              <a:t>内部有</a:t>
            </a:r>
            <a:r>
              <a:rPr lang="en-US" altLang="zh-CN" sz="2400" dirty="0">
                <a:solidFill>
                  <a:srgbClr val="0000CC"/>
                </a:solidFill>
                <a:latin typeface="+mn-lt"/>
                <a:ea typeface="幼圆" pitchFamily="49" charset="-122"/>
              </a:rPr>
              <a:t>12</a:t>
            </a:r>
            <a:r>
              <a:rPr lang="zh-CN" altLang="en-US" sz="2400" dirty="0">
                <a:solidFill>
                  <a:srgbClr val="0000CC"/>
                </a:solidFill>
                <a:latin typeface="+mn-lt"/>
                <a:ea typeface="幼圆" pitchFamily="49" charset="-122"/>
              </a:rPr>
              <a:t>个</a:t>
            </a:r>
            <a:r>
              <a:rPr lang="zh-CN" altLang="en-US" sz="2400" dirty="0" smtClean="0">
                <a:solidFill>
                  <a:srgbClr val="0000CC"/>
                </a:solidFill>
                <a:latin typeface="+mn-lt"/>
                <a:ea typeface="幼圆" pitchFamily="49" charset="-122"/>
              </a:rPr>
              <a:t>寄存器</a:t>
            </a:r>
            <a:r>
              <a:rPr lang="zh-CN" altLang="pt-BR" sz="2400" dirty="0" smtClean="0">
                <a:solidFill>
                  <a:srgbClr val="0000CC"/>
                </a:solidFill>
                <a:latin typeface="+mn-lt"/>
                <a:ea typeface="幼圆" pitchFamily="49" charset="-122"/>
              </a:rPr>
              <a:t>。</a:t>
            </a:r>
            <a:r>
              <a:rPr lang="en-US" altLang="zh-CN" sz="2400" dirty="0" smtClean="0">
                <a:solidFill>
                  <a:srgbClr val="0000CC"/>
                </a:solidFill>
                <a:latin typeface="+mn-lt"/>
                <a:ea typeface="幼圆" pitchFamily="49" charset="-122"/>
              </a:rPr>
              <a:t>NS16x50</a:t>
            </a:r>
            <a:r>
              <a:rPr lang="zh-CN" altLang="en-US" sz="2400" dirty="0" smtClean="0">
                <a:solidFill>
                  <a:srgbClr val="0000CC"/>
                </a:solidFill>
                <a:latin typeface="+mn-lt"/>
                <a:ea typeface="幼圆" pitchFamily="49" charset="-122"/>
              </a:rPr>
              <a:t>内部</a:t>
            </a:r>
            <a:r>
              <a:rPr lang="zh-CN" altLang="en-US" sz="2400" dirty="0">
                <a:solidFill>
                  <a:srgbClr val="0000CC"/>
                </a:solidFill>
                <a:latin typeface="+mn-lt"/>
                <a:ea typeface="幼圆" pitchFamily="49" charset="-122"/>
              </a:rPr>
              <a:t>增加了容量为</a:t>
            </a:r>
            <a:r>
              <a:rPr lang="en-US" altLang="zh-CN" sz="2400" dirty="0">
                <a:solidFill>
                  <a:srgbClr val="0000CC"/>
                </a:solidFill>
                <a:latin typeface="+mn-lt"/>
                <a:ea typeface="幼圆" pitchFamily="49" charset="-122"/>
              </a:rPr>
              <a:t>16B~64B</a:t>
            </a:r>
            <a:r>
              <a:rPr lang="zh-CN" altLang="en-US" sz="2400" dirty="0">
                <a:solidFill>
                  <a:srgbClr val="0000CC"/>
                </a:solidFill>
                <a:latin typeface="+mn-lt"/>
                <a:ea typeface="幼圆" pitchFamily="49" charset="-122"/>
              </a:rPr>
              <a:t>的</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缓冲器。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randombar(horizontal)">
                                      <p:cBhvr>
                                        <p:cTn id="7" dur="500"/>
                                        <p:tgtEl>
                                          <p:spTgt spid="4403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033"/>
                                        </p:tgtEl>
                                        <p:attrNameLst>
                                          <p:attrName>style.visibility</p:attrName>
                                        </p:attrNameLst>
                                      </p:cBhvr>
                                      <p:to>
                                        <p:strVal val="visible"/>
                                      </p:to>
                                    </p:set>
                                    <p:animEffect transition="in" filter="randombar(horizontal)">
                                      <p:cBhvr>
                                        <p:cTn id="12" dur="500"/>
                                        <p:tgtEl>
                                          <p:spTgt spid="4403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4034"/>
                                        </p:tgtEl>
                                        <p:attrNameLst>
                                          <p:attrName>style.visibility</p:attrName>
                                        </p:attrNameLst>
                                      </p:cBhvr>
                                      <p:to>
                                        <p:strVal val="visible"/>
                                      </p:to>
                                    </p:set>
                                    <p:animEffect transition="in" filter="randombar(horizontal)">
                                      <p:cBhvr>
                                        <p:cTn id="17" dur="500"/>
                                        <p:tgtEl>
                                          <p:spTgt spid="4403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4035"/>
                                        </p:tgtEl>
                                        <p:attrNameLst>
                                          <p:attrName>style.visibility</p:attrName>
                                        </p:attrNameLst>
                                      </p:cBhvr>
                                      <p:to>
                                        <p:strVal val="visible"/>
                                      </p:to>
                                    </p:set>
                                    <p:animEffect transition="in" filter="randombar(horizontal)">
                                      <p:cBhvr>
                                        <p:cTn id="22" dur="500"/>
                                        <p:tgtEl>
                                          <p:spTgt spid="4403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3" grpId="0"/>
      <p:bldP spid="44034" grpId="0"/>
      <p:bldP spid="44035" grpId="0"/>
      <p:bldP spid="44037"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a:solidFill>
                  <a:srgbClr val="0000CC"/>
                </a:solidFill>
                <a:latin typeface="+mn-lt"/>
                <a:ea typeface="幼圆" pitchFamily="49" charset="-122"/>
                <a:cs typeface="+mj-cs"/>
              </a:rPr>
              <a:t>的内部结构和引脚 </a:t>
            </a:r>
          </a:p>
        </p:txBody>
      </p:sp>
      <p:sp>
        <p:nvSpPr>
          <p:cNvPr id="46082" name="Rectangle 4"/>
          <p:cNvSpPr>
            <a:spLocks noChangeArrowheads="1"/>
          </p:cNvSpPr>
          <p:nvPr/>
        </p:nvSpPr>
        <p:spPr bwMode="auto">
          <a:xfrm>
            <a:off x="656564" y="1062074"/>
            <a:ext cx="7965885" cy="1377878"/>
          </a:xfrm>
          <a:prstGeom prst="rect">
            <a:avLst/>
          </a:prstGeom>
          <a:noFill/>
          <a:ln w="9525">
            <a:noFill/>
            <a:miter lim="800000"/>
            <a:headEnd/>
            <a:tailEnd/>
          </a:ln>
        </p:spPr>
        <p:txBody>
          <a:bodyPr wrap="square" anchor="ctr">
            <a:spAutoFit/>
          </a:bodyPr>
          <a:lstStyle/>
          <a:p>
            <a:pPr algn="just">
              <a:lnSpc>
                <a:spcPct val="120000"/>
              </a:lnSpc>
            </a:pPr>
            <a:r>
              <a:rPr lang="pt-BR" altLang="zh-CN" sz="2400" dirty="0">
                <a:solidFill>
                  <a:srgbClr val="0000CC"/>
                </a:solidFill>
                <a:latin typeface="+mn-lt"/>
                <a:ea typeface="幼圆" pitchFamily="49" charset="-122"/>
              </a:rPr>
              <a:t>INS8250</a:t>
            </a:r>
            <a:r>
              <a:rPr lang="zh-CN" altLang="pt-BR" sz="2400" dirty="0">
                <a:solidFill>
                  <a:srgbClr val="0000CC"/>
                </a:solidFill>
                <a:latin typeface="+mn-lt"/>
                <a:ea typeface="幼圆" pitchFamily="49" charset="-122"/>
              </a:rPr>
              <a:t>和</a:t>
            </a:r>
            <a:r>
              <a:rPr lang="pt-BR" altLang="zh-CN" sz="2400" dirty="0">
                <a:solidFill>
                  <a:srgbClr val="0000CC"/>
                </a:solidFill>
                <a:latin typeface="+mn-lt"/>
                <a:ea typeface="幼圆" pitchFamily="49" charset="-122"/>
              </a:rPr>
              <a:t>NS16x50</a:t>
            </a:r>
            <a:r>
              <a:rPr lang="zh-CN" altLang="en-US" sz="2400" dirty="0">
                <a:solidFill>
                  <a:srgbClr val="0000CC"/>
                </a:solidFill>
                <a:latin typeface="+mn-lt"/>
                <a:ea typeface="幼圆" pitchFamily="49" charset="-122"/>
              </a:rPr>
              <a:t>由数据总线缓冲器、地址选择和控制逻辑、接收器</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发送移位寄存器、</a:t>
            </a:r>
            <a:r>
              <a:rPr lang="en-US" altLang="zh-CN" sz="2400" dirty="0">
                <a:solidFill>
                  <a:srgbClr val="0000CC"/>
                </a:solidFill>
                <a:latin typeface="+mn-lt"/>
                <a:ea typeface="幼圆" pitchFamily="49" charset="-122"/>
              </a:rPr>
              <a:t>Modem</a:t>
            </a:r>
            <a:r>
              <a:rPr lang="zh-CN" altLang="en-US" sz="2400" dirty="0">
                <a:solidFill>
                  <a:srgbClr val="0000CC"/>
                </a:solidFill>
                <a:latin typeface="+mn-lt"/>
                <a:ea typeface="幼圆" pitchFamily="49" charset="-122"/>
              </a:rPr>
              <a:t>控制逻辑和可编程寄存器等组成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998538"/>
            <a:ext cx="6996062" cy="5210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a:solidFill>
                  <a:srgbClr val="0000CC"/>
                </a:solidFill>
                <a:latin typeface="+mn-lt"/>
                <a:ea typeface="幼圆" pitchFamily="49" charset="-122"/>
                <a:cs typeface="+mj-cs"/>
              </a:rPr>
              <a:t>的内部结构和引脚 </a:t>
            </a:r>
          </a:p>
        </p:txBody>
      </p:sp>
      <p:sp>
        <p:nvSpPr>
          <p:cNvPr id="2" name="圆角矩形 1"/>
          <p:cNvSpPr/>
          <p:nvPr/>
        </p:nvSpPr>
        <p:spPr bwMode="auto">
          <a:xfrm>
            <a:off x="7587335" y="5634245"/>
            <a:ext cx="1305145" cy="45005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smtClean="0">
                <a:ln>
                  <a:noFill/>
                </a:ln>
                <a:solidFill>
                  <a:schemeClr val="tx1"/>
                </a:solidFill>
                <a:effectLst/>
                <a:latin typeface="Arial" charset="0"/>
                <a:ea typeface="宋体" pitchFamily="2" charset="-122"/>
              </a:rPr>
              <a:t>DataSheet</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p:txBody>
      </p:sp>
      <p:pic>
        <p:nvPicPr>
          <p:cNvPr id="5" name="图片 4">
            <a:hlinkClick r:id="" action="ppaction://hlinkshowjump?jump=lastslideviewed"/>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7825" y="4554125"/>
            <a:ext cx="904164" cy="904164"/>
          </a:xfrm>
          <a:prstGeom prst="rect">
            <a:avLst/>
          </a:prstGeom>
        </p:spPr>
      </p:pic>
      <p:sp>
        <p:nvSpPr>
          <p:cNvPr id="4" name="椭圆 3">
            <a:hlinkClick r:id="rId4" action="ppaction://hlinksldjump"/>
          </p:cNvPr>
          <p:cNvSpPr/>
          <p:nvPr/>
        </p:nvSpPr>
        <p:spPr bwMode="auto">
          <a:xfrm>
            <a:off x="2051720" y="1178750"/>
            <a:ext cx="450050" cy="1620180"/>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7" name="椭圆 6">
            <a:hlinkClick r:id="rId4" action="ppaction://hlinksldjump"/>
          </p:cNvPr>
          <p:cNvSpPr/>
          <p:nvPr/>
        </p:nvSpPr>
        <p:spPr bwMode="auto">
          <a:xfrm>
            <a:off x="2051720" y="3365557"/>
            <a:ext cx="450050" cy="2092732"/>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8" name="椭圆 7">
            <a:hlinkClick r:id="rId5" action="ppaction://hlinksldjump"/>
          </p:cNvPr>
          <p:cNvSpPr/>
          <p:nvPr/>
        </p:nvSpPr>
        <p:spPr bwMode="auto">
          <a:xfrm>
            <a:off x="1466655" y="3365557"/>
            <a:ext cx="450050" cy="918538"/>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9" name="椭圆 8">
            <a:hlinkClick r:id="rId6" action="ppaction://hlinksldjump"/>
          </p:cNvPr>
          <p:cNvSpPr/>
          <p:nvPr/>
        </p:nvSpPr>
        <p:spPr bwMode="auto">
          <a:xfrm>
            <a:off x="1151619" y="4284095"/>
            <a:ext cx="765085" cy="1046366"/>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10" name="椭圆 9">
            <a:hlinkClick r:id="rId7" action="ppaction://hlinksldjump"/>
          </p:cNvPr>
          <p:cNvSpPr/>
          <p:nvPr/>
        </p:nvSpPr>
        <p:spPr bwMode="auto">
          <a:xfrm>
            <a:off x="1241629" y="5184195"/>
            <a:ext cx="585065" cy="1215135"/>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11" name="椭圆 10">
            <a:hlinkClick r:id="rId8" action="ppaction://hlinksldjump"/>
          </p:cNvPr>
          <p:cNvSpPr/>
          <p:nvPr/>
        </p:nvSpPr>
        <p:spPr bwMode="auto">
          <a:xfrm>
            <a:off x="6912260" y="3519010"/>
            <a:ext cx="450050" cy="675075"/>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12" name="椭圆 11">
            <a:hlinkClick r:id="rId9" action="ppaction://hlinksldjump"/>
          </p:cNvPr>
          <p:cNvSpPr/>
          <p:nvPr/>
        </p:nvSpPr>
        <p:spPr bwMode="auto">
          <a:xfrm>
            <a:off x="6912260" y="3946557"/>
            <a:ext cx="450050" cy="675075"/>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13" name="椭圆 12">
            <a:hlinkClick r:id="rId10" action="ppaction://hlinksldjump"/>
          </p:cNvPr>
          <p:cNvSpPr/>
          <p:nvPr/>
        </p:nvSpPr>
        <p:spPr bwMode="auto">
          <a:xfrm>
            <a:off x="6890075" y="4411923"/>
            <a:ext cx="450050" cy="675075"/>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14" name="椭圆 13">
            <a:hlinkClick r:id="rId11" action="ppaction://hlinksldjump"/>
          </p:cNvPr>
          <p:cNvSpPr/>
          <p:nvPr/>
        </p:nvSpPr>
        <p:spPr bwMode="auto">
          <a:xfrm>
            <a:off x="3601516" y="1244812"/>
            <a:ext cx="3130723" cy="483523"/>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15" name="椭圆 14">
            <a:hlinkClick r:id="rId12" action="ppaction://hlinksldjump"/>
          </p:cNvPr>
          <p:cNvSpPr/>
          <p:nvPr/>
        </p:nvSpPr>
        <p:spPr bwMode="auto">
          <a:xfrm>
            <a:off x="3581890" y="1538790"/>
            <a:ext cx="3130723" cy="483523"/>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16" name="椭圆 15">
            <a:hlinkClick r:id="rId13" action="ppaction://hlinksldjump"/>
          </p:cNvPr>
          <p:cNvSpPr/>
          <p:nvPr/>
        </p:nvSpPr>
        <p:spPr bwMode="auto">
          <a:xfrm>
            <a:off x="3578490" y="3023955"/>
            <a:ext cx="3130723" cy="675075"/>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17" name="椭圆 16">
            <a:hlinkClick r:id="rId14" action="ppaction://hlinksldjump"/>
          </p:cNvPr>
          <p:cNvSpPr/>
          <p:nvPr/>
        </p:nvSpPr>
        <p:spPr bwMode="auto">
          <a:xfrm>
            <a:off x="6696289" y="3114925"/>
            <a:ext cx="1386102" cy="483523"/>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
        <p:nvSpPr>
          <p:cNvPr id="18" name="椭圆 17">
            <a:hlinkClick r:id="rId15" action="ppaction://hlinksldjump"/>
          </p:cNvPr>
          <p:cNvSpPr/>
          <p:nvPr/>
        </p:nvSpPr>
        <p:spPr bwMode="auto">
          <a:xfrm>
            <a:off x="3446875" y="5330461"/>
            <a:ext cx="3130723" cy="675075"/>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solidFill>
                  <a:srgbClr val="FF0000"/>
                </a:solidFill>
              </a:ln>
              <a:noFill/>
              <a:effectLst/>
              <a:latin typeface="Arial" charset="0"/>
              <a:ea typeface="宋体" pitchFamily="2" charset="-122"/>
            </a:endParaRPr>
          </a:p>
        </p:txBody>
      </p:sp>
    </p:spTree>
    <p:extLst>
      <p:ext uri="{BB962C8B-B14F-4D97-AF65-F5344CB8AC3E}">
        <p14:creationId xmlns:p14="http://schemas.microsoft.com/office/powerpoint/2010/main" val="79292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randombar(horizontal)">
                                      <p:cBhvr>
                                        <p:cTn id="4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randombar(horizontal)">
                                      <p:cBhvr>
                                        <p:cTn id="4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horizontal)">
                                      <p:cBhvr>
                                        <p:cTn id="5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randombar(horizontal)">
                                      <p:cBhvr>
                                        <p:cTn id="5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randombar(horizontal)">
                                      <p:cBhvr>
                                        <p:cTn id="62"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randombar(horizontal)">
                                      <p:cBhvr>
                                        <p:cTn id="6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4" descr="TU8-37"/>
          <p:cNvPicPr>
            <a:picLocks noChangeAspect="1" noChangeArrowheads="1"/>
          </p:cNvPicPr>
          <p:nvPr/>
        </p:nvPicPr>
        <p:blipFill>
          <a:blip r:embed="rId2" cstate="print"/>
          <a:srcRect/>
          <a:stretch>
            <a:fillRect/>
          </a:stretch>
        </p:blipFill>
        <p:spPr bwMode="auto">
          <a:xfrm>
            <a:off x="1905000" y="838200"/>
            <a:ext cx="4267200" cy="5410200"/>
          </a:xfrm>
          <a:prstGeom prst="rect">
            <a:avLst/>
          </a:prstGeom>
          <a:noFill/>
          <a:ln w="9525">
            <a:noFill/>
            <a:miter lim="800000"/>
            <a:headEnd/>
            <a:tailEnd/>
          </a:ln>
        </p:spPr>
      </p:pic>
      <p:sp>
        <p:nvSpPr>
          <p:cNvPr id="3"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smtClean="0">
                <a:solidFill>
                  <a:srgbClr val="0000CC"/>
                </a:solidFill>
                <a:latin typeface="+mn-lt"/>
                <a:ea typeface="幼圆" pitchFamily="49" charset="-122"/>
                <a:cs typeface="+mj-cs"/>
              </a:rPr>
              <a:t>INS8250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pic>
        <p:nvPicPr>
          <p:cNvPr id="4" name="图片 3">
            <a:hlinkClick r:id="" action="ppaction://hlinkshowjump?jump=lastslideviewed"/>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2370" y="5094185"/>
            <a:ext cx="904164" cy="90416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INS8250</a:t>
            </a:r>
            <a:r>
              <a:rPr lang="zh-CN" altLang="en-US" dirty="0" smtClean="0"/>
              <a:t>应用</a:t>
            </a:r>
            <a:endParaRPr lang="zh-CN" altLang="en-US" dirty="0"/>
          </a:p>
        </p:txBody>
      </p:sp>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0" y="961405"/>
            <a:ext cx="9162510" cy="5617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7038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80" name="Rectangle 4"/>
          <p:cNvSpPr>
            <a:spLocks noChangeArrowheads="1"/>
          </p:cNvSpPr>
          <p:nvPr/>
        </p:nvSpPr>
        <p:spPr bwMode="auto">
          <a:xfrm>
            <a:off x="197405" y="1106452"/>
            <a:ext cx="8560060" cy="1785104"/>
          </a:xfrm>
          <a:prstGeom prst="rect">
            <a:avLst/>
          </a:prstGeom>
          <a:noFill/>
          <a:ln w="9525">
            <a:noFill/>
            <a:miter lim="800000"/>
            <a:headEnd/>
            <a:tailEnd/>
          </a:ln>
        </p:spPr>
        <p:txBody>
          <a:bodyPr wrap="square" anchor="ctr">
            <a:spAutoFit/>
          </a:bodyPr>
          <a:lstStyle/>
          <a:p>
            <a:pPr indent="266700" algn="just"/>
            <a:r>
              <a:rPr lang="en-US" altLang="zh-CN" sz="2800" dirty="0">
                <a:solidFill>
                  <a:srgbClr val="0000CC"/>
                </a:solidFill>
                <a:latin typeface="+mn-lt"/>
                <a:ea typeface="幼圆" pitchFamily="49" charset="-122"/>
              </a:rPr>
              <a:t>(1) </a:t>
            </a:r>
            <a:r>
              <a:rPr lang="zh-CN" altLang="en-US" sz="2800" dirty="0">
                <a:solidFill>
                  <a:srgbClr val="0000CC"/>
                </a:solidFill>
                <a:latin typeface="+mn-lt"/>
                <a:ea typeface="幼圆" pitchFamily="49" charset="-122"/>
              </a:rPr>
              <a:t>数据总线缓冲器</a:t>
            </a:r>
          </a:p>
          <a:p>
            <a:pPr marL="628650" indent="-628650" algn="just">
              <a:spcBef>
                <a:spcPts val="1200"/>
              </a:spcBef>
            </a:pPr>
            <a:r>
              <a:rPr lang="en-US" altLang="zh-CN" sz="2400" dirty="0" smtClean="0">
                <a:solidFill>
                  <a:srgbClr val="000099"/>
                </a:solidFill>
                <a:latin typeface="+mn-lt"/>
                <a:ea typeface="幼圆" pitchFamily="49" charset="-122"/>
              </a:rPr>
              <a:t>        8</a:t>
            </a:r>
            <a:r>
              <a:rPr lang="zh-CN" altLang="en-US" sz="2400" dirty="0">
                <a:solidFill>
                  <a:srgbClr val="000099"/>
                </a:solidFill>
                <a:latin typeface="+mn-lt"/>
                <a:ea typeface="幼圆" pitchFamily="49" charset="-122"/>
              </a:rPr>
              <a:t>位双向</a:t>
            </a:r>
            <a:r>
              <a:rPr lang="zh-CN" altLang="en-US" sz="2400" dirty="0" smtClean="0">
                <a:solidFill>
                  <a:srgbClr val="000099"/>
                </a:solidFill>
                <a:latin typeface="+mn-lt"/>
                <a:ea typeface="幼圆" pitchFamily="49" charset="-122"/>
              </a:rPr>
              <a:t>三态缓冲器。</a:t>
            </a:r>
            <a:r>
              <a:rPr lang="en-US" altLang="zh-CN" sz="2400" dirty="0">
                <a:solidFill>
                  <a:srgbClr val="000099"/>
                </a:solidFill>
                <a:latin typeface="+mn-lt"/>
                <a:ea typeface="幼圆" pitchFamily="49" charset="-122"/>
              </a:rPr>
              <a:t>CPU</a:t>
            </a:r>
            <a:r>
              <a:rPr lang="zh-CN" altLang="en-US" sz="2400" dirty="0">
                <a:solidFill>
                  <a:srgbClr val="000099"/>
                </a:solidFill>
                <a:latin typeface="+mn-lt"/>
                <a:ea typeface="幼圆" pitchFamily="49" charset="-122"/>
              </a:rPr>
              <a:t>通过数据总线</a:t>
            </a:r>
            <a:r>
              <a:rPr lang="zh-CN" altLang="en-US" sz="2400" dirty="0" smtClean="0">
                <a:solidFill>
                  <a:srgbClr val="000099"/>
                </a:solidFill>
                <a:latin typeface="+mn-lt"/>
                <a:ea typeface="幼圆" pitchFamily="49" charset="-122"/>
              </a:rPr>
              <a:t>缓冲器设置</a:t>
            </a:r>
            <a:r>
              <a:rPr lang="en-US" altLang="zh-CN" sz="2400" dirty="0" smtClean="0">
                <a:solidFill>
                  <a:srgbClr val="000099"/>
                </a:solidFill>
                <a:latin typeface="+mn-lt"/>
                <a:ea typeface="幼圆" pitchFamily="49" charset="-122"/>
              </a:rPr>
              <a:t>INS8250</a:t>
            </a:r>
            <a:r>
              <a:rPr lang="zh-CN" altLang="en-US" sz="2400" dirty="0">
                <a:solidFill>
                  <a:srgbClr val="000099"/>
                </a:solidFill>
                <a:latin typeface="+mn-lt"/>
                <a:ea typeface="幼圆" pitchFamily="49" charset="-122"/>
              </a:rPr>
              <a:t>的工作方式，写入或读取</a:t>
            </a:r>
            <a:r>
              <a:rPr lang="en-US" altLang="zh-CN" sz="2400" dirty="0" smtClean="0">
                <a:solidFill>
                  <a:srgbClr val="000099"/>
                </a:solidFill>
                <a:latin typeface="+mn-lt"/>
                <a:ea typeface="幼圆" pitchFamily="49" charset="-122"/>
              </a:rPr>
              <a:t>INS8250</a:t>
            </a:r>
            <a:r>
              <a:rPr lang="zh-CN" altLang="en-US" sz="2400" dirty="0" smtClean="0">
                <a:solidFill>
                  <a:srgbClr val="000099"/>
                </a:solidFill>
                <a:latin typeface="+mn-lt"/>
                <a:ea typeface="幼圆" pitchFamily="49" charset="-122"/>
              </a:rPr>
              <a:t>发送或</a:t>
            </a:r>
            <a:r>
              <a:rPr lang="zh-CN" altLang="en-US" sz="2400" dirty="0">
                <a:solidFill>
                  <a:srgbClr val="000099"/>
                </a:solidFill>
                <a:latin typeface="+mn-lt"/>
                <a:ea typeface="幼圆" pitchFamily="49" charset="-122"/>
              </a:rPr>
              <a:t>接收的数据，以及当前工作的状态信息。</a:t>
            </a:r>
          </a:p>
        </p:txBody>
      </p:sp>
      <p:sp>
        <p:nvSpPr>
          <p:cNvPr id="49181" name="Rectangle 5"/>
          <p:cNvSpPr>
            <a:spLocks noChangeArrowheads="1"/>
          </p:cNvSpPr>
          <p:nvPr/>
        </p:nvSpPr>
        <p:spPr bwMode="auto">
          <a:xfrm>
            <a:off x="457200" y="3138353"/>
            <a:ext cx="8390275" cy="1415772"/>
          </a:xfrm>
          <a:prstGeom prst="rect">
            <a:avLst/>
          </a:prstGeom>
          <a:noFill/>
          <a:ln w="9525">
            <a:noFill/>
            <a:miter lim="800000"/>
            <a:headEnd/>
            <a:tailEnd/>
          </a:ln>
        </p:spPr>
        <p:txBody>
          <a:bodyPr wrap="square" anchor="ctr">
            <a:spAutoFit/>
          </a:bodyPr>
          <a:lstStyle/>
          <a:p>
            <a:r>
              <a:rPr lang="en-US" altLang="zh-CN" sz="2800" dirty="0">
                <a:solidFill>
                  <a:srgbClr val="0000CC"/>
                </a:solidFill>
                <a:latin typeface="+mn-lt"/>
                <a:ea typeface="幼圆" pitchFamily="49" charset="-122"/>
              </a:rPr>
              <a:t>(2) </a:t>
            </a:r>
            <a:r>
              <a:rPr lang="zh-CN" altLang="en-US" sz="2800" dirty="0">
                <a:solidFill>
                  <a:srgbClr val="0000CC"/>
                </a:solidFill>
                <a:latin typeface="+mn-lt"/>
                <a:ea typeface="幼圆" pitchFamily="49" charset="-122"/>
              </a:rPr>
              <a:t>读</a:t>
            </a:r>
            <a:r>
              <a:rPr lang="en-US" altLang="zh-CN" sz="2800" dirty="0">
                <a:solidFill>
                  <a:srgbClr val="0000CC"/>
                </a:solidFill>
                <a:latin typeface="+mn-lt"/>
                <a:ea typeface="幼圆" pitchFamily="49" charset="-122"/>
              </a:rPr>
              <a:t>/</a:t>
            </a:r>
            <a:r>
              <a:rPr lang="zh-CN" altLang="en-US" sz="2800" dirty="0">
                <a:solidFill>
                  <a:srgbClr val="0000CC"/>
                </a:solidFill>
                <a:latin typeface="+mn-lt"/>
                <a:ea typeface="幼圆" pitchFamily="49" charset="-122"/>
              </a:rPr>
              <a:t>写控制逻辑</a:t>
            </a:r>
          </a:p>
          <a:p>
            <a:pPr marL="542925">
              <a:spcBef>
                <a:spcPts val="1200"/>
              </a:spcBef>
            </a:pPr>
            <a:r>
              <a:rPr lang="zh-CN" altLang="en-US" sz="2400" dirty="0" smtClean="0">
                <a:solidFill>
                  <a:srgbClr val="000099"/>
                </a:solidFill>
                <a:latin typeface="+mn-lt"/>
                <a:ea typeface="幼圆" pitchFamily="49" charset="-122"/>
              </a:rPr>
              <a:t>接收</a:t>
            </a:r>
            <a:r>
              <a:rPr lang="zh-CN" altLang="en-US" sz="2400" dirty="0">
                <a:solidFill>
                  <a:srgbClr val="000099"/>
                </a:solidFill>
                <a:latin typeface="+mn-lt"/>
                <a:ea typeface="幼圆" pitchFamily="49" charset="-122"/>
              </a:rPr>
              <a:t>微机系统输出的控制信号，确定当前</a:t>
            </a:r>
            <a:r>
              <a:rPr lang="en-US" altLang="zh-CN" sz="2400" dirty="0" smtClean="0">
                <a:solidFill>
                  <a:srgbClr val="000099"/>
                </a:solidFill>
                <a:latin typeface="+mn-lt"/>
                <a:ea typeface="幼圆" pitchFamily="49" charset="-122"/>
              </a:rPr>
              <a:t>INS8250</a:t>
            </a:r>
            <a:r>
              <a:rPr lang="zh-CN" altLang="en-US" sz="2400" dirty="0" smtClean="0">
                <a:solidFill>
                  <a:srgbClr val="000099"/>
                </a:solidFill>
                <a:latin typeface="+mn-lt"/>
                <a:ea typeface="幼圆" pitchFamily="49" charset="-122"/>
              </a:rPr>
              <a:t>的</a:t>
            </a:r>
            <a:r>
              <a:rPr lang="zh-CN" altLang="en-US" sz="2400" dirty="0">
                <a:solidFill>
                  <a:srgbClr val="000099"/>
                </a:solidFill>
                <a:latin typeface="+mn-lt"/>
                <a:ea typeface="幼圆" pitchFamily="49" charset="-122"/>
              </a:rPr>
              <a:t>工作状态。</a:t>
            </a:r>
          </a:p>
        </p:txBody>
      </p:sp>
      <p:sp>
        <p:nvSpPr>
          <p:cNvPr id="49182" name="Rectangle 7"/>
          <p:cNvSpPr>
            <a:spLocks noChangeArrowheads="1"/>
          </p:cNvSpPr>
          <p:nvPr/>
        </p:nvSpPr>
        <p:spPr bwMode="auto">
          <a:xfrm>
            <a:off x="922969" y="4654295"/>
            <a:ext cx="7969511" cy="1384995"/>
          </a:xfrm>
          <a:prstGeom prst="rect">
            <a:avLst/>
          </a:prstGeom>
          <a:noFill/>
          <a:ln w="9525">
            <a:noFill/>
            <a:miter lim="800000"/>
            <a:headEnd/>
            <a:tailEnd/>
          </a:ln>
        </p:spPr>
        <p:txBody>
          <a:bodyPr wrap="square" anchor="ctr">
            <a:spAutoFit/>
          </a:bodyPr>
          <a:lstStyle/>
          <a:p>
            <a:r>
              <a:rPr lang="en-US" altLang="zh-CN" sz="2800" i="1" dirty="0">
                <a:solidFill>
                  <a:srgbClr val="0000CC"/>
                </a:solidFill>
                <a:latin typeface="+mn-lt"/>
                <a:ea typeface="幼圆" pitchFamily="49" charset="-122"/>
                <a:cs typeface="Times New Roman" pitchFamily="18" charset="0"/>
              </a:rPr>
              <a:t>CS</a:t>
            </a:r>
            <a:r>
              <a:rPr lang="en-US" altLang="zh-CN" sz="2800" i="1" baseline="-30000" dirty="0">
                <a:solidFill>
                  <a:srgbClr val="0000CC"/>
                </a:solidFill>
                <a:latin typeface="+mn-lt"/>
                <a:ea typeface="幼圆" pitchFamily="49" charset="-122"/>
                <a:cs typeface="Times New Roman" pitchFamily="18" charset="0"/>
              </a:rPr>
              <a:t>0</a:t>
            </a:r>
            <a:r>
              <a:rPr lang="zh-CN" altLang="en-US" sz="2800" i="1" dirty="0">
                <a:solidFill>
                  <a:srgbClr val="0000CC"/>
                </a:solidFill>
                <a:latin typeface="+mn-lt"/>
                <a:ea typeface="幼圆" pitchFamily="49" charset="-122"/>
                <a:cs typeface="Times New Roman" pitchFamily="18" charset="0"/>
              </a:rPr>
              <a:t>、</a:t>
            </a:r>
            <a:r>
              <a:rPr lang="en-US" altLang="zh-CN" sz="2800" i="1" dirty="0">
                <a:solidFill>
                  <a:srgbClr val="0000CC"/>
                </a:solidFill>
                <a:latin typeface="+mn-lt"/>
                <a:ea typeface="幼圆" pitchFamily="49" charset="-122"/>
                <a:cs typeface="Times New Roman" pitchFamily="18" charset="0"/>
              </a:rPr>
              <a:t>CS</a:t>
            </a:r>
            <a:r>
              <a:rPr lang="en-US" altLang="zh-CN" sz="2800" i="1" baseline="-30000" dirty="0">
                <a:solidFill>
                  <a:srgbClr val="0000CC"/>
                </a:solidFill>
                <a:latin typeface="+mn-lt"/>
                <a:ea typeface="幼圆" pitchFamily="49" charset="-122"/>
                <a:cs typeface="Times New Roman" pitchFamily="18" charset="0"/>
              </a:rPr>
              <a:t>1</a:t>
            </a:r>
            <a:r>
              <a:rPr lang="zh-CN" altLang="en-US" sz="2800" dirty="0">
                <a:solidFill>
                  <a:srgbClr val="0000CC"/>
                </a:solidFill>
                <a:latin typeface="+mn-lt"/>
                <a:ea typeface="幼圆" pitchFamily="49" charset="-122"/>
                <a:cs typeface="Times New Roman" pitchFamily="18" charset="0"/>
              </a:rPr>
              <a:t>和        ：片选信号，输入。</a:t>
            </a:r>
            <a:r>
              <a:rPr lang="en-US" altLang="zh-CN" sz="2800" dirty="0">
                <a:solidFill>
                  <a:srgbClr val="0000CC"/>
                </a:solidFill>
                <a:latin typeface="+mn-lt"/>
                <a:ea typeface="幼圆" pitchFamily="49" charset="-122"/>
                <a:cs typeface="Times New Roman" pitchFamily="18" charset="0"/>
              </a:rPr>
              <a:t>CS</a:t>
            </a:r>
            <a:r>
              <a:rPr lang="en-US" altLang="zh-CN" sz="2800" baseline="-30000" dirty="0">
                <a:solidFill>
                  <a:srgbClr val="0000CC"/>
                </a:solidFill>
                <a:latin typeface="+mn-lt"/>
                <a:ea typeface="幼圆" pitchFamily="49" charset="-122"/>
                <a:cs typeface="Times New Roman" pitchFamily="18" charset="0"/>
              </a:rPr>
              <a:t>0</a:t>
            </a:r>
            <a:r>
              <a:rPr lang="zh-CN" altLang="en-US" sz="2800" dirty="0">
                <a:solidFill>
                  <a:srgbClr val="0000CC"/>
                </a:solidFill>
                <a:latin typeface="+mn-lt"/>
                <a:ea typeface="幼圆" pitchFamily="49" charset="-122"/>
                <a:cs typeface="Times New Roman" pitchFamily="18" charset="0"/>
              </a:rPr>
              <a:t>和</a:t>
            </a:r>
            <a:r>
              <a:rPr lang="en-US" altLang="zh-CN" sz="2800" dirty="0">
                <a:solidFill>
                  <a:srgbClr val="0000CC"/>
                </a:solidFill>
                <a:latin typeface="+mn-lt"/>
                <a:ea typeface="幼圆" pitchFamily="49" charset="-122"/>
                <a:cs typeface="Times New Roman" pitchFamily="18" charset="0"/>
              </a:rPr>
              <a:t>CS</a:t>
            </a:r>
            <a:r>
              <a:rPr lang="en-US" altLang="zh-CN" sz="2800" baseline="-30000" dirty="0">
                <a:solidFill>
                  <a:srgbClr val="0000CC"/>
                </a:solidFill>
                <a:latin typeface="+mn-lt"/>
                <a:ea typeface="幼圆" pitchFamily="49" charset="-122"/>
                <a:cs typeface="Times New Roman" pitchFamily="18" charset="0"/>
              </a:rPr>
              <a:t>1</a:t>
            </a:r>
          </a:p>
          <a:p>
            <a:r>
              <a:rPr lang="zh-CN" altLang="en-US" sz="2800" dirty="0">
                <a:solidFill>
                  <a:srgbClr val="0000CC"/>
                </a:solidFill>
                <a:latin typeface="+mn-lt"/>
                <a:ea typeface="幼圆" pitchFamily="49" charset="-122"/>
                <a:cs typeface="Times New Roman" pitchFamily="18" charset="0"/>
              </a:rPr>
              <a:t>为“</a:t>
            </a:r>
            <a:r>
              <a:rPr lang="en-US" altLang="zh-CN" sz="2800" dirty="0">
                <a:solidFill>
                  <a:srgbClr val="0000CC"/>
                </a:solidFill>
                <a:latin typeface="+mn-lt"/>
                <a:ea typeface="幼圆" pitchFamily="49" charset="-122"/>
                <a:cs typeface="Times New Roman" pitchFamily="18" charset="0"/>
              </a:rPr>
              <a:t>1”</a:t>
            </a:r>
            <a:r>
              <a:rPr lang="zh-CN" altLang="en-US" sz="2800" dirty="0">
                <a:solidFill>
                  <a:srgbClr val="0000CC"/>
                </a:solidFill>
                <a:latin typeface="+mn-lt"/>
                <a:ea typeface="幼圆" pitchFamily="49" charset="-122"/>
                <a:cs typeface="Times New Roman" pitchFamily="18" charset="0"/>
              </a:rPr>
              <a:t>有效（＋</a:t>
            </a:r>
            <a:r>
              <a:rPr lang="en-US" altLang="zh-CN" sz="2800" dirty="0">
                <a:solidFill>
                  <a:srgbClr val="0000CC"/>
                </a:solidFill>
                <a:latin typeface="+mn-lt"/>
                <a:ea typeface="幼圆" pitchFamily="49" charset="-122"/>
                <a:cs typeface="Times New Roman" pitchFamily="18" charset="0"/>
              </a:rPr>
              <a:t>5V</a:t>
            </a:r>
            <a:r>
              <a:rPr lang="zh-CN" altLang="en-US" sz="2800" dirty="0">
                <a:solidFill>
                  <a:srgbClr val="0000CC"/>
                </a:solidFill>
                <a:latin typeface="+mn-lt"/>
                <a:ea typeface="幼圆" pitchFamily="49" charset="-122"/>
                <a:cs typeface="Times New Roman" pitchFamily="18" charset="0"/>
              </a:rPr>
              <a:t>），     </a:t>
            </a:r>
            <a:r>
              <a:rPr lang="zh-CN" altLang="en-US" sz="2800" dirty="0">
                <a:solidFill>
                  <a:srgbClr val="0000CC"/>
                </a:solidFill>
                <a:latin typeface="+mn-lt"/>
                <a:ea typeface="幼圆" pitchFamily="49" charset="-122"/>
              </a:rPr>
              <a:t>为“</a:t>
            </a:r>
            <a:r>
              <a:rPr lang="en-US" altLang="zh-CN" sz="2800" dirty="0">
                <a:solidFill>
                  <a:srgbClr val="0000CC"/>
                </a:solidFill>
                <a:latin typeface="+mn-lt"/>
                <a:ea typeface="幼圆" pitchFamily="49" charset="-122"/>
              </a:rPr>
              <a:t>0”</a:t>
            </a:r>
            <a:r>
              <a:rPr lang="zh-CN" altLang="en-US" sz="2800" dirty="0">
                <a:solidFill>
                  <a:srgbClr val="0000CC"/>
                </a:solidFill>
                <a:latin typeface="+mn-lt"/>
                <a:ea typeface="幼圆" pitchFamily="49" charset="-122"/>
              </a:rPr>
              <a:t>有效</a:t>
            </a:r>
            <a:r>
              <a:rPr lang="zh-CN" altLang="en-US" sz="2800" dirty="0" smtClean="0">
                <a:solidFill>
                  <a:srgbClr val="0000CC"/>
                </a:solidFill>
                <a:latin typeface="+mn-lt"/>
                <a:ea typeface="幼圆" pitchFamily="49" charset="-122"/>
              </a:rPr>
              <a:t>。这三个信号 需同时有效才能使能</a:t>
            </a:r>
            <a:r>
              <a:rPr lang="en-US" altLang="zh-CN" sz="2800" dirty="0" smtClean="0">
                <a:solidFill>
                  <a:srgbClr val="0000CC"/>
                </a:solidFill>
                <a:latin typeface="+mn-lt"/>
                <a:ea typeface="幼圆" pitchFamily="49" charset="-122"/>
              </a:rPr>
              <a:t>INS8250</a:t>
            </a:r>
            <a:r>
              <a:rPr lang="zh-CN" altLang="en-US" sz="2800" dirty="0" smtClean="0">
                <a:solidFill>
                  <a:srgbClr val="0000CC"/>
                </a:solidFill>
                <a:latin typeface="+mn-lt"/>
                <a:ea typeface="幼圆" pitchFamily="49" charset="-122"/>
              </a:rPr>
              <a:t>。</a:t>
            </a:r>
            <a:endParaRPr lang="zh-CN" altLang="en-US" sz="2800" dirty="0">
              <a:solidFill>
                <a:srgbClr val="0000CC"/>
              </a:solidFill>
              <a:latin typeface="+mn-lt"/>
              <a:ea typeface="幼圆" pitchFamily="49" charset="-122"/>
            </a:endParaRPr>
          </a:p>
        </p:txBody>
      </p:sp>
      <p:graphicFrame>
        <p:nvGraphicFramePr>
          <p:cNvPr id="49178" name="Object 26"/>
          <p:cNvGraphicFramePr>
            <a:graphicFrameLocks noChangeAspect="1"/>
          </p:cNvGraphicFramePr>
          <p:nvPr>
            <p:extLst>
              <p:ext uri="{D42A27DB-BD31-4B8C-83A1-F6EECF244321}">
                <p14:modId xmlns:p14="http://schemas.microsoft.com/office/powerpoint/2010/main" val="2762974888"/>
              </p:ext>
            </p:extLst>
          </p:nvPr>
        </p:nvGraphicFramePr>
        <p:xfrm>
          <a:off x="3031105" y="4689140"/>
          <a:ext cx="685800" cy="523875"/>
        </p:xfrm>
        <a:graphic>
          <a:graphicData uri="http://schemas.openxmlformats.org/presentationml/2006/ole">
            <mc:AlternateContent xmlns:mc="http://schemas.openxmlformats.org/markup-compatibility/2006">
              <mc:Choice xmlns:v="urn:schemas-microsoft-com:vml" Requires="v">
                <p:oleObj spid="_x0000_s50042" name="Equation" r:id="rId3" imgW="253890" imgH="190417" progId="">
                  <p:embed/>
                </p:oleObj>
              </mc:Choice>
              <mc:Fallback>
                <p:oleObj name="Equation" r:id="rId3" imgW="253890" imgH="190417"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105" y="4689140"/>
                        <a:ext cx="68580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79" name="Object 27"/>
          <p:cNvGraphicFramePr>
            <a:graphicFrameLocks noChangeAspect="1"/>
          </p:cNvGraphicFramePr>
          <p:nvPr>
            <p:extLst>
              <p:ext uri="{D42A27DB-BD31-4B8C-83A1-F6EECF244321}">
                <p14:modId xmlns:p14="http://schemas.microsoft.com/office/powerpoint/2010/main" val="1141323797"/>
              </p:ext>
            </p:extLst>
          </p:nvPr>
        </p:nvGraphicFramePr>
        <p:xfrm>
          <a:off x="4433165" y="5094185"/>
          <a:ext cx="723900" cy="554038"/>
        </p:xfrm>
        <a:graphic>
          <a:graphicData uri="http://schemas.openxmlformats.org/presentationml/2006/ole">
            <mc:AlternateContent xmlns:mc="http://schemas.openxmlformats.org/markup-compatibility/2006">
              <mc:Choice xmlns:v="urn:schemas-microsoft-com:vml" Requires="v">
                <p:oleObj spid="_x0000_s50043" name="Equation" r:id="rId5" imgW="253890" imgH="190417" progId="">
                  <p:embed/>
                </p:oleObj>
              </mc:Choice>
              <mc:Fallback>
                <p:oleObj name="Equation" r:id="rId5" imgW="253890" imgH="190417" progId="">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3165" y="5094185"/>
                        <a:ext cx="7239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sp>
        <p:nvSpPr>
          <p:cNvPr id="8" name="圆角矩形 7">
            <a:hlinkClick r:id="rId7" action="ppaction://hlinksldjump"/>
          </p:cNvPr>
          <p:cNvSpPr/>
          <p:nvPr/>
        </p:nvSpPr>
        <p:spPr bwMode="auto">
          <a:xfrm>
            <a:off x="7317305" y="5634245"/>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41" name="Rectangle 4"/>
          <p:cNvSpPr>
            <a:spLocks noChangeArrowheads="1"/>
          </p:cNvSpPr>
          <p:nvPr/>
        </p:nvSpPr>
        <p:spPr bwMode="auto">
          <a:xfrm>
            <a:off x="476545" y="998730"/>
            <a:ext cx="5257800" cy="519113"/>
          </a:xfrm>
          <a:prstGeom prst="rect">
            <a:avLst/>
          </a:prstGeom>
          <a:noFill/>
          <a:ln w="9525">
            <a:noFill/>
            <a:miter lim="800000"/>
            <a:headEnd/>
            <a:tailEnd/>
          </a:ln>
        </p:spPr>
        <p:txBody>
          <a:bodyPr anchor="ctr">
            <a:spAutoFit/>
          </a:bodyPr>
          <a:lstStyle/>
          <a:p>
            <a:r>
              <a:rPr lang="en-US" altLang="zh-CN" sz="2800" dirty="0">
                <a:solidFill>
                  <a:srgbClr val="0000CC"/>
                </a:solidFill>
                <a:latin typeface="+mn-lt"/>
                <a:ea typeface="幼圆" pitchFamily="49" charset="-122"/>
              </a:rPr>
              <a:t>A</a:t>
            </a:r>
            <a:r>
              <a:rPr lang="en-US" altLang="zh-CN" sz="2800" baseline="-25000" dirty="0">
                <a:solidFill>
                  <a:srgbClr val="0000CC"/>
                </a:solidFill>
                <a:latin typeface="+mn-lt"/>
                <a:ea typeface="幼圆" pitchFamily="49" charset="-122"/>
              </a:rPr>
              <a:t>2</a:t>
            </a:r>
            <a:r>
              <a:rPr lang="zh-CN" altLang="en-US" sz="2800" dirty="0">
                <a:solidFill>
                  <a:srgbClr val="0000CC"/>
                </a:solidFill>
                <a:latin typeface="+mn-lt"/>
                <a:ea typeface="幼圆" pitchFamily="49" charset="-122"/>
              </a:rPr>
              <a:t>、</a:t>
            </a:r>
            <a:r>
              <a:rPr lang="en-US" altLang="zh-CN" sz="2800" dirty="0">
                <a:solidFill>
                  <a:srgbClr val="0000CC"/>
                </a:solidFill>
                <a:latin typeface="+mn-lt"/>
                <a:ea typeface="幼圆" pitchFamily="49" charset="-122"/>
              </a:rPr>
              <a:t>A</a:t>
            </a:r>
            <a:r>
              <a:rPr lang="en-US" altLang="zh-CN" sz="2800" baseline="-25000" dirty="0">
                <a:solidFill>
                  <a:srgbClr val="0000CC"/>
                </a:solidFill>
                <a:latin typeface="+mn-lt"/>
                <a:ea typeface="幼圆" pitchFamily="49" charset="-122"/>
              </a:rPr>
              <a:t>1</a:t>
            </a:r>
            <a:r>
              <a:rPr lang="zh-CN" altLang="en-US" sz="2800" dirty="0">
                <a:solidFill>
                  <a:srgbClr val="0000CC"/>
                </a:solidFill>
                <a:latin typeface="+mn-lt"/>
                <a:ea typeface="幼圆" pitchFamily="49" charset="-122"/>
              </a:rPr>
              <a:t>和</a:t>
            </a:r>
            <a:r>
              <a:rPr lang="en-US" altLang="zh-CN" sz="2800" dirty="0">
                <a:solidFill>
                  <a:srgbClr val="0000CC"/>
                </a:solidFill>
                <a:latin typeface="+mn-lt"/>
                <a:ea typeface="幼圆" pitchFamily="49" charset="-122"/>
              </a:rPr>
              <a:t>A</a:t>
            </a:r>
            <a:r>
              <a:rPr lang="en-US" altLang="zh-CN" sz="2800" baseline="-25000" dirty="0">
                <a:solidFill>
                  <a:srgbClr val="0000CC"/>
                </a:solidFill>
                <a:latin typeface="+mn-lt"/>
                <a:ea typeface="幼圆" pitchFamily="49" charset="-122"/>
              </a:rPr>
              <a:t>0</a:t>
            </a:r>
            <a:r>
              <a:rPr lang="zh-CN" altLang="en-US" sz="2800" dirty="0">
                <a:solidFill>
                  <a:srgbClr val="0000CC"/>
                </a:solidFill>
                <a:latin typeface="+mn-lt"/>
                <a:ea typeface="幼圆" pitchFamily="49" charset="-122"/>
              </a:rPr>
              <a:t>：地址信号，输入。 </a:t>
            </a:r>
          </a:p>
        </p:txBody>
      </p:sp>
      <p:grpSp>
        <p:nvGrpSpPr>
          <p:cNvPr id="50242" name="Group 29"/>
          <p:cNvGrpSpPr>
            <a:grpSpLocks/>
          </p:cNvGrpSpPr>
          <p:nvPr/>
        </p:nvGrpSpPr>
        <p:grpSpPr bwMode="auto">
          <a:xfrm>
            <a:off x="533400" y="1670050"/>
            <a:ext cx="7067550" cy="544513"/>
            <a:chOff x="161" y="921"/>
            <a:chExt cx="4452" cy="343"/>
          </a:xfrm>
        </p:grpSpPr>
        <p:graphicFrame>
          <p:nvGraphicFramePr>
            <p:cNvPr id="50236" name="Object 60"/>
            <p:cNvGraphicFramePr>
              <a:graphicFrameLocks noChangeAspect="1"/>
            </p:cNvGraphicFramePr>
            <p:nvPr/>
          </p:nvGraphicFramePr>
          <p:xfrm>
            <a:off x="161" y="950"/>
            <a:ext cx="494" cy="314"/>
          </p:xfrm>
          <a:graphic>
            <a:graphicData uri="http://schemas.openxmlformats.org/presentationml/2006/ole">
              <mc:AlternateContent xmlns:mc="http://schemas.openxmlformats.org/markup-compatibility/2006">
                <mc:Choice xmlns:v="urn:schemas-microsoft-com:vml" Requires="v">
                  <p:oleObj spid="_x0000_s51101" name="Equation" r:id="rId3" imgW="304668" imgH="190417" progId="">
                    <p:embed/>
                  </p:oleObj>
                </mc:Choice>
                <mc:Fallback>
                  <p:oleObj name="Equation" r:id="rId3" imgW="304668" imgH="190417" progId="">
                    <p:embed/>
                    <p:pic>
                      <p:nvPicPr>
                        <p:cNvPr id="0" name="Picture 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 y="950"/>
                          <a:ext cx="494"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45" name="Rectangle 10"/>
            <p:cNvSpPr>
              <a:spLocks noChangeArrowheads="1"/>
            </p:cNvSpPr>
            <p:nvPr/>
          </p:nvSpPr>
          <p:spPr bwMode="auto">
            <a:xfrm>
              <a:off x="240" y="921"/>
              <a:ext cx="4373" cy="327"/>
            </a:xfrm>
            <a:prstGeom prst="rect">
              <a:avLst/>
            </a:prstGeom>
            <a:noFill/>
            <a:ln w="9525">
              <a:noFill/>
              <a:miter lim="800000"/>
              <a:headEnd/>
              <a:tailEnd/>
            </a:ln>
          </p:spPr>
          <p:txBody>
            <a:bodyPr anchor="ctr">
              <a:spAutoFit/>
            </a:bodyPr>
            <a:lstStyle/>
            <a:p>
              <a:r>
                <a:rPr lang="en-US" altLang="zh-CN" sz="2800" dirty="0">
                  <a:solidFill>
                    <a:srgbClr val="0000CC"/>
                  </a:solidFill>
                  <a:latin typeface="+mn-lt"/>
                  <a:ea typeface="幼圆" pitchFamily="49" charset="-122"/>
                  <a:cs typeface="Times New Roman" pitchFamily="18" charset="0"/>
                </a:rPr>
                <a:t>      </a:t>
              </a:r>
              <a:r>
                <a:rPr lang="zh-CN" altLang="en-US" sz="2800" dirty="0">
                  <a:solidFill>
                    <a:srgbClr val="0000CC"/>
                  </a:solidFill>
                  <a:latin typeface="+mn-lt"/>
                  <a:ea typeface="幼圆" pitchFamily="49" charset="-122"/>
                  <a:cs typeface="Times New Roman" pitchFamily="18" charset="0"/>
                </a:rPr>
                <a:t>：地址选通信号，输入，低电平有效。</a:t>
              </a:r>
              <a:endParaRPr lang="zh-CN" altLang="en-US" sz="2800" dirty="0">
                <a:solidFill>
                  <a:srgbClr val="0000CC"/>
                </a:solidFill>
                <a:latin typeface="+mn-lt"/>
                <a:ea typeface="幼圆" pitchFamily="49" charset="-122"/>
              </a:endParaRPr>
            </a:p>
          </p:txBody>
        </p:sp>
      </p:grpSp>
      <p:sp>
        <p:nvSpPr>
          <p:cNvPr id="50243" name="Rectangle 25"/>
          <p:cNvSpPr>
            <a:spLocks noChangeArrowheads="1"/>
          </p:cNvSpPr>
          <p:nvPr/>
        </p:nvSpPr>
        <p:spPr bwMode="auto">
          <a:xfrm>
            <a:off x="476545" y="2483895"/>
            <a:ext cx="7746031" cy="523220"/>
          </a:xfrm>
          <a:prstGeom prst="rect">
            <a:avLst/>
          </a:prstGeom>
          <a:noFill/>
          <a:ln w="9525">
            <a:noFill/>
            <a:miter lim="800000"/>
            <a:headEnd/>
            <a:tailEnd/>
          </a:ln>
        </p:spPr>
        <p:txBody>
          <a:bodyPr wrap="none" anchor="ctr">
            <a:spAutoFit/>
          </a:bodyPr>
          <a:lstStyle/>
          <a:p>
            <a:r>
              <a:rPr lang="en-US" altLang="zh-CN" sz="2800" dirty="0">
                <a:solidFill>
                  <a:srgbClr val="0000CC"/>
                </a:solidFill>
                <a:latin typeface="+mn-lt"/>
                <a:ea typeface="幼圆" pitchFamily="49" charset="-122"/>
                <a:cs typeface="Times New Roman" pitchFamily="18" charset="0"/>
              </a:rPr>
              <a:t>CSOUT</a:t>
            </a:r>
            <a:r>
              <a:rPr lang="zh-CN" altLang="en-US" sz="2800" dirty="0">
                <a:solidFill>
                  <a:srgbClr val="0000CC"/>
                </a:solidFill>
                <a:latin typeface="+mn-lt"/>
                <a:ea typeface="幼圆" pitchFamily="49" charset="-122"/>
                <a:cs typeface="Times New Roman" pitchFamily="18" charset="0"/>
              </a:rPr>
              <a:t>：片选输出信号，输出，高电平有效</a:t>
            </a:r>
            <a:r>
              <a:rPr lang="zh-CN" altLang="en-US" sz="2800" dirty="0" smtClean="0">
                <a:solidFill>
                  <a:srgbClr val="0000CC"/>
                </a:solidFill>
                <a:latin typeface="+mn-lt"/>
                <a:ea typeface="幼圆" pitchFamily="49" charset="-122"/>
                <a:cs typeface="Times New Roman" pitchFamily="18" charset="0"/>
              </a:rPr>
              <a:t>。</a:t>
            </a:r>
            <a:endParaRPr lang="zh-CN" altLang="en-US" sz="2800" dirty="0">
              <a:solidFill>
                <a:srgbClr val="0000CC"/>
              </a:solidFill>
              <a:latin typeface="+mn-lt"/>
              <a:ea typeface="幼圆" pitchFamily="49" charset="-122"/>
            </a:endParaRPr>
          </a:p>
        </p:txBody>
      </p:sp>
      <p:graphicFrame>
        <p:nvGraphicFramePr>
          <p:cNvPr id="50240" name="Object 64"/>
          <p:cNvGraphicFramePr>
            <a:graphicFrameLocks noChangeAspect="1"/>
          </p:cNvGraphicFramePr>
          <p:nvPr>
            <p:extLst>
              <p:ext uri="{D42A27DB-BD31-4B8C-83A1-F6EECF244321}">
                <p14:modId xmlns:p14="http://schemas.microsoft.com/office/powerpoint/2010/main" val="3217211910"/>
              </p:ext>
            </p:extLst>
          </p:nvPr>
        </p:nvGraphicFramePr>
        <p:xfrm>
          <a:off x="6687235" y="3294295"/>
          <a:ext cx="708025" cy="539750"/>
        </p:xfrm>
        <a:graphic>
          <a:graphicData uri="http://schemas.openxmlformats.org/presentationml/2006/ole">
            <mc:AlternateContent xmlns:mc="http://schemas.openxmlformats.org/markup-compatibility/2006">
              <mc:Choice xmlns:v="urn:schemas-microsoft-com:vml" Requires="v">
                <p:oleObj spid="_x0000_s51102" name="Equation" r:id="rId5" imgW="253890" imgH="190417" progId="">
                  <p:embed/>
                </p:oleObj>
              </mc:Choice>
              <mc:Fallback>
                <p:oleObj name="Equation" r:id="rId5" imgW="253890" imgH="190417" progId="">
                  <p:embed/>
                  <p:pic>
                    <p:nvPicPr>
                      <p:cNvPr id="0" name="Picture 1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7235" y="3294295"/>
                        <a:ext cx="708025" cy="539750"/>
                      </a:xfrm>
                      <a:prstGeom prst="rect">
                        <a:avLst/>
                      </a:prstGeom>
                      <a:noFill/>
                      <a:extLst/>
                    </p:spPr>
                  </p:pic>
                </p:oleObj>
              </mc:Fallback>
            </mc:AlternateContent>
          </a:graphicData>
        </a:graphic>
      </p:graphicFrame>
      <p:sp>
        <p:nvSpPr>
          <p:cNvPr id="50244" name="Rectangle 27"/>
          <p:cNvSpPr>
            <a:spLocks noChangeArrowheads="1"/>
          </p:cNvSpPr>
          <p:nvPr/>
        </p:nvSpPr>
        <p:spPr bwMode="auto">
          <a:xfrm>
            <a:off x="476545" y="3292940"/>
            <a:ext cx="8258175" cy="954107"/>
          </a:xfrm>
          <a:prstGeom prst="rect">
            <a:avLst/>
          </a:prstGeom>
          <a:noFill/>
          <a:ln w="9525">
            <a:noFill/>
            <a:miter lim="800000"/>
            <a:headEnd/>
            <a:tailEnd/>
          </a:ln>
        </p:spPr>
        <p:txBody>
          <a:bodyPr>
            <a:spAutoFit/>
          </a:bodyPr>
          <a:lstStyle/>
          <a:p>
            <a:r>
              <a:rPr lang="zh-CN" altLang="en-US" sz="2800" dirty="0">
                <a:solidFill>
                  <a:srgbClr val="0000CC"/>
                </a:solidFill>
                <a:latin typeface="+mn-lt"/>
                <a:ea typeface="幼圆" pitchFamily="49" charset="-122"/>
              </a:rPr>
              <a:t>当</a:t>
            </a:r>
            <a:r>
              <a:rPr lang="en-US" altLang="zh-CN" sz="2800" dirty="0">
                <a:solidFill>
                  <a:srgbClr val="0000CC"/>
                </a:solidFill>
                <a:latin typeface="+mn-lt"/>
                <a:ea typeface="幼圆" pitchFamily="49" charset="-122"/>
              </a:rPr>
              <a:t>CSOUT</a:t>
            </a:r>
            <a:r>
              <a:rPr lang="zh-CN" altLang="en-US" sz="2800" dirty="0">
                <a:solidFill>
                  <a:srgbClr val="0000CC"/>
                </a:solidFill>
                <a:latin typeface="+mn-lt"/>
                <a:ea typeface="幼圆" pitchFamily="49" charset="-122"/>
              </a:rPr>
              <a:t>为“</a:t>
            </a:r>
            <a:r>
              <a:rPr lang="en-US" altLang="zh-CN" sz="2800" dirty="0">
                <a:solidFill>
                  <a:srgbClr val="0000CC"/>
                </a:solidFill>
                <a:latin typeface="+mn-lt"/>
                <a:ea typeface="幼圆" pitchFamily="49" charset="-122"/>
              </a:rPr>
              <a:t>1”</a:t>
            </a:r>
            <a:r>
              <a:rPr lang="zh-CN" altLang="en-US" sz="2800" dirty="0">
                <a:solidFill>
                  <a:srgbClr val="0000CC"/>
                </a:solidFill>
                <a:latin typeface="+mn-lt"/>
                <a:ea typeface="幼圆" pitchFamily="49" charset="-122"/>
              </a:rPr>
              <a:t>时，表示</a:t>
            </a:r>
            <a:r>
              <a:rPr lang="en-US" altLang="zh-CN" sz="2800" dirty="0">
                <a:solidFill>
                  <a:srgbClr val="0000CC"/>
                </a:solidFill>
                <a:latin typeface="+mn-lt"/>
                <a:ea typeface="幼圆" pitchFamily="49" charset="-122"/>
              </a:rPr>
              <a:t>CS0</a:t>
            </a:r>
            <a:r>
              <a:rPr lang="zh-CN" altLang="en-US" sz="2800" dirty="0">
                <a:solidFill>
                  <a:srgbClr val="0000CC"/>
                </a:solidFill>
                <a:latin typeface="+mn-lt"/>
                <a:ea typeface="幼圆" pitchFamily="49" charset="-122"/>
              </a:rPr>
              <a:t>、</a:t>
            </a:r>
            <a:r>
              <a:rPr lang="en-US" altLang="zh-CN" sz="2800" dirty="0">
                <a:solidFill>
                  <a:srgbClr val="0000CC"/>
                </a:solidFill>
                <a:latin typeface="+mn-lt"/>
                <a:ea typeface="幼圆" pitchFamily="49" charset="-122"/>
              </a:rPr>
              <a:t>CS1</a:t>
            </a:r>
            <a:r>
              <a:rPr lang="zh-CN" altLang="en-US" sz="2800" dirty="0" smtClean="0">
                <a:solidFill>
                  <a:srgbClr val="0000CC"/>
                </a:solidFill>
                <a:latin typeface="+mn-lt"/>
                <a:ea typeface="幼圆" pitchFamily="49" charset="-122"/>
              </a:rPr>
              <a:t>和       </a:t>
            </a:r>
            <a:r>
              <a:rPr lang="zh-CN" altLang="en-US" sz="2800" dirty="0">
                <a:solidFill>
                  <a:srgbClr val="0000CC"/>
                </a:solidFill>
                <a:latin typeface="+mn-lt"/>
                <a:ea typeface="幼圆" pitchFamily="49" charset="-122"/>
              </a:rPr>
              <a:t>信号有</a:t>
            </a:r>
          </a:p>
          <a:p>
            <a:r>
              <a:rPr lang="zh-CN" altLang="en-US" sz="2800" dirty="0">
                <a:solidFill>
                  <a:srgbClr val="0000CC"/>
                </a:solidFill>
                <a:latin typeface="+mn-lt"/>
                <a:ea typeface="幼圆" pitchFamily="49" charset="-122"/>
              </a:rPr>
              <a:t>效，此时可进行数据传输。</a:t>
            </a:r>
          </a:p>
        </p:txBody>
      </p:sp>
      <p:sp>
        <p:nvSpPr>
          <p:cNvPr id="9"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sp>
        <p:nvSpPr>
          <p:cNvPr id="2" name="圆角矩形 1">
            <a:hlinkClick r:id="rId7" action="ppaction://hlinksldjump"/>
          </p:cNvPr>
          <p:cNvSpPr/>
          <p:nvPr/>
        </p:nvSpPr>
        <p:spPr bwMode="auto">
          <a:xfrm>
            <a:off x="7362310" y="5409220"/>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74" name="Object 74"/>
          <p:cNvGraphicFramePr>
            <a:graphicFrameLocks noChangeAspect="1"/>
          </p:cNvGraphicFramePr>
          <p:nvPr>
            <p:extLst>
              <p:ext uri="{D42A27DB-BD31-4B8C-83A1-F6EECF244321}">
                <p14:modId xmlns:p14="http://schemas.microsoft.com/office/powerpoint/2010/main" val="1486851361"/>
              </p:ext>
            </p:extLst>
          </p:nvPr>
        </p:nvGraphicFramePr>
        <p:xfrm>
          <a:off x="1826695" y="1133745"/>
          <a:ext cx="945105" cy="454526"/>
        </p:xfrm>
        <a:graphic>
          <a:graphicData uri="http://schemas.openxmlformats.org/presentationml/2006/ole">
            <mc:AlternateContent xmlns:mc="http://schemas.openxmlformats.org/markup-compatibility/2006">
              <mc:Choice xmlns:v="urn:schemas-microsoft-com:vml" Requires="v">
                <p:oleObj spid="_x0000_s174858" name="Equation" r:id="rId3" imgW="406224" imgH="190417" progId="">
                  <p:embed/>
                </p:oleObj>
              </mc:Choice>
              <mc:Fallback>
                <p:oleObj name="Equation" r:id="rId3" imgW="406224" imgH="190417" progId="">
                  <p:embed/>
                  <p:pic>
                    <p:nvPicPr>
                      <p:cNvPr id="0" name="Picture 1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695" y="1133745"/>
                        <a:ext cx="945105" cy="4545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84" name="Rectangle 11"/>
          <p:cNvSpPr>
            <a:spLocks noChangeArrowheads="1"/>
          </p:cNvSpPr>
          <p:nvPr/>
        </p:nvSpPr>
        <p:spPr bwMode="auto">
          <a:xfrm>
            <a:off x="534110" y="1151735"/>
            <a:ext cx="7710488" cy="830263"/>
          </a:xfrm>
          <a:prstGeom prst="rect">
            <a:avLst/>
          </a:prstGeom>
          <a:noFill/>
          <a:ln w="9525">
            <a:noFill/>
            <a:miter lim="800000"/>
            <a:headEnd/>
            <a:tailEnd/>
          </a:ln>
        </p:spPr>
        <p:txBody>
          <a:bodyPr wrap="none">
            <a:spAutoFit/>
          </a:bodyPr>
          <a:lstStyle/>
          <a:p>
            <a:r>
              <a:rPr lang="en-US" altLang="zh-CN" sz="2400" dirty="0">
                <a:solidFill>
                  <a:srgbClr val="0000CC"/>
                </a:solidFill>
                <a:latin typeface="Times New Roman" pitchFamily="18" charset="0"/>
              </a:rPr>
              <a:t>DISTR</a:t>
            </a:r>
            <a:r>
              <a:rPr lang="zh-CN" altLang="en-US" sz="2400" dirty="0">
                <a:solidFill>
                  <a:srgbClr val="0000CC"/>
                </a:solidFill>
                <a:latin typeface="Times New Roman" pitchFamily="18" charset="0"/>
              </a:rPr>
              <a:t>和             ：读选通信号，输入，</a:t>
            </a:r>
            <a:r>
              <a:rPr lang="en-US" altLang="zh-CN" sz="2400" dirty="0">
                <a:solidFill>
                  <a:srgbClr val="0000CC"/>
                </a:solidFill>
                <a:latin typeface="Times New Roman" pitchFamily="18" charset="0"/>
              </a:rPr>
              <a:t>DISTR</a:t>
            </a:r>
            <a:r>
              <a:rPr lang="zh-CN" altLang="en-US" sz="2400" dirty="0">
                <a:solidFill>
                  <a:srgbClr val="0000CC"/>
                </a:solidFill>
                <a:latin typeface="Times New Roman" pitchFamily="18" charset="0"/>
              </a:rPr>
              <a:t>为高电平</a:t>
            </a:r>
          </a:p>
          <a:p>
            <a:r>
              <a:rPr lang="zh-CN" altLang="en-US" sz="2400" dirty="0" smtClean="0">
                <a:solidFill>
                  <a:srgbClr val="0000CC"/>
                </a:solidFill>
                <a:latin typeface="Times New Roman" pitchFamily="18" charset="0"/>
              </a:rPr>
              <a:t>有效，             </a:t>
            </a:r>
            <a:r>
              <a:rPr lang="zh-CN" altLang="en-US" sz="2400" dirty="0">
                <a:solidFill>
                  <a:srgbClr val="0000CC"/>
                </a:solidFill>
                <a:latin typeface="Times New Roman" pitchFamily="18" charset="0"/>
              </a:rPr>
              <a:t>为低电平有效</a:t>
            </a:r>
            <a:r>
              <a:rPr lang="zh-CN" altLang="en-US" sz="2400" dirty="0" smtClean="0">
                <a:solidFill>
                  <a:srgbClr val="0000CC"/>
                </a:solidFill>
                <a:latin typeface="Times New Roman" pitchFamily="18" charset="0"/>
              </a:rPr>
              <a:t>。</a:t>
            </a:r>
            <a:r>
              <a:rPr lang="en-US" altLang="zh-CN" sz="2400" dirty="0" smtClean="0">
                <a:solidFill>
                  <a:srgbClr val="0000CC"/>
                </a:solidFill>
                <a:latin typeface="Times New Roman" pitchFamily="18" charset="0"/>
              </a:rPr>
              <a:t>(Data In </a:t>
            </a:r>
            <a:r>
              <a:rPr lang="en-US" altLang="zh-CN" sz="2400" dirty="0" err="1" smtClean="0">
                <a:solidFill>
                  <a:srgbClr val="0000CC"/>
                </a:solidFill>
                <a:latin typeface="Times New Roman" pitchFamily="18" charset="0"/>
              </a:rPr>
              <a:t>STRobe</a:t>
            </a:r>
            <a:r>
              <a:rPr lang="en-US" altLang="zh-CN" sz="2400" dirty="0" smtClean="0">
                <a:solidFill>
                  <a:srgbClr val="0000CC"/>
                </a:solidFill>
                <a:latin typeface="Times New Roman" pitchFamily="18" charset="0"/>
              </a:rPr>
              <a:t>)</a:t>
            </a:r>
            <a:endParaRPr lang="zh-CN" altLang="en-US" sz="2400" dirty="0">
              <a:solidFill>
                <a:srgbClr val="0000CC"/>
              </a:solidFill>
              <a:latin typeface="Times New Roman" pitchFamily="18" charset="0"/>
            </a:endParaRPr>
          </a:p>
        </p:txBody>
      </p:sp>
      <p:graphicFrame>
        <p:nvGraphicFramePr>
          <p:cNvPr id="51275" name="Object 75"/>
          <p:cNvGraphicFramePr>
            <a:graphicFrameLocks noChangeAspect="1"/>
          </p:cNvGraphicFramePr>
          <p:nvPr>
            <p:extLst>
              <p:ext uri="{D42A27DB-BD31-4B8C-83A1-F6EECF244321}">
                <p14:modId xmlns:p14="http://schemas.microsoft.com/office/powerpoint/2010/main" val="2002361785"/>
              </p:ext>
            </p:extLst>
          </p:nvPr>
        </p:nvGraphicFramePr>
        <p:xfrm>
          <a:off x="1421650" y="1510958"/>
          <a:ext cx="900100" cy="434531"/>
        </p:xfrm>
        <a:graphic>
          <a:graphicData uri="http://schemas.openxmlformats.org/presentationml/2006/ole">
            <mc:AlternateContent xmlns:mc="http://schemas.openxmlformats.org/markup-compatibility/2006">
              <mc:Choice xmlns:v="urn:schemas-microsoft-com:vml" Requires="v">
                <p:oleObj spid="_x0000_s174859" name="Equation" r:id="rId5" imgW="406224" imgH="190417" progId="">
                  <p:embed/>
                </p:oleObj>
              </mc:Choice>
              <mc:Fallback>
                <p:oleObj name="Equation" r:id="rId5" imgW="406224" imgH="190417" progId="">
                  <p:embed/>
                  <p:pic>
                    <p:nvPicPr>
                      <p:cNvPr id="0" name="Picture 1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1650" y="1510958"/>
                        <a:ext cx="900100" cy="434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6" name="Object 76"/>
          <p:cNvGraphicFramePr>
            <a:graphicFrameLocks noChangeAspect="1"/>
          </p:cNvGraphicFramePr>
          <p:nvPr>
            <p:extLst>
              <p:ext uri="{D42A27DB-BD31-4B8C-83A1-F6EECF244321}">
                <p14:modId xmlns:p14="http://schemas.microsoft.com/office/powerpoint/2010/main" val="3143291405"/>
              </p:ext>
            </p:extLst>
          </p:nvPr>
        </p:nvGraphicFramePr>
        <p:xfrm>
          <a:off x="1961710" y="2303085"/>
          <a:ext cx="948937" cy="405835"/>
        </p:xfrm>
        <a:graphic>
          <a:graphicData uri="http://schemas.openxmlformats.org/presentationml/2006/ole">
            <mc:AlternateContent xmlns:mc="http://schemas.openxmlformats.org/markup-compatibility/2006">
              <mc:Choice xmlns:v="urn:schemas-microsoft-com:vml" Requires="v">
                <p:oleObj spid="_x0000_s174860" name="Equation" r:id="rId7" imgW="457200" imgH="190500" progId="">
                  <p:embed/>
                </p:oleObj>
              </mc:Choice>
              <mc:Fallback>
                <p:oleObj name="Equation" r:id="rId7" imgW="457200" imgH="190500" progId="">
                  <p:embed/>
                  <p:pic>
                    <p:nvPicPr>
                      <p:cNvPr id="0" name="Picture 1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1710" y="2303085"/>
                        <a:ext cx="948937" cy="4058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7" name="Object 77"/>
          <p:cNvGraphicFramePr>
            <a:graphicFrameLocks noChangeAspect="1"/>
          </p:cNvGraphicFramePr>
          <p:nvPr>
            <p:extLst>
              <p:ext uri="{D42A27DB-BD31-4B8C-83A1-F6EECF244321}">
                <p14:modId xmlns:p14="http://schemas.microsoft.com/office/powerpoint/2010/main" val="1612321455"/>
              </p:ext>
            </p:extLst>
          </p:nvPr>
        </p:nvGraphicFramePr>
        <p:xfrm>
          <a:off x="1106615" y="2663915"/>
          <a:ext cx="945105" cy="403599"/>
        </p:xfrm>
        <a:graphic>
          <a:graphicData uri="http://schemas.openxmlformats.org/presentationml/2006/ole">
            <mc:AlternateContent xmlns:mc="http://schemas.openxmlformats.org/markup-compatibility/2006">
              <mc:Choice xmlns:v="urn:schemas-microsoft-com:vml" Requires="v">
                <p:oleObj spid="_x0000_s174861" name="Equation" r:id="rId9" imgW="457200" imgH="190500" progId="">
                  <p:embed/>
                </p:oleObj>
              </mc:Choice>
              <mc:Fallback>
                <p:oleObj name="Equation" r:id="rId9" imgW="457200" imgH="190500" progId="">
                  <p:embed/>
                  <p:pic>
                    <p:nvPicPr>
                      <p:cNvPr id="0" name="Picture 1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6615" y="2663915"/>
                        <a:ext cx="945105" cy="4035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82" name="Rectangle 19"/>
          <p:cNvSpPr>
            <a:spLocks noChangeArrowheads="1"/>
          </p:cNvSpPr>
          <p:nvPr/>
        </p:nvSpPr>
        <p:spPr bwMode="auto">
          <a:xfrm>
            <a:off x="551960" y="2262699"/>
            <a:ext cx="8295515" cy="830997"/>
          </a:xfrm>
          <a:prstGeom prst="rect">
            <a:avLst/>
          </a:prstGeom>
          <a:noFill/>
          <a:ln w="9525">
            <a:noFill/>
            <a:miter lim="800000"/>
            <a:headEnd/>
            <a:tailEnd/>
          </a:ln>
        </p:spPr>
        <p:txBody>
          <a:bodyPr wrap="square" anchor="ctr">
            <a:spAutoFit/>
          </a:bodyPr>
          <a:lstStyle/>
          <a:p>
            <a:r>
              <a:rPr lang="en-US" altLang="zh-CN" sz="2400" dirty="0">
                <a:solidFill>
                  <a:srgbClr val="0000CC"/>
                </a:solidFill>
                <a:latin typeface="Times New Roman" pitchFamily="18" charset="0"/>
                <a:cs typeface="Times New Roman" pitchFamily="18" charset="0"/>
              </a:rPr>
              <a:t>DOSTR</a:t>
            </a:r>
            <a:r>
              <a:rPr lang="zh-CN" altLang="en-US" sz="2400" dirty="0">
                <a:solidFill>
                  <a:srgbClr val="0000CC"/>
                </a:solidFill>
                <a:latin typeface="Times New Roman" pitchFamily="18" charset="0"/>
                <a:cs typeface="Times New Roman" pitchFamily="18" charset="0"/>
              </a:rPr>
              <a:t>和              </a:t>
            </a:r>
            <a:r>
              <a:rPr lang="zh-CN" altLang="en-US" sz="2400" dirty="0">
                <a:solidFill>
                  <a:srgbClr val="0000CC"/>
                </a:solidFill>
                <a:latin typeface="Times New Roman" pitchFamily="18" charset="0"/>
              </a:rPr>
              <a:t>：写选通信号，输入，</a:t>
            </a:r>
            <a:r>
              <a:rPr lang="en-US" altLang="zh-CN" sz="2400" dirty="0">
                <a:solidFill>
                  <a:srgbClr val="0000CC"/>
                </a:solidFill>
                <a:latin typeface="Times New Roman" pitchFamily="18" charset="0"/>
              </a:rPr>
              <a:t>DOSTR</a:t>
            </a:r>
            <a:r>
              <a:rPr lang="zh-CN" altLang="en-US" sz="2400" dirty="0">
                <a:solidFill>
                  <a:srgbClr val="0000CC"/>
                </a:solidFill>
                <a:latin typeface="Times New Roman" pitchFamily="18" charset="0"/>
              </a:rPr>
              <a:t>为高电平有效，          为低电平有效。 </a:t>
            </a:r>
            <a:r>
              <a:rPr lang="en-US" altLang="zh-CN" sz="2400" dirty="0">
                <a:solidFill>
                  <a:srgbClr val="0000CC"/>
                </a:solidFill>
                <a:latin typeface="Times New Roman" pitchFamily="18" charset="0"/>
              </a:rPr>
              <a:t>(Data </a:t>
            </a:r>
            <a:r>
              <a:rPr lang="en-US" altLang="zh-CN" sz="2400" dirty="0" smtClean="0">
                <a:solidFill>
                  <a:srgbClr val="0000CC"/>
                </a:solidFill>
                <a:latin typeface="Times New Roman" pitchFamily="18" charset="0"/>
              </a:rPr>
              <a:t>Out </a:t>
            </a:r>
            <a:r>
              <a:rPr lang="en-US" altLang="zh-CN" sz="2400" dirty="0" err="1">
                <a:solidFill>
                  <a:srgbClr val="0000CC"/>
                </a:solidFill>
                <a:latin typeface="Times New Roman" pitchFamily="18" charset="0"/>
              </a:rPr>
              <a:t>STRobe</a:t>
            </a:r>
            <a:r>
              <a:rPr lang="en-US" altLang="zh-CN" sz="2400" dirty="0" smtClean="0">
                <a:solidFill>
                  <a:srgbClr val="0000CC"/>
                </a:solidFill>
                <a:latin typeface="Times New Roman" pitchFamily="18" charset="0"/>
              </a:rPr>
              <a:t>)</a:t>
            </a:r>
            <a:endParaRPr lang="zh-CN" altLang="en-US" sz="2400" dirty="0">
              <a:solidFill>
                <a:srgbClr val="0000CC"/>
              </a:solidFill>
              <a:latin typeface="Times New Roman" pitchFamily="18" charset="0"/>
            </a:endParaRPr>
          </a:p>
        </p:txBody>
      </p:sp>
      <p:sp>
        <p:nvSpPr>
          <p:cNvPr id="51280" name="Rectangle 27"/>
          <p:cNvSpPr>
            <a:spLocks noChangeArrowheads="1"/>
          </p:cNvSpPr>
          <p:nvPr/>
        </p:nvSpPr>
        <p:spPr bwMode="auto">
          <a:xfrm>
            <a:off x="550104" y="3322786"/>
            <a:ext cx="6542176" cy="461665"/>
          </a:xfrm>
          <a:prstGeom prst="rect">
            <a:avLst/>
          </a:prstGeom>
          <a:noFill/>
          <a:ln w="9525">
            <a:noFill/>
            <a:miter lim="800000"/>
            <a:headEnd/>
            <a:tailEnd/>
          </a:ln>
        </p:spPr>
        <p:txBody>
          <a:bodyPr wrap="none" anchor="ctr">
            <a:spAutoFit/>
          </a:bodyPr>
          <a:lstStyle/>
          <a:p>
            <a:r>
              <a:rPr lang="en-US" altLang="zh-CN" sz="2400" dirty="0" smtClean="0">
                <a:solidFill>
                  <a:srgbClr val="0000CC"/>
                </a:solidFill>
                <a:latin typeface="Times New Roman" pitchFamily="18" charset="0"/>
              </a:rPr>
              <a:t>DDIS</a:t>
            </a:r>
            <a:r>
              <a:rPr lang="zh-CN" altLang="en-US" sz="2400" dirty="0" smtClean="0">
                <a:solidFill>
                  <a:srgbClr val="0000CC"/>
                </a:solidFill>
                <a:latin typeface="Times New Roman" pitchFamily="18" charset="0"/>
              </a:rPr>
              <a:t>：</a:t>
            </a:r>
            <a:r>
              <a:rPr lang="zh-CN" altLang="en-US" sz="2400" dirty="0">
                <a:solidFill>
                  <a:srgbClr val="0000CC"/>
                </a:solidFill>
                <a:latin typeface="Times New Roman" pitchFamily="18" charset="0"/>
              </a:rPr>
              <a:t>驱动器禁止信号，输出，高电平有效。</a:t>
            </a:r>
          </a:p>
        </p:txBody>
      </p:sp>
      <p:sp>
        <p:nvSpPr>
          <p:cNvPr id="51281" name="Rectangle 28"/>
          <p:cNvSpPr>
            <a:spLocks noChangeArrowheads="1"/>
          </p:cNvSpPr>
          <p:nvPr/>
        </p:nvSpPr>
        <p:spPr bwMode="auto">
          <a:xfrm>
            <a:off x="1569158" y="3744035"/>
            <a:ext cx="7143302" cy="830997"/>
          </a:xfrm>
          <a:prstGeom prst="rect">
            <a:avLst/>
          </a:prstGeom>
          <a:noFill/>
          <a:ln w="9525">
            <a:noFill/>
            <a:miter lim="800000"/>
            <a:headEnd/>
            <a:tailEnd/>
          </a:ln>
        </p:spPr>
        <p:txBody>
          <a:bodyPr wrap="none">
            <a:spAutoFit/>
          </a:bodyPr>
          <a:lstStyle/>
          <a:p>
            <a:r>
              <a:rPr lang="zh-CN" altLang="en-US" sz="2400" dirty="0">
                <a:solidFill>
                  <a:srgbClr val="0000CC"/>
                </a:solidFill>
                <a:latin typeface="Times New Roman" pitchFamily="18" charset="0"/>
              </a:rPr>
              <a:t>当</a:t>
            </a:r>
            <a:r>
              <a:rPr lang="en-US" altLang="zh-CN" sz="2400" dirty="0" smtClean="0">
                <a:solidFill>
                  <a:srgbClr val="0000CC"/>
                </a:solidFill>
                <a:latin typeface="Times New Roman" pitchFamily="18" charset="0"/>
              </a:rPr>
              <a:t>DDIS</a:t>
            </a:r>
            <a:r>
              <a:rPr lang="zh-CN" altLang="en-US" sz="2400" dirty="0" smtClean="0">
                <a:solidFill>
                  <a:srgbClr val="0000CC"/>
                </a:solidFill>
                <a:latin typeface="Times New Roman" pitchFamily="18" charset="0"/>
              </a:rPr>
              <a:t>为</a:t>
            </a:r>
            <a:r>
              <a:rPr lang="zh-CN" altLang="en-US" sz="2400" dirty="0">
                <a:solidFill>
                  <a:srgbClr val="0000CC"/>
                </a:solidFill>
                <a:latin typeface="Times New Roman" pitchFamily="18" charset="0"/>
              </a:rPr>
              <a:t>“</a:t>
            </a:r>
            <a:r>
              <a:rPr lang="en-US" altLang="zh-CN" sz="2400" dirty="0">
                <a:solidFill>
                  <a:srgbClr val="0000CC"/>
                </a:solidFill>
                <a:latin typeface="Times New Roman" pitchFamily="18" charset="0"/>
              </a:rPr>
              <a:t>0”</a:t>
            </a:r>
            <a:r>
              <a:rPr lang="zh-CN" altLang="en-US" sz="2400" dirty="0">
                <a:solidFill>
                  <a:srgbClr val="0000CC"/>
                </a:solidFill>
                <a:latin typeface="Times New Roman" pitchFamily="18" charset="0"/>
              </a:rPr>
              <a:t>表示</a:t>
            </a:r>
            <a:r>
              <a:rPr lang="en-US" altLang="zh-CN" sz="2400" dirty="0">
                <a:solidFill>
                  <a:srgbClr val="0000CC"/>
                </a:solidFill>
                <a:latin typeface="Times New Roman" pitchFamily="18" charset="0"/>
              </a:rPr>
              <a:t>CPU</a:t>
            </a:r>
            <a:r>
              <a:rPr lang="zh-CN" altLang="en-US" sz="2400" dirty="0">
                <a:solidFill>
                  <a:srgbClr val="0000CC"/>
                </a:solidFill>
                <a:latin typeface="Times New Roman" pitchFamily="18" charset="0"/>
              </a:rPr>
              <a:t>执行读</a:t>
            </a:r>
            <a:r>
              <a:rPr lang="en-US" altLang="zh-CN" sz="2400" dirty="0">
                <a:solidFill>
                  <a:srgbClr val="0000CC"/>
                </a:solidFill>
                <a:latin typeface="Times New Roman" pitchFamily="18" charset="0"/>
              </a:rPr>
              <a:t>INS 8250</a:t>
            </a:r>
            <a:r>
              <a:rPr lang="zh-CN" altLang="en-US" sz="2400" dirty="0">
                <a:solidFill>
                  <a:srgbClr val="0000CC"/>
                </a:solidFill>
                <a:latin typeface="Times New Roman" pitchFamily="18" charset="0"/>
              </a:rPr>
              <a:t>中的数据；</a:t>
            </a:r>
          </a:p>
          <a:p>
            <a:r>
              <a:rPr lang="zh-CN" altLang="en-US" sz="2400" dirty="0">
                <a:solidFill>
                  <a:srgbClr val="0000CC"/>
                </a:solidFill>
                <a:latin typeface="Times New Roman" pitchFamily="18" charset="0"/>
              </a:rPr>
              <a:t>当</a:t>
            </a:r>
            <a:r>
              <a:rPr lang="en-US" altLang="zh-CN" sz="2400" dirty="0" smtClean="0">
                <a:solidFill>
                  <a:srgbClr val="0000CC"/>
                </a:solidFill>
                <a:latin typeface="Times New Roman" pitchFamily="18" charset="0"/>
              </a:rPr>
              <a:t>DDIS</a:t>
            </a:r>
            <a:r>
              <a:rPr lang="zh-CN" altLang="en-US" sz="2400" dirty="0" smtClean="0">
                <a:solidFill>
                  <a:srgbClr val="0000CC"/>
                </a:solidFill>
                <a:latin typeface="Times New Roman" pitchFamily="18" charset="0"/>
              </a:rPr>
              <a:t>为</a:t>
            </a:r>
            <a:r>
              <a:rPr lang="zh-CN" altLang="en-US" sz="2400" dirty="0">
                <a:solidFill>
                  <a:srgbClr val="0000CC"/>
                </a:solidFill>
                <a:latin typeface="Times New Roman" pitchFamily="18" charset="0"/>
              </a:rPr>
              <a:t>“</a:t>
            </a:r>
            <a:r>
              <a:rPr lang="en-US" altLang="zh-CN" sz="2400" dirty="0">
                <a:solidFill>
                  <a:srgbClr val="0000CC"/>
                </a:solidFill>
                <a:latin typeface="Times New Roman" pitchFamily="18" charset="0"/>
              </a:rPr>
              <a:t>1”</a:t>
            </a:r>
            <a:r>
              <a:rPr lang="zh-CN" altLang="en-US" sz="2400" dirty="0">
                <a:solidFill>
                  <a:srgbClr val="0000CC"/>
                </a:solidFill>
                <a:latin typeface="Times New Roman" pitchFamily="18" charset="0"/>
              </a:rPr>
              <a:t>禁止</a:t>
            </a:r>
            <a:r>
              <a:rPr lang="en-US" altLang="zh-CN" sz="2400" dirty="0">
                <a:solidFill>
                  <a:srgbClr val="0000CC"/>
                </a:solidFill>
                <a:latin typeface="Times New Roman" pitchFamily="18" charset="0"/>
              </a:rPr>
              <a:t>CPU</a:t>
            </a:r>
            <a:r>
              <a:rPr lang="zh-CN" altLang="en-US" sz="2400" dirty="0">
                <a:solidFill>
                  <a:srgbClr val="0000CC"/>
                </a:solidFill>
                <a:latin typeface="Times New Roman" pitchFamily="18" charset="0"/>
              </a:rPr>
              <a:t>对</a:t>
            </a:r>
            <a:r>
              <a:rPr lang="en-US" altLang="zh-CN" sz="2400" dirty="0">
                <a:solidFill>
                  <a:srgbClr val="0000CC"/>
                </a:solidFill>
                <a:latin typeface="Times New Roman" pitchFamily="18" charset="0"/>
              </a:rPr>
              <a:t>INS 8250</a:t>
            </a:r>
            <a:r>
              <a:rPr lang="zh-CN" altLang="en-US" sz="2400" dirty="0">
                <a:solidFill>
                  <a:srgbClr val="0000CC"/>
                </a:solidFill>
                <a:latin typeface="Times New Roman" pitchFamily="18" charset="0"/>
              </a:rPr>
              <a:t>执行收发操作。</a:t>
            </a:r>
          </a:p>
        </p:txBody>
      </p:sp>
      <p:sp>
        <p:nvSpPr>
          <p:cNvPr id="10"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sp>
        <p:nvSpPr>
          <p:cNvPr id="11" name="圆角矩形 10">
            <a:hlinkClick r:id="rId11" action="ppaction://hlinksldjump"/>
          </p:cNvPr>
          <p:cNvSpPr/>
          <p:nvPr/>
        </p:nvSpPr>
        <p:spPr bwMode="auto">
          <a:xfrm>
            <a:off x="7362310" y="5409220"/>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4" name="Rectangle 2"/>
          <p:cNvSpPr>
            <a:spLocks noGrp="1" noChangeArrowheads="1"/>
          </p:cNvSpPr>
          <p:nvPr>
            <p:ph type="title"/>
          </p:nvPr>
        </p:nvSpPr>
        <p:spPr bwMode="auto">
          <a:xfrm>
            <a:off x="304800" y="198438"/>
            <a:ext cx="4572000" cy="563562"/>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en-US" sz="2800" dirty="0" smtClean="0">
                <a:solidFill>
                  <a:srgbClr val="0000CC"/>
                </a:solidFill>
              </a:rPr>
              <a:t>§</a:t>
            </a:r>
            <a:r>
              <a:rPr lang="en-US" altLang="zh-CN" sz="2800" dirty="0" smtClean="0">
                <a:solidFill>
                  <a:srgbClr val="0000CC"/>
                </a:solidFill>
              </a:rPr>
              <a:t>11.1 </a:t>
            </a:r>
            <a:r>
              <a:rPr lang="zh-CN" altLang="en-US" sz="2800" dirty="0" smtClean="0">
                <a:solidFill>
                  <a:srgbClr val="0000CC"/>
                </a:solidFill>
              </a:rPr>
              <a:t>串行通信基础</a:t>
            </a:r>
          </a:p>
        </p:txBody>
      </p:sp>
      <p:sp>
        <p:nvSpPr>
          <p:cNvPr id="7185" name="Rectangle 4"/>
          <p:cNvSpPr>
            <a:spLocks noChangeArrowheads="1"/>
          </p:cNvSpPr>
          <p:nvPr/>
        </p:nvSpPr>
        <p:spPr bwMode="auto">
          <a:xfrm>
            <a:off x="381000" y="998730"/>
            <a:ext cx="4493538" cy="523220"/>
          </a:xfrm>
          <a:prstGeom prst="rect">
            <a:avLst/>
          </a:prstGeom>
          <a:noFill/>
          <a:ln w="9525">
            <a:noFill/>
            <a:miter lim="800000"/>
            <a:headEnd/>
            <a:tailEnd/>
          </a:ln>
        </p:spPr>
        <p:txBody>
          <a:bodyPr wrap="none">
            <a:spAutoFit/>
          </a:bodyPr>
          <a:lstStyle/>
          <a:p>
            <a:r>
              <a:rPr lang="en-US" altLang="zh-CN" sz="2800" dirty="0">
                <a:solidFill>
                  <a:srgbClr val="0000CC"/>
                </a:solidFill>
                <a:latin typeface="+mn-lt"/>
                <a:ea typeface="幼圆" pitchFamily="49" charset="-122"/>
              </a:rPr>
              <a:t>1.</a:t>
            </a:r>
            <a:r>
              <a:rPr lang="zh-CN" altLang="en-US" sz="2800" dirty="0">
                <a:solidFill>
                  <a:srgbClr val="0000CC"/>
                </a:solidFill>
                <a:latin typeface="+mn-lt"/>
                <a:ea typeface="幼圆" pitchFamily="49" charset="-122"/>
              </a:rPr>
              <a:t>串行通信的数据传输制式</a:t>
            </a:r>
          </a:p>
        </p:txBody>
      </p:sp>
      <p:sp>
        <p:nvSpPr>
          <p:cNvPr id="7186" name="Text Box 7"/>
          <p:cNvSpPr txBox="1">
            <a:spLocks noChangeArrowheads="1"/>
          </p:cNvSpPr>
          <p:nvPr/>
        </p:nvSpPr>
        <p:spPr bwMode="auto">
          <a:xfrm>
            <a:off x="1000835" y="1673805"/>
            <a:ext cx="5551385" cy="1692771"/>
          </a:xfrm>
          <a:prstGeom prst="rect">
            <a:avLst/>
          </a:prstGeom>
          <a:noFill/>
          <a:ln w="9525">
            <a:noFill/>
            <a:miter lim="800000"/>
            <a:headEnd/>
            <a:tailEnd/>
          </a:ln>
        </p:spPr>
        <p:txBody>
          <a:bodyPr wrap="square">
            <a:spAutoFit/>
          </a:bodyPr>
          <a:lstStyle/>
          <a:p>
            <a:pPr>
              <a:spcBef>
                <a:spcPts val="1200"/>
              </a:spcBef>
            </a:pPr>
            <a:r>
              <a:rPr lang="en-US" altLang="en-US" sz="2800" dirty="0">
                <a:solidFill>
                  <a:srgbClr val="0000CC"/>
                </a:solidFill>
                <a:latin typeface="+mn-lt"/>
                <a:ea typeface="幼圆" pitchFamily="49" charset="-122"/>
              </a:rPr>
              <a:t>①</a:t>
            </a:r>
            <a:r>
              <a:rPr lang="zh-CN" altLang="en-US" sz="2800" dirty="0">
                <a:solidFill>
                  <a:srgbClr val="0000CC"/>
                </a:solidFill>
                <a:latin typeface="+mn-lt"/>
                <a:ea typeface="幼圆" pitchFamily="49" charset="-122"/>
              </a:rPr>
              <a:t>单工</a:t>
            </a:r>
          </a:p>
          <a:p>
            <a:pPr>
              <a:spcBef>
                <a:spcPts val="1200"/>
              </a:spcBef>
            </a:pPr>
            <a:r>
              <a:rPr lang="zh-CN" altLang="en-US" sz="2800" dirty="0">
                <a:solidFill>
                  <a:srgbClr val="0000CC"/>
                </a:solidFill>
                <a:latin typeface="+mn-lt"/>
                <a:ea typeface="幼圆" pitchFamily="49" charset="-122"/>
              </a:rPr>
              <a:t>②</a:t>
            </a:r>
            <a:r>
              <a:rPr lang="zh-CN" altLang="en-US" sz="2800" dirty="0" smtClean="0">
                <a:solidFill>
                  <a:srgbClr val="0000CC"/>
                </a:solidFill>
                <a:latin typeface="+mn-lt"/>
                <a:ea typeface="幼圆" pitchFamily="49" charset="-122"/>
              </a:rPr>
              <a:t>半双工</a:t>
            </a:r>
            <a:endParaRPr lang="en-US" altLang="zh-CN" sz="2800" dirty="0" smtClean="0">
              <a:solidFill>
                <a:srgbClr val="0000CC"/>
              </a:solidFill>
              <a:latin typeface="+mn-lt"/>
              <a:ea typeface="幼圆" pitchFamily="49" charset="-122"/>
            </a:endParaRPr>
          </a:p>
          <a:p>
            <a:pPr>
              <a:spcBef>
                <a:spcPts val="1200"/>
              </a:spcBef>
            </a:pPr>
            <a:r>
              <a:rPr lang="zh-CN" altLang="en-US" sz="2800" dirty="0">
                <a:solidFill>
                  <a:srgbClr val="0000CC"/>
                </a:solidFill>
                <a:latin typeface="+mn-lt"/>
                <a:ea typeface="幼圆" pitchFamily="49" charset="-122"/>
              </a:rPr>
              <a:t>③全</a:t>
            </a:r>
            <a:r>
              <a:rPr lang="zh-CN" altLang="en-US" sz="2800" dirty="0" smtClean="0">
                <a:solidFill>
                  <a:srgbClr val="0000CC"/>
                </a:solidFill>
                <a:latin typeface="+mn-lt"/>
                <a:ea typeface="幼圆" pitchFamily="49" charset="-122"/>
              </a:rPr>
              <a:t>双工</a:t>
            </a:r>
            <a:endParaRPr lang="zh-CN" altLang="en-US" sz="2800" dirty="0">
              <a:solidFill>
                <a:srgbClr val="0000CC"/>
              </a:solidFill>
              <a:latin typeface="+mn-lt"/>
              <a:ea typeface="幼圆" pitchFamily="49" charset="-122"/>
            </a:endParaRPr>
          </a:p>
        </p:txBody>
      </p:sp>
    </p:spTree>
    <p:extLst>
      <p:ext uri="{BB962C8B-B14F-4D97-AF65-F5344CB8AC3E}">
        <p14:creationId xmlns:p14="http://schemas.microsoft.com/office/powerpoint/2010/main" val="32657567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78" name="Rectangle 4"/>
          <p:cNvSpPr>
            <a:spLocks noChangeArrowheads="1"/>
          </p:cNvSpPr>
          <p:nvPr/>
        </p:nvSpPr>
        <p:spPr bwMode="auto">
          <a:xfrm>
            <a:off x="566555" y="1133745"/>
            <a:ext cx="5338321" cy="461665"/>
          </a:xfrm>
          <a:prstGeom prst="rect">
            <a:avLst/>
          </a:prstGeom>
          <a:noFill/>
          <a:ln w="9525">
            <a:noFill/>
            <a:miter lim="800000"/>
            <a:headEnd/>
            <a:tailEnd/>
          </a:ln>
        </p:spPr>
        <p:txBody>
          <a:bodyPr wrap="none" anchor="ctr">
            <a:spAutoFit/>
          </a:bodyPr>
          <a:lstStyle/>
          <a:p>
            <a:r>
              <a:rPr lang="en-US" altLang="zh-CN" sz="2400" dirty="0">
                <a:solidFill>
                  <a:srgbClr val="0000CC"/>
                </a:solidFill>
                <a:latin typeface="Times New Roman" pitchFamily="18" charset="0"/>
              </a:rPr>
              <a:t>MR</a:t>
            </a:r>
            <a:r>
              <a:rPr lang="zh-CN" altLang="en-US" sz="2400" dirty="0">
                <a:solidFill>
                  <a:srgbClr val="0000CC"/>
                </a:solidFill>
                <a:latin typeface="Times New Roman" pitchFamily="18" charset="0"/>
              </a:rPr>
              <a:t>：复位信号，输入，高电平有效。</a:t>
            </a:r>
          </a:p>
        </p:txBody>
      </p:sp>
      <p:sp>
        <p:nvSpPr>
          <p:cNvPr id="52279" name="Rectangle 5"/>
          <p:cNvSpPr>
            <a:spLocks noChangeArrowheads="1"/>
          </p:cNvSpPr>
          <p:nvPr/>
        </p:nvSpPr>
        <p:spPr bwMode="auto">
          <a:xfrm>
            <a:off x="566555" y="1677988"/>
            <a:ext cx="7587333" cy="830997"/>
          </a:xfrm>
          <a:prstGeom prst="rect">
            <a:avLst/>
          </a:prstGeom>
          <a:noFill/>
          <a:ln w="9525">
            <a:noFill/>
            <a:miter lim="800000"/>
            <a:headEnd/>
            <a:tailEnd/>
          </a:ln>
        </p:spPr>
        <p:txBody>
          <a:bodyPr wrap="none">
            <a:spAutoFit/>
          </a:bodyPr>
          <a:lstStyle/>
          <a:p>
            <a:r>
              <a:rPr lang="zh-CN" altLang="en-US" sz="2400" dirty="0">
                <a:solidFill>
                  <a:srgbClr val="0000CC"/>
                </a:solidFill>
                <a:latin typeface="Times New Roman" pitchFamily="18" charset="0"/>
              </a:rPr>
              <a:t>当</a:t>
            </a:r>
            <a:r>
              <a:rPr lang="en-US" altLang="zh-CN" sz="2400" dirty="0">
                <a:solidFill>
                  <a:srgbClr val="0000CC"/>
                </a:solidFill>
                <a:latin typeface="Times New Roman" pitchFamily="18" charset="0"/>
              </a:rPr>
              <a:t>MR</a:t>
            </a:r>
            <a:r>
              <a:rPr lang="zh-CN" altLang="en-US" sz="2400" dirty="0">
                <a:solidFill>
                  <a:srgbClr val="0000CC"/>
                </a:solidFill>
                <a:latin typeface="Times New Roman" pitchFamily="18" charset="0"/>
              </a:rPr>
              <a:t>为“</a:t>
            </a:r>
            <a:r>
              <a:rPr lang="en-US" altLang="zh-CN" sz="2400" dirty="0">
                <a:solidFill>
                  <a:srgbClr val="0000CC"/>
                </a:solidFill>
                <a:latin typeface="Times New Roman" pitchFamily="18" charset="0"/>
              </a:rPr>
              <a:t>1”</a:t>
            </a:r>
            <a:r>
              <a:rPr lang="zh-CN" altLang="en-US" sz="2400" dirty="0">
                <a:solidFill>
                  <a:srgbClr val="0000CC"/>
                </a:solidFill>
                <a:latin typeface="Times New Roman" pitchFamily="18" charset="0"/>
              </a:rPr>
              <a:t>时，除收</a:t>
            </a:r>
            <a:r>
              <a:rPr lang="en-US" altLang="zh-CN" sz="2400" dirty="0">
                <a:solidFill>
                  <a:srgbClr val="0000CC"/>
                </a:solidFill>
                <a:latin typeface="Times New Roman" pitchFamily="18" charset="0"/>
              </a:rPr>
              <a:t>/</a:t>
            </a:r>
            <a:r>
              <a:rPr lang="zh-CN" altLang="en-US" sz="2400" dirty="0">
                <a:solidFill>
                  <a:srgbClr val="0000CC"/>
                </a:solidFill>
                <a:latin typeface="Times New Roman" pitchFamily="18" charset="0"/>
              </a:rPr>
              <a:t>发缓冲寄存器和波特率除数寄存</a:t>
            </a:r>
          </a:p>
          <a:p>
            <a:r>
              <a:rPr lang="zh-CN" altLang="en-US" sz="2400" dirty="0">
                <a:solidFill>
                  <a:srgbClr val="0000CC"/>
                </a:solidFill>
                <a:latin typeface="Times New Roman" pitchFamily="18" charset="0"/>
              </a:rPr>
              <a:t>器外，其余寄存器均被复位。 </a:t>
            </a:r>
          </a:p>
        </p:txBody>
      </p:sp>
      <p:sp>
        <p:nvSpPr>
          <p:cNvPr id="52280" name="Rectangle 6"/>
          <p:cNvSpPr>
            <a:spLocks noChangeArrowheads="1"/>
          </p:cNvSpPr>
          <p:nvPr/>
        </p:nvSpPr>
        <p:spPr bwMode="auto">
          <a:xfrm>
            <a:off x="566555" y="2663915"/>
            <a:ext cx="4831387" cy="461665"/>
          </a:xfrm>
          <a:prstGeom prst="rect">
            <a:avLst/>
          </a:prstGeom>
          <a:noFill/>
          <a:ln w="9525">
            <a:noFill/>
            <a:miter lim="800000"/>
            <a:headEnd/>
            <a:tailEnd/>
          </a:ln>
        </p:spPr>
        <p:txBody>
          <a:bodyPr wrap="none" anchor="ctr">
            <a:spAutoFit/>
          </a:bodyPr>
          <a:lstStyle/>
          <a:p>
            <a:r>
              <a:rPr lang="en-US" altLang="zh-CN" sz="2400" dirty="0">
                <a:solidFill>
                  <a:srgbClr val="0000CC"/>
                </a:solidFill>
                <a:latin typeface="Times New Roman" pitchFamily="18" charset="0"/>
              </a:rPr>
              <a:t>XIN</a:t>
            </a:r>
            <a:r>
              <a:rPr lang="zh-CN" altLang="en-US" sz="2400" dirty="0">
                <a:solidFill>
                  <a:srgbClr val="0000CC"/>
                </a:solidFill>
                <a:latin typeface="Times New Roman" pitchFamily="18" charset="0"/>
              </a:rPr>
              <a:t>（</a:t>
            </a:r>
            <a:r>
              <a:rPr lang="en-US" altLang="zh-CN" sz="2400" dirty="0">
                <a:solidFill>
                  <a:srgbClr val="0000CC"/>
                </a:solidFill>
                <a:latin typeface="Times New Roman" pitchFamily="18" charset="0"/>
              </a:rPr>
              <a:t>XTAL1</a:t>
            </a:r>
            <a:r>
              <a:rPr lang="zh-CN" altLang="en-US" sz="2400" dirty="0">
                <a:solidFill>
                  <a:srgbClr val="0000CC"/>
                </a:solidFill>
                <a:latin typeface="Times New Roman" pitchFamily="18" charset="0"/>
              </a:rPr>
              <a:t>）：外部时钟输入。</a:t>
            </a:r>
          </a:p>
        </p:txBody>
      </p:sp>
      <p:sp>
        <p:nvSpPr>
          <p:cNvPr id="52281" name="Rectangle 8"/>
          <p:cNvSpPr>
            <a:spLocks noChangeArrowheads="1"/>
          </p:cNvSpPr>
          <p:nvPr/>
        </p:nvSpPr>
        <p:spPr bwMode="auto">
          <a:xfrm>
            <a:off x="571242" y="3338990"/>
            <a:ext cx="5395913" cy="461665"/>
          </a:xfrm>
          <a:prstGeom prst="rect">
            <a:avLst/>
          </a:prstGeom>
          <a:noFill/>
          <a:ln w="9525">
            <a:noFill/>
            <a:miter lim="800000"/>
            <a:headEnd/>
            <a:tailEnd/>
          </a:ln>
        </p:spPr>
        <p:txBody>
          <a:bodyPr anchor="ctr">
            <a:spAutoFit/>
          </a:bodyPr>
          <a:lstStyle/>
          <a:p>
            <a:r>
              <a:rPr lang="en-US" altLang="zh-CN" sz="2400" dirty="0">
                <a:solidFill>
                  <a:srgbClr val="0000CC"/>
                </a:solidFill>
                <a:latin typeface="Times New Roman" pitchFamily="18" charset="0"/>
              </a:rPr>
              <a:t>(3) </a:t>
            </a:r>
            <a:r>
              <a:rPr lang="zh-CN" altLang="en-US" sz="2400" dirty="0">
                <a:solidFill>
                  <a:srgbClr val="0000CC"/>
                </a:solidFill>
                <a:latin typeface="Times New Roman" pitchFamily="18" charset="0"/>
              </a:rPr>
              <a:t>调制解调器控制逻辑电路</a:t>
            </a:r>
            <a:endParaRPr lang="en-US" altLang="zh-CN" sz="2400" dirty="0">
              <a:solidFill>
                <a:srgbClr val="0000CC"/>
              </a:solidFill>
              <a:latin typeface="Times New Roman" pitchFamily="18" charset="0"/>
            </a:endParaRPr>
          </a:p>
        </p:txBody>
      </p:sp>
      <p:graphicFrame>
        <p:nvGraphicFramePr>
          <p:cNvPr id="52274" name="Object 50"/>
          <p:cNvGraphicFramePr>
            <a:graphicFrameLocks noChangeAspect="1"/>
          </p:cNvGraphicFramePr>
          <p:nvPr>
            <p:extLst>
              <p:ext uri="{D42A27DB-BD31-4B8C-83A1-F6EECF244321}">
                <p14:modId xmlns:p14="http://schemas.microsoft.com/office/powerpoint/2010/main" val="2523174742"/>
              </p:ext>
            </p:extLst>
          </p:nvPr>
        </p:nvGraphicFramePr>
        <p:xfrm>
          <a:off x="2819890" y="4014065"/>
          <a:ext cx="762000" cy="438150"/>
        </p:xfrm>
        <a:graphic>
          <a:graphicData uri="http://schemas.openxmlformats.org/presentationml/2006/ole">
            <mc:AlternateContent xmlns:mc="http://schemas.openxmlformats.org/markup-compatibility/2006">
              <mc:Choice xmlns:v="urn:schemas-microsoft-com:vml" Requires="v">
                <p:oleObj spid="_x0000_s175863" name="Equation" r:id="rId3" imgW="317087" imgH="177569" progId="">
                  <p:embed/>
                </p:oleObj>
              </mc:Choice>
              <mc:Fallback>
                <p:oleObj name="Equation" r:id="rId3" imgW="317087" imgH="177569" progId="">
                  <p:embed/>
                  <p:pic>
                    <p:nvPicPr>
                      <p:cNvPr id="0" name="Picture 1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890" y="4014065"/>
                        <a:ext cx="7620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75" name="Object 51"/>
          <p:cNvGraphicFramePr>
            <a:graphicFrameLocks noChangeAspect="1"/>
          </p:cNvGraphicFramePr>
          <p:nvPr>
            <p:extLst>
              <p:ext uri="{D42A27DB-BD31-4B8C-83A1-F6EECF244321}">
                <p14:modId xmlns:p14="http://schemas.microsoft.com/office/powerpoint/2010/main" val="706225972"/>
              </p:ext>
            </p:extLst>
          </p:nvPr>
        </p:nvGraphicFramePr>
        <p:xfrm>
          <a:off x="3674985" y="4014065"/>
          <a:ext cx="762000" cy="476250"/>
        </p:xfrm>
        <a:graphic>
          <a:graphicData uri="http://schemas.openxmlformats.org/presentationml/2006/ole">
            <mc:AlternateContent xmlns:mc="http://schemas.openxmlformats.org/markup-compatibility/2006">
              <mc:Choice xmlns:v="urn:schemas-microsoft-com:vml" Requires="v">
                <p:oleObj spid="_x0000_s175864" name="Equation" r:id="rId5" imgW="304668" imgH="190417" progId="">
                  <p:embed/>
                </p:oleObj>
              </mc:Choice>
              <mc:Fallback>
                <p:oleObj name="Equation" r:id="rId5" imgW="304668" imgH="190417" progId="">
                  <p:embed/>
                  <p:pic>
                    <p:nvPicPr>
                      <p:cNvPr id="0" name="Picture 1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4985" y="4014065"/>
                        <a:ext cx="76200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76" name="Object 52"/>
          <p:cNvGraphicFramePr>
            <a:graphicFrameLocks noChangeAspect="1"/>
          </p:cNvGraphicFramePr>
          <p:nvPr>
            <p:extLst>
              <p:ext uri="{D42A27DB-BD31-4B8C-83A1-F6EECF244321}">
                <p14:modId xmlns:p14="http://schemas.microsoft.com/office/powerpoint/2010/main" val="1224662706"/>
              </p:ext>
            </p:extLst>
          </p:nvPr>
        </p:nvGraphicFramePr>
        <p:xfrm>
          <a:off x="4516270" y="4014065"/>
          <a:ext cx="685800" cy="473075"/>
        </p:xfrm>
        <a:graphic>
          <a:graphicData uri="http://schemas.openxmlformats.org/presentationml/2006/ole">
            <mc:AlternateContent xmlns:mc="http://schemas.openxmlformats.org/markup-compatibility/2006">
              <mc:Choice xmlns:v="urn:schemas-microsoft-com:vml" Requires="v">
                <p:oleObj spid="_x0000_s175865" name="Equation" r:id="rId7" imgW="279400" imgH="190500" progId="">
                  <p:embed/>
                </p:oleObj>
              </mc:Choice>
              <mc:Fallback>
                <p:oleObj name="Equation" r:id="rId7" imgW="279400" imgH="190500" progId="">
                  <p:embed/>
                  <p:pic>
                    <p:nvPicPr>
                      <p:cNvPr id="0" name="Picture 1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6270" y="4014065"/>
                        <a:ext cx="6858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77" name="Object 53"/>
          <p:cNvGraphicFramePr>
            <a:graphicFrameLocks noChangeAspect="1"/>
          </p:cNvGraphicFramePr>
          <p:nvPr>
            <p:extLst>
              <p:ext uri="{D42A27DB-BD31-4B8C-83A1-F6EECF244321}">
                <p14:modId xmlns:p14="http://schemas.microsoft.com/office/powerpoint/2010/main" val="3495135133"/>
              </p:ext>
            </p:extLst>
          </p:nvPr>
        </p:nvGraphicFramePr>
        <p:xfrm>
          <a:off x="5236350" y="3991040"/>
          <a:ext cx="685800" cy="473075"/>
        </p:xfrm>
        <a:graphic>
          <a:graphicData uri="http://schemas.openxmlformats.org/presentationml/2006/ole">
            <mc:AlternateContent xmlns:mc="http://schemas.openxmlformats.org/markup-compatibility/2006">
              <mc:Choice xmlns:v="urn:schemas-microsoft-com:vml" Requires="v">
                <p:oleObj spid="_x0000_s175866" name="Equation" r:id="rId9" imgW="279400" imgH="190500" progId="">
                  <p:embed/>
                </p:oleObj>
              </mc:Choice>
              <mc:Fallback>
                <p:oleObj name="Equation" r:id="rId9" imgW="279400" imgH="190500" progId="">
                  <p:embed/>
                  <p:pic>
                    <p:nvPicPr>
                      <p:cNvPr id="0" name="Picture 1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6350" y="3991040"/>
                        <a:ext cx="6858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82" name="Rectangle 13"/>
          <p:cNvSpPr>
            <a:spLocks noChangeArrowheads="1"/>
          </p:cNvSpPr>
          <p:nvPr/>
        </p:nvSpPr>
        <p:spPr bwMode="auto">
          <a:xfrm>
            <a:off x="566555" y="4014065"/>
            <a:ext cx="8167470" cy="830997"/>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Times New Roman" pitchFamily="18" charset="0"/>
                <a:cs typeface="Times New Roman" pitchFamily="18" charset="0"/>
              </a:rPr>
              <a:t>该电路输出</a:t>
            </a:r>
            <a:r>
              <a:rPr lang="zh-CN" altLang="en-US" sz="2400" dirty="0">
                <a:solidFill>
                  <a:srgbClr val="0000CC"/>
                </a:solidFill>
              </a:rPr>
              <a:t>信号        </a:t>
            </a:r>
            <a:r>
              <a:rPr lang="zh-CN" altLang="en-US" sz="2400" dirty="0" smtClean="0">
                <a:solidFill>
                  <a:srgbClr val="0000CC"/>
                </a:solidFill>
              </a:rPr>
              <a:t> 、      、      、     ，</a:t>
            </a:r>
            <a:r>
              <a:rPr lang="zh-CN" altLang="en-US" sz="2400" dirty="0">
                <a:solidFill>
                  <a:srgbClr val="0000CC"/>
                </a:solidFill>
              </a:rPr>
              <a:t>使</a:t>
            </a:r>
            <a:r>
              <a:rPr lang="en-US" altLang="zh-CN" sz="2400" dirty="0">
                <a:solidFill>
                  <a:srgbClr val="0000CC"/>
                </a:solidFill>
              </a:rPr>
              <a:t>INS </a:t>
            </a:r>
            <a:r>
              <a:rPr lang="en-US" altLang="zh-CN" sz="2400" dirty="0" smtClean="0">
                <a:solidFill>
                  <a:srgbClr val="0000CC"/>
                </a:solidFill>
              </a:rPr>
              <a:t>8250</a:t>
            </a:r>
            <a:r>
              <a:rPr lang="zh-CN" altLang="en-US" sz="2400" dirty="0" smtClean="0">
                <a:solidFill>
                  <a:srgbClr val="0000CC"/>
                </a:solidFill>
              </a:rPr>
              <a:t>可</a:t>
            </a:r>
            <a:r>
              <a:rPr lang="zh-CN" altLang="en-US" sz="2400" dirty="0">
                <a:solidFill>
                  <a:srgbClr val="0000CC"/>
                </a:solidFill>
              </a:rPr>
              <a:t>直接同</a:t>
            </a:r>
            <a:r>
              <a:rPr lang="en-US" altLang="zh-CN" sz="2400" dirty="0">
                <a:solidFill>
                  <a:srgbClr val="0000CC"/>
                </a:solidFill>
              </a:rPr>
              <a:t>Modem</a:t>
            </a:r>
            <a:r>
              <a:rPr lang="zh-CN" altLang="en-US" sz="2400" dirty="0">
                <a:solidFill>
                  <a:srgbClr val="0000CC"/>
                </a:solidFill>
              </a:rPr>
              <a:t>连接，实现微机远程通信。</a:t>
            </a:r>
          </a:p>
        </p:txBody>
      </p:sp>
      <p:sp>
        <p:nvSpPr>
          <p:cNvPr id="11"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pic>
        <p:nvPicPr>
          <p:cNvPr id="53234" name="Picture 10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00325" y="4883162"/>
            <a:ext cx="29337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圆角矩形 12">
            <a:hlinkClick r:id="rId12" action="ppaction://hlinksldjump"/>
          </p:cNvPr>
          <p:cNvSpPr/>
          <p:nvPr/>
        </p:nvSpPr>
        <p:spPr bwMode="auto">
          <a:xfrm>
            <a:off x="4166955" y="5545271"/>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309" name="Object 61"/>
          <p:cNvGraphicFramePr>
            <a:graphicFrameLocks noChangeAspect="1"/>
          </p:cNvGraphicFramePr>
          <p:nvPr>
            <p:extLst>
              <p:ext uri="{D42A27DB-BD31-4B8C-83A1-F6EECF244321}">
                <p14:modId xmlns:p14="http://schemas.microsoft.com/office/powerpoint/2010/main" val="840728535"/>
              </p:ext>
            </p:extLst>
          </p:nvPr>
        </p:nvGraphicFramePr>
        <p:xfrm>
          <a:off x="7317305" y="3654025"/>
          <a:ext cx="627063" cy="434975"/>
        </p:xfrm>
        <a:graphic>
          <a:graphicData uri="http://schemas.openxmlformats.org/presentationml/2006/ole">
            <mc:AlternateContent xmlns:mc="http://schemas.openxmlformats.org/markup-compatibility/2006">
              <mc:Choice xmlns:v="urn:schemas-microsoft-com:vml" Requires="v">
                <p:oleObj spid="_x0000_s176297" name="Equation" r:id="rId3" imgW="279400" imgH="190500" progId="">
                  <p:embed/>
                </p:oleObj>
              </mc:Choice>
              <mc:Fallback>
                <p:oleObj name="Equation" r:id="rId3" imgW="279400" imgH="190500" progId="">
                  <p:embed/>
                  <p:pic>
                    <p:nvPicPr>
                      <p:cNvPr id="0" name="Picture 2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7305" y="3654025"/>
                        <a:ext cx="627063"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310" name="Object 62"/>
          <p:cNvGraphicFramePr>
            <a:graphicFrameLocks noChangeAspect="1"/>
          </p:cNvGraphicFramePr>
          <p:nvPr>
            <p:extLst>
              <p:ext uri="{D42A27DB-BD31-4B8C-83A1-F6EECF244321}">
                <p14:modId xmlns:p14="http://schemas.microsoft.com/office/powerpoint/2010/main" val="817905929"/>
              </p:ext>
            </p:extLst>
          </p:nvPr>
        </p:nvGraphicFramePr>
        <p:xfrm>
          <a:off x="7677345" y="4374105"/>
          <a:ext cx="674687" cy="465137"/>
        </p:xfrm>
        <a:graphic>
          <a:graphicData uri="http://schemas.openxmlformats.org/presentationml/2006/ole">
            <mc:AlternateContent xmlns:mc="http://schemas.openxmlformats.org/markup-compatibility/2006">
              <mc:Choice xmlns:v="urn:schemas-microsoft-com:vml" Requires="v">
                <p:oleObj spid="_x0000_s176298" name="Equation" r:id="rId5" imgW="279400" imgH="190500" progId="">
                  <p:embed/>
                </p:oleObj>
              </mc:Choice>
              <mc:Fallback>
                <p:oleObj name="Equation" r:id="rId5" imgW="279400" imgH="190500" progId="">
                  <p:embed/>
                  <p:pic>
                    <p:nvPicPr>
                      <p:cNvPr id="0" name="Picture 2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7345" y="4374105"/>
                        <a:ext cx="674687"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314" name="Rectangle 8"/>
          <p:cNvSpPr>
            <a:spLocks noChangeArrowheads="1"/>
          </p:cNvSpPr>
          <p:nvPr/>
        </p:nvSpPr>
        <p:spPr bwMode="auto">
          <a:xfrm>
            <a:off x="657225" y="3293985"/>
            <a:ext cx="8136554" cy="1934424"/>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Times New Roman" pitchFamily="18" charset="0"/>
                <a:cs typeface="Times New Roman" pitchFamily="18" charset="0"/>
              </a:rPr>
              <a:t>该信号是</a:t>
            </a:r>
            <a:r>
              <a:rPr lang="en-US" altLang="zh-CN" sz="2400" dirty="0">
                <a:solidFill>
                  <a:srgbClr val="0000CC"/>
                </a:solidFill>
                <a:latin typeface="Times New Roman" pitchFamily="18" charset="0"/>
                <a:cs typeface="Times New Roman" pitchFamily="18" charset="0"/>
              </a:rPr>
              <a:t>Modem</a:t>
            </a:r>
            <a:r>
              <a:rPr lang="zh-CN" altLang="en-US" sz="2400" dirty="0">
                <a:solidFill>
                  <a:srgbClr val="0000CC"/>
                </a:solidFill>
                <a:latin typeface="Times New Roman" pitchFamily="18" charset="0"/>
                <a:cs typeface="Times New Roman" pitchFamily="18" charset="0"/>
              </a:rPr>
              <a:t>的状态信号，可通过读</a:t>
            </a:r>
            <a:r>
              <a:rPr lang="en-US" altLang="zh-CN" sz="2400" dirty="0" smtClean="0">
                <a:solidFill>
                  <a:srgbClr val="0000CC"/>
                </a:solidFill>
                <a:latin typeface="Times New Roman" pitchFamily="18" charset="0"/>
                <a:cs typeface="Times New Roman" pitchFamily="18" charset="0"/>
              </a:rPr>
              <a:t>Modem</a:t>
            </a:r>
            <a:r>
              <a:rPr lang="zh-CN" altLang="en-US" sz="2400" dirty="0" smtClean="0">
                <a:solidFill>
                  <a:srgbClr val="0000CC"/>
                </a:solidFill>
                <a:latin typeface="Times New Roman" pitchFamily="18" charset="0"/>
                <a:cs typeface="Times New Roman" pitchFamily="18" charset="0"/>
              </a:rPr>
              <a:t>状</a:t>
            </a:r>
            <a:r>
              <a:rPr lang="zh-CN" altLang="en-US" sz="2400" dirty="0">
                <a:solidFill>
                  <a:srgbClr val="0000CC"/>
                </a:solidFill>
                <a:latin typeface="Times New Roman" pitchFamily="18" charset="0"/>
                <a:cs typeface="Times New Roman" pitchFamily="18" charset="0"/>
              </a:rPr>
              <a:t>态寄存</a:t>
            </a:r>
            <a:r>
              <a:rPr lang="zh-CN" altLang="en-US" sz="2400" dirty="0" smtClean="0">
                <a:solidFill>
                  <a:srgbClr val="0000CC"/>
                </a:solidFill>
                <a:latin typeface="Times New Roman" pitchFamily="18" charset="0"/>
                <a:cs typeface="Times New Roman" pitchFamily="18" charset="0"/>
              </a:rPr>
              <a:t>器的</a:t>
            </a:r>
            <a:r>
              <a:rPr lang="en-US" altLang="zh-CN" sz="2400" dirty="0" smtClean="0">
                <a:solidFill>
                  <a:srgbClr val="0000CC"/>
                </a:solidFill>
                <a:latin typeface="Times New Roman" pitchFamily="18" charset="0"/>
                <a:cs typeface="Times New Roman" pitchFamily="18" charset="0"/>
              </a:rPr>
              <a:t>D</a:t>
            </a:r>
            <a:r>
              <a:rPr lang="en-US" altLang="zh-CN" sz="2400" baseline="-30000" dirty="0" smtClean="0">
                <a:solidFill>
                  <a:srgbClr val="0000CC"/>
                </a:solidFill>
                <a:latin typeface="Times New Roman" pitchFamily="18" charset="0"/>
                <a:cs typeface="Times New Roman" pitchFamily="18" charset="0"/>
              </a:rPr>
              <a:t>4</a:t>
            </a:r>
            <a:r>
              <a:rPr lang="zh-CN" altLang="en-US" sz="2400" dirty="0">
                <a:solidFill>
                  <a:srgbClr val="0000CC"/>
                </a:solidFill>
                <a:latin typeface="Times New Roman" pitchFamily="18" charset="0"/>
                <a:cs typeface="Times New Roman" pitchFamily="18" charset="0"/>
              </a:rPr>
              <a:t>位获得该信号状态。若允许</a:t>
            </a:r>
            <a:r>
              <a:rPr lang="en-US" altLang="zh-CN" sz="2400" dirty="0">
                <a:solidFill>
                  <a:srgbClr val="0000CC"/>
                </a:solidFill>
                <a:latin typeface="Times New Roman" pitchFamily="18" charset="0"/>
                <a:cs typeface="Times New Roman" pitchFamily="18" charset="0"/>
              </a:rPr>
              <a:t>Modem</a:t>
            </a:r>
            <a:r>
              <a:rPr lang="zh-CN" altLang="en-US" sz="2400" dirty="0" smtClean="0">
                <a:solidFill>
                  <a:srgbClr val="0000CC"/>
                </a:solidFill>
                <a:latin typeface="Times New Roman" pitchFamily="18" charset="0"/>
                <a:cs typeface="Times New Roman" pitchFamily="18" charset="0"/>
              </a:rPr>
              <a:t>状态</a:t>
            </a:r>
            <a:r>
              <a:rPr lang="zh-CN" altLang="en-US" sz="2400" dirty="0">
                <a:solidFill>
                  <a:srgbClr val="0000CC"/>
                </a:solidFill>
                <a:latin typeface="Times New Roman" pitchFamily="18" charset="0"/>
                <a:cs typeface="Times New Roman" pitchFamily="18" charset="0"/>
              </a:rPr>
              <a:t>中断，      </a:t>
            </a:r>
            <a:r>
              <a:rPr lang="zh-CN" altLang="en-US" sz="2400" dirty="0">
                <a:solidFill>
                  <a:srgbClr val="0000CC"/>
                </a:solidFill>
                <a:latin typeface="Times New Roman" pitchFamily="18" charset="0"/>
              </a:rPr>
              <a:t>状态的改变将产生中断。该信号有效时</a:t>
            </a:r>
            <a:r>
              <a:rPr lang="zh-CN" altLang="en-US" sz="2400" dirty="0" smtClean="0">
                <a:solidFill>
                  <a:srgbClr val="0000CC"/>
                </a:solidFill>
                <a:latin typeface="Times New Roman" pitchFamily="18" charset="0"/>
              </a:rPr>
              <a:t>，表</a:t>
            </a:r>
            <a:r>
              <a:rPr lang="zh-CN" altLang="en-US" sz="2400" dirty="0">
                <a:solidFill>
                  <a:srgbClr val="0000CC"/>
                </a:solidFill>
                <a:latin typeface="Times New Roman" pitchFamily="18" charset="0"/>
              </a:rPr>
              <a:t>示</a:t>
            </a:r>
            <a:r>
              <a:rPr lang="en-US" altLang="zh-CN" sz="2400" dirty="0">
                <a:solidFill>
                  <a:srgbClr val="0000CC"/>
                </a:solidFill>
                <a:latin typeface="Times New Roman" pitchFamily="18" charset="0"/>
              </a:rPr>
              <a:t>Modem</a:t>
            </a:r>
            <a:r>
              <a:rPr lang="zh-CN" altLang="en-US" sz="2400" dirty="0">
                <a:solidFill>
                  <a:srgbClr val="0000CC"/>
                </a:solidFill>
                <a:latin typeface="Times New Roman" pitchFamily="18" charset="0"/>
              </a:rPr>
              <a:t>可接收</a:t>
            </a:r>
            <a:r>
              <a:rPr lang="en-US" altLang="zh-CN" sz="2400" dirty="0">
                <a:solidFill>
                  <a:srgbClr val="0000CC"/>
                </a:solidFill>
                <a:latin typeface="Times New Roman" pitchFamily="18" charset="0"/>
              </a:rPr>
              <a:t>INS 8250</a:t>
            </a:r>
            <a:r>
              <a:rPr lang="zh-CN" altLang="en-US" sz="2400" dirty="0">
                <a:solidFill>
                  <a:srgbClr val="0000CC"/>
                </a:solidFill>
                <a:latin typeface="Times New Roman" pitchFamily="18" charset="0"/>
              </a:rPr>
              <a:t>输出的数据，同时也作</a:t>
            </a:r>
            <a:r>
              <a:rPr lang="zh-CN" altLang="en-US" sz="2400" dirty="0" smtClean="0">
                <a:solidFill>
                  <a:srgbClr val="0000CC"/>
                </a:solidFill>
                <a:latin typeface="Times New Roman" pitchFamily="18" charset="0"/>
              </a:rPr>
              <a:t>为</a:t>
            </a:r>
            <a:r>
              <a:rPr lang="en-US" altLang="zh-CN" sz="2400" dirty="0" smtClean="0">
                <a:solidFill>
                  <a:srgbClr val="0000CC"/>
                </a:solidFill>
                <a:latin typeface="Times New Roman" pitchFamily="18" charset="0"/>
              </a:rPr>
              <a:t>INS </a:t>
            </a:r>
            <a:r>
              <a:rPr lang="en-US" altLang="zh-CN" sz="2400" dirty="0">
                <a:solidFill>
                  <a:srgbClr val="0000CC"/>
                </a:solidFill>
                <a:latin typeface="Times New Roman" pitchFamily="18" charset="0"/>
              </a:rPr>
              <a:t>8250</a:t>
            </a:r>
            <a:r>
              <a:rPr lang="zh-CN" altLang="en-US" sz="2400" dirty="0">
                <a:solidFill>
                  <a:srgbClr val="0000CC"/>
                </a:solidFill>
                <a:latin typeface="Times New Roman" pitchFamily="18" charset="0"/>
              </a:rPr>
              <a:t>向</a:t>
            </a:r>
            <a:r>
              <a:rPr lang="en-US" altLang="zh-CN" sz="2400" dirty="0">
                <a:solidFill>
                  <a:srgbClr val="0000CC"/>
                </a:solidFill>
                <a:latin typeface="Times New Roman" pitchFamily="18" charset="0"/>
              </a:rPr>
              <a:t>Modem</a:t>
            </a:r>
            <a:r>
              <a:rPr lang="zh-CN" altLang="en-US" sz="2400" dirty="0">
                <a:solidFill>
                  <a:srgbClr val="0000CC"/>
                </a:solidFill>
                <a:latin typeface="Times New Roman" pitchFamily="18" charset="0"/>
              </a:rPr>
              <a:t>输出        信号的应答信</a:t>
            </a:r>
            <a:r>
              <a:rPr lang="zh-CN" altLang="en-US" sz="2400" dirty="0" smtClean="0">
                <a:solidFill>
                  <a:srgbClr val="0000CC"/>
                </a:solidFill>
                <a:latin typeface="Times New Roman" pitchFamily="18" charset="0"/>
              </a:rPr>
              <a:t>号。</a:t>
            </a:r>
            <a:endParaRPr lang="zh-CN" altLang="en-US" sz="2400" dirty="0">
              <a:solidFill>
                <a:srgbClr val="0000CC"/>
              </a:solidFill>
              <a:latin typeface="Times New Roman" pitchFamily="18" charset="0"/>
            </a:endParaRPr>
          </a:p>
        </p:txBody>
      </p:sp>
      <p:graphicFrame>
        <p:nvGraphicFramePr>
          <p:cNvPr id="53311" name="Object 63"/>
          <p:cNvGraphicFramePr>
            <a:graphicFrameLocks noChangeAspect="1"/>
          </p:cNvGraphicFramePr>
          <p:nvPr>
            <p:extLst>
              <p:ext uri="{D42A27DB-BD31-4B8C-83A1-F6EECF244321}">
                <p14:modId xmlns:p14="http://schemas.microsoft.com/office/powerpoint/2010/main" val="1890632535"/>
              </p:ext>
            </p:extLst>
          </p:nvPr>
        </p:nvGraphicFramePr>
        <p:xfrm>
          <a:off x="5742130" y="1975340"/>
          <a:ext cx="671513" cy="463550"/>
        </p:xfrm>
        <a:graphic>
          <a:graphicData uri="http://schemas.openxmlformats.org/presentationml/2006/ole">
            <mc:AlternateContent xmlns:mc="http://schemas.openxmlformats.org/markup-compatibility/2006">
              <mc:Choice xmlns:v="urn:schemas-microsoft-com:vml" Requires="v">
                <p:oleObj spid="_x0000_s176299" name="Equation" r:id="rId7" imgW="279400" imgH="190500" progId="">
                  <p:embed/>
                </p:oleObj>
              </mc:Choice>
              <mc:Fallback>
                <p:oleObj name="Equation" r:id="rId7" imgW="279400" imgH="190500" progId="">
                  <p:embed/>
                  <p:pic>
                    <p:nvPicPr>
                      <p:cNvPr id="0" name="Picture 2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2130" y="1975340"/>
                        <a:ext cx="671513"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315" name="Rectangle 14"/>
          <p:cNvSpPr>
            <a:spLocks noChangeArrowheads="1"/>
          </p:cNvSpPr>
          <p:nvPr/>
        </p:nvSpPr>
        <p:spPr bwMode="auto">
          <a:xfrm>
            <a:off x="657226" y="1628800"/>
            <a:ext cx="8190250" cy="830997"/>
          </a:xfrm>
          <a:prstGeom prst="rect">
            <a:avLst/>
          </a:prstGeom>
          <a:noFill/>
          <a:ln w="9525">
            <a:noFill/>
            <a:miter lim="800000"/>
            <a:headEnd/>
            <a:tailEnd/>
          </a:ln>
        </p:spPr>
        <p:txBody>
          <a:bodyPr wrap="square" anchor="ctr">
            <a:spAutoFit/>
          </a:bodyPr>
          <a:lstStyle/>
          <a:p>
            <a:r>
              <a:rPr lang="zh-CN" altLang="en-US" sz="2400" dirty="0">
                <a:solidFill>
                  <a:srgbClr val="0000CC"/>
                </a:solidFill>
                <a:latin typeface="Times New Roman" pitchFamily="18" charset="0"/>
                <a:cs typeface="Times New Roman" pitchFamily="18" charset="0"/>
              </a:rPr>
              <a:t>若该信号有效，通知</a:t>
            </a:r>
            <a:r>
              <a:rPr lang="en-US" altLang="zh-CN" sz="2400" dirty="0">
                <a:solidFill>
                  <a:srgbClr val="0000CC"/>
                </a:solidFill>
                <a:latin typeface="Times New Roman" pitchFamily="18" charset="0"/>
                <a:cs typeface="Times New Roman" pitchFamily="18" charset="0"/>
                <a:hlinkClick r:id="rId9" action="ppaction://hlinksldjump"/>
              </a:rPr>
              <a:t>Modem</a:t>
            </a:r>
            <a:r>
              <a:rPr lang="zh-CN" altLang="en-US" sz="2400" dirty="0">
                <a:solidFill>
                  <a:srgbClr val="0000CC"/>
                </a:solidFill>
                <a:latin typeface="Times New Roman" pitchFamily="18" charset="0"/>
                <a:cs typeface="Times New Roman" pitchFamily="18" charset="0"/>
              </a:rPr>
              <a:t>，</a:t>
            </a:r>
            <a:r>
              <a:rPr lang="en-US" altLang="zh-CN" sz="2400" dirty="0" smtClean="0">
                <a:solidFill>
                  <a:srgbClr val="0000CC"/>
                </a:solidFill>
                <a:latin typeface="Times New Roman" pitchFamily="18" charset="0"/>
                <a:cs typeface="Times New Roman" pitchFamily="18" charset="0"/>
              </a:rPr>
              <a:t>INS8250</a:t>
            </a:r>
            <a:r>
              <a:rPr lang="zh-CN" altLang="en-US" sz="2400" dirty="0">
                <a:solidFill>
                  <a:srgbClr val="0000CC"/>
                </a:solidFill>
                <a:latin typeface="Times New Roman" pitchFamily="18" charset="0"/>
                <a:cs typeface="Times New Roman" pitchFamily="18" charset="0"/>
              </a:rPr>
              <a:t>已做好</a:t>
            </a:r>
            <a:r>
              <a:rPr lang="zh-CN" altLang="en-US" sz="2400" dirty="0" smtClean="0">
                <a:solidFill>
                  <a:srgbClr val="0000CC"/>
                </a:solidFill>
                <a:latin typeface="Times New Roman" pitchFamily="18" charset="0"/>
                <a:cs typeface="Times New Roman" pitchFamily="18" charset="0"/>
              </a:rPr>
              <a:t>发送</a:t>
            </a:r>
            <a:r>
              <a:rPr lang="zh-CN" altLang="en-US" sz="2400" dirty="0">
                <a:solidFill>
                  <a:srgbClr val="0000CC"/>
                </a:solidFill>
                <a:latin typeface="Times New Roman" pitchFamily="18" charset="0"/>
                <a:cs typeface="Times New Roman" pitchFamily="18" charset="0"/>
              </a:rPr>
              <a:t>数据的准备。将</a:t>
            </a:r>
            <a:r>
              <a:rPr lang="en-US" altLang="zh-CN" sz="2400" dirty="0">
                <a:solidFill>
                  <a:srgbClr val="0000CC"/>
                </a:solidFill>
                <a:latin typeface="Times New Roman" pitchFamily="18" charset="0"/>
                <a:cs typeface="Times New Roman" pitchFamily="18" charset="0"/>
              </a:rPr>
              <a:t>Modem</a:t>
            </a:r>
            <a:r>
              <a:rPr lang="zh-CN" altLang="en-US" sz="2400" dirty="0">
                <a:solidFill>
                  <a:srgbClr val="0000CC"/>
                </a:solidFill>
                <a:latin typeface="Times New Roman" pitchFamily="18" charset="0"/>
                <a:cs typeface="Times New Roman" pitchFamily="18" charset="0"/>
              </a:rPr>
              <a:t>控制寄存器</a:t>
            </a:r>
            <a:r>
              <a:rPr lang="en-US" altLang="zh-CN" sz="2400" dirty="0">
                <a:solidFill>
                  <a:srgbClr val="0000CC"/>
                </a:solidFill>
                <a:latin typeface="Times New Roman" pitchFamily="18" charset="0"/>
                <a:cs typeface="Times New Roman" pitchFamily="18" charset="0"/>
              </a:rPr>
              <a:t>D</a:t>
            </a:r>
            <a:r>
              <a:rPr lang="en-US" altLang="zh-CN" sz="2400" baseline="-30000" dirty="0">
                <a:solidFill>
                  <a:srgbClr val="0000CC"/>
                </a:solidFill>
                <a:latin typeface="Times New Roman" pitchFamily="18" charset="0"/>
                <a:cs typeface="Times New Roman" pitchFamily="18" charset="0"/>
              </a:rPr>
              <a:t>0</a:t>
            </a:r>
            <a:r>
              <a:rPr lang="zh-CN" altLang="en-US" sz="2400" dirty="0">
                <a:solidFill>
                  <a:srgbClr val="0000CC"/>
                </a:solidFill>
                <a:latin typeface="Times New Roman" pitchFamily="18" charset="0"/>
                <a:cs typeface="Times New Roman" pitchFamily="18" charset="0"/>
              </a:rPr>
              <a:t>位置</a:t>
            </a:r>
            <a:r>
              <a:rPr lang="zh-CN" altLang="en-US" sz="2400" dirty="0">
                <a:solidFill>
                  <a:srgbClr val="0000CC"/>
                </a:solidFill>
                <a:cs typeface="Times New Roman" pitchFamily="18" charset="0"/>
              </a:rPr>
              <a:t>“</a:t>
            </a:r>
            <a:r>
              <a:rPr lang="en-US" altLang="zh-CN" sz="2400" dirty="0">
                <a:solidFill>
                  <a:srgbClr val="0000CC"/>
                </a:solidFill>
                <a:latin typeface="Times New Roman" pitchFamily="18" charset="0"/>
                <a:cs typeface="Times New Roman" pitchFamily="18" charset="0"/>
              </a:rPr>
              <a:t>1</a:t>
            </a:r>
            <a:r>
              <a:rPr lang="en-US" altLang="zh-CN" sz="2400" dirty="0">
                <a:solidFill>
                  <a:srgbClr val="0000CC"/>
                </a:solidFill>
                <a:cs typeface="Times New Roman" pitchFamily="18" charset="0"/>
              </a:rPr>
              <a:t>”</a:t>
            </a:r>
            <a:r>
              <a:rPr lang="zh-CN" altLang="en-US" sz="2400" dirty="0">
                <a:solidFill>
                  <a:srgbClr val="0000CC"/>
                </a:solidFill>
                <a:latin typeface="Times New Roman" pitchFamily="18" charset="0"/>
                <a:cs typeface="Times New Roman" pitchFamily="18" charset="0"/>
              </a:rPr>
              <a:t>，      </a:t>
            </a:r>
            <a:r>
              <a:rPr lang="zh-CN" altLang="en-US" sz="2400" dirty="0" smtClean="0">
                <a:solidFill>
                  <a:srgbClr val="0000CC"/>
                </a:solidFill>
              </a:rPr>
              <a:t>输</a:t>
            </a:r>
            <a:r>
              <a:rPr lang="zh-CN" altLang="en-US" sz="2400" dirty="0">
                <a:solidFill>
                  <a:srgbClr val="0000CC"/>
                </a:solidFill>
              </a:rPr>
              <a:t>出有效。</a:t>
            </a:r>
          </a:p>
        </p:txBody>
      </p:sp>
      <p:grpSp>
        <p:nvGrpSpPr>
          <p:cNvPr id="53316" name="Group 17"/>
          <p:cNvGrpSpPr>
            <a:grpSpLocks/>
          </p:cNvGrpSpPr>
          <p:nvPr/>
        </p:nvGrpSpPr>
        <p:grpSpPr bwMode="auto">
          <a:xfrm>
            <a:off x="680289" y="1089025"/>
            <a:ext cx="6276976" cy="511175"/>
            <a:chOff x="268" y="686"/>
            <a:chExt cx="3954" cy="322"/>
          </a:xfrm>
        </p:grpSpPr>
        <p:graphicFrame>
          <p:nvGraphicFramePr>
            <p:cNvPr id="53312" name="Object 64"/>
            <p:cNvGraphicFramePr>
              <a:graphicFrameLocks noChangeAspect="1"/>
            </p:cNvGraphicFramePr>
            <p:nvPr/>
          </p:nvGraphicFramePr>
          <p:xfrm>
            <a:off x="268" y="686"/>
            <a:ext cx="467" cy="322"/>
          </p:xfrm>
          <a:graphic>
            <a:graphicData uri="http://schemas.openxmlformats.org/presentationml/2006/ole">
              <mc:AlternateContent xmlns:mc="http://schemas.openxmlformats.org/markup-compatibility/2006">
                <mc:Choice xmlns:v="urn:schemas-microsoft-com:vml" Requires="v">
                  <p:oleObj spid="_x0000_s176300" name="Equation" r:id="rId10" imgW="279400" imgH="190500" progId="">
                    <p:embed/>
                  </p:oleObj>
                </mc:Choice>
                <mc:Fallback>
                  <p:oleObj name="Equation" r:id="rId10" imgW="279400" imgH="190500" progId="">
                    <p:embed/>
                    <p:pic>
                      <p:nvPicPr>
                        <p:cNvPr id="0" name="Picture 20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 y="686"/>
                          <a:ext cx="467"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318" name="Rectangle 16"/>
            <p:cNvSpPr>
              <a:spLocks noChangeArrowheads="1"/>
            </p:cNvSpPr>
            <p:nvPr/>
          </p:nvSpPr>
          <p:spPr bwMode="auto">
            <a:xfrm>
              <a:off x="810" y="714"/>
              <a:ext cx="3412" cy="291"/>
            </a:xfrm>
            <a:prstGeom prst="rect">
              <a:avLst/>
            </a:prstGeom>
            <a:noFill/>
            <a:ln w="9525">
              <a:noFill/>
              <a:miter lim="800000"/>
              <a:headEnd/>
              <a:tailEnd/>
            </a:ln>
          </p:spPr>
          <p:txBody>
            <a:bodyPr wrap="none">
              <a:spAutoFit/>
            </a:bodyPr>
            <a:lstStyle/>
            <a:p>
              <a:r>
                <a:rPr lang="zh-CN" altLang="en-US" sz="2400" dirty="0">
                  <a:solidFill>
                    <a:srgbClr val="0000CC"/>
                  </a:solidFill>
                </a:rPr>
                <a:t>：请求发送信号，输出，低电平有效。</a:t>
              </a:r>
            </a:p>
          </p:txBody>
        </p:sp>
      </p:grpSp>
      <p:graphicFrame>
        <p:nvGraphicFramePr>
          <p:cNvPr id="53313" name="Object 65"/>
          <p:cNvGraphicFramePr>
            <a:graphicFrameLocks noChangeAspect="1"/>
          </p:cNvGraphicFramePr>
          <p:nvPr>
            <p:extLst>
              <p:ext uri="{D42A27DB-BD31-4B8C-83A1-F6EECF244321}">
                <p14:modId xmlns:p14="http://schemas.microsoft.com/office/powerpoint/2010/main" val="2219691100"/>
              </p:ext>
            </p:extLst>
          </p:nvPr>
        </p:nvGraphicFramePr>
        <p:xfrm>
          <a:off x="682514" y="2708920"/>
          <a:ext cx="784141" cy="540582"/>
        </p:xfrm>
        <a:graphic>
          <a:graphicData uri="http://schemas.openxmlformats.org/presentationml/2006/ole">
            <mc:AlternateContent xmlns:mc="http://schemas.openxmlformats.org/markup-compatibility/2006">
              <mc:Choice xmlns:v="urn:schemas-microsoft-com:vml" Requires="v">
                <p:oleObj spid="_x0000_s176301" name="Equation" r:id="rId12" imgW="279400" imgH="190500" progId="">
                  <p:embed/>
                </p:oleObj>
              </mc:Choice>
              <mc:Fallback>
                <p:oleObj name="Equation" r:id="rId12" imgW="279400" imgH="190500" progId="">
                  <p:embed/>
                  <p:pic>
                    <p:nvPicPr>
                      <p:cNvPr id="0" name="Picture 20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2514" y="2708920"/>
                        <a:ext cx="784141" cy="5405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317" name="Rectangle 19"/>
          <p:cNvSpPr>
            <a:spLocks noChangeArrowheads="1"/>
          </p:cNvSpPr>
          <p:nvPr/>
        </p:nvSpPr>
        <p:spPr bwMode="auto">
          <a:xfrm>
            <a:off x="1315372" y="2798375"/>
            <a:ext cx="5416868" cy="461665"/>
          </a:xfrm>
          <a:prstGeom prst="rect">
            <a:avLst/>
          </a:prstGeom>
          <a:noFill/>
          <a:ln w="9525">
            <a:noFill/>
            <a:miter lim="800000"/>
            <a:headEnd/>
            <a:tailEnd/>
          </a:ln>
        </p:spPr>
        <p:txBody>
          <a:bodyPr wrap="none">
            <a:spAutoFit/>
          </a:bodyPr>
          <a:lstStyle/>
          <a:p>
            <a:r>
              <a:rPr lang="zh-CN" altLang="en-US" sz="2400" dirty="0">
                <a:solidFill>
                  <a:srgbClr val="0000CC"/>
                </a:solidFill>
              </a:rPr>
              <a:t>：允许发送信号，输入，低电平有效。</a:t>
            </a:r>
          </a:p>
        </p:txBody>
      </p:sp>
      <p:sp>
        <p:nvSpPr>
          <p:cNvPr id="12"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pic>
        <p:nvPicPr>
          <p:cNvPr id="173283" name="Picture 12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8414" y="4824155"/>
            <a:ext cx="29337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圆角矩形 13">
            <a:hlinkClick r:id="rId15" action="ppaction://hlinksldjump"/>
          </p:cNvPr>
          <p:cNvSpPr/>
          <p:nvPr/>
        </p:nvSpPr>
        <p:spPr bwMode="auto">
          <a:xfrm>
            <a:off x="4346975" y="5409220"/>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1550" y="1058541"/>
            <a:ext cx="7790934" cy="1200329"/>
          </a:xfrm>
          <a:prstGeom prst="rect">
            <a:avLst/>
          </a:prstGeom>
        </p:spPr>
        <p:txBody>
          <a:bodyPr wrap="square">
            <a:spAutoFit/>
          </a:bodyPr>
          <a:lstStyle/>
          <a:p>
            <a:pPr algn="just"/>
            <a:r>
              <a:rPr lang="en-US" altLang="zh-CN" sz="2400" dirty="0">
                <a:solidFill>
                  <a:srgbClr val="0000CC"/>
                </a:solidFill>
              </a:rPr>
              <a:t>/DTR</a:t>
            </a:r>
            <a:r>
              <a:rPr lang="zh-CN" altLang="en-US" sz="2400" dirty="0">
                <a:solidFill>
                  <a:srgbClr val="0000CC"/>
                </a:solidFill>
              </a:rPr>
              <a:t>：数据终端准备好信号，输出，低电平有效</a:t>
            </a:r>
            <a:r>
              <a:rPr lang="zh-CN" altLang="en-US" sz="2400" dirty="0" smtClean="0">
                <a:solidFill>
                  <a:srgbClr val="0000CC"/>
                </a:solidFill>
              </a:rPr>
              <a:t>。</a:t>
            </a:r>
            <a:endParaRPr lang="en-US" altLang="zh-CN" sz="2400" dirty="0" smtClean="0">
              <a:solidFill>
                <a:srgbClr val="0000CC"/>
              </a:solidFill>
            </a:endParaRPr>
          </a:p>
          <a:p>
            <a:pPr algn="just"/>
            <a:r>
              <a:rPr lang="zh-CN" altLang="en-US" sz="2400" dirty="0">
                <a:solidFill>
                  <a:srgbClr val="0000CC"/>
                </a:solidFill>
                <a:latin typeface="Times New Roman" pitchFamily="18" charset="0"/>
                <a:cs typeface="Times New Roman" pitchFamily="18" charset="0"/>
              </a:rPr>
              <a:t>若该信号有效，通知</a:t>
            </a:r>
            <a:r>
              <a:rPr lang="en-US" altLang="zh-CN" sz="2400" dirty="0">
                <a:solidFill>
                  <a:srgbClr val="0000CC"/>
                </a:solidFill>
                <a:latin typeface="Times New Roman" pitchFamily="18" charset="0"/>
                <a:cs typeface="Times New Roman" pitchFamily="18" charset="0"/>
              </a:rPr>
              <a:t>Modem</a:t>
            </a:r>
            <a:r>
              <a:rPr lang="zh-CN" altLang="en-US" sz="2400" dirty="0">
                <a:solidFill>
                  <a:srgbClr val="0000CC"/>
                </a:solidFill>
                <a:latin typeface="Times New Roman" pitchFamily="18" charset="0"/>
                <a:cs typeface="Times New Roman" pitchFamily="18" charset="0"/>
              </a:rPr>
              <a:t>，</a:t>
            </a:r>
            <a:r>
              <a:rPr lang="en-US" altLang="zh-CN" sz="2400" dirty="0">
                <a:solidFill>
                  <a:srgbClr val="0000CC"/>
                </a:solidFill>
                <a:latin typeface="Times New Roman" pitchFamily="18" charset="0"/>
                <a:cs typeface="Times New Roman" pitchFamily="18" charset="0"/>
              </a:rPr>
              <a:t>INS 8250</a:t>
            </a:r>
            <a:r>
              <a:rPr lang="zh-CN" altLang="en-US" sz="2400" dirty="0">
                <a:solidFill>
                  <a:srgbClr val="0000CC"/>
                </a:solidFill>
                <a:latin typeface="Times New Roman" pitchFamily="18" charset="0"/>
                <a:cs typeface="Times New Roman" pitchFamily="18" charset="0"/>
              </a:rPr>
              <a:t>已做好收</a:t>
            </a:r>
            <a:r>
              <a:rPr lang="en-US" altLang="zh-CN" sz="2400" dirty="0">
                <a:solidFill>
                  <a:srgbClr val="0000CC"/>
                </a:solidFill>
                <a:latin typeface="Times New Roman" pitchFamily="18" charset="0"/>
                <a:cs typeface="Times New Roman" pitchFamily="18" charset="0"/>
              </a:rPr>
              <a:t>/</a:t>
            </a:r>
            <a:r>
              <a:rPr lang="zh-CN" altLang="en-US" sz="2400" dirty="0">
                <a:solidFill>
                  <a:srgbClr val="0000CC"/>
                </a:solidFill>
                <a:latin typeface="Times New Roman" pitchFamily="18" charset="0"/>
                <a:cs typeface="Times New Roman" pitchFamily="18" charset="0"/>
              </a:rPr>
              <a:t>发通信准备。将</a:t>
            </a:r>
            <a:r>
              <a:rPr lang="en-US" altLang="zh-CN" sz="2400" dirty="0">
                <a:solidFill>
                  <a:srgbClr val="0000CC"/>
                </a:solidFill>
                <a:latin typeface="Times New Roman" pitchFamily="18" charset="0"/>
                <a:cs typeface="Times New Roman" pitchFamily="18" charset="0"/>
              </a:rPr>
              <a:t>Modem</a:t>
            </a:r>
            <a:r>
              <a:rPr lang="zh-CN" altLang="en-US" sz="2400" dirty="0">
                <a:solidFill>
                  <a:srgbClr val="0000CC"/>
                </a:solidFill>
                <a:latin typeface="Times New Roman" pitchFamily="18" charset="0"/>
                <a:cs typeface="Times New Roman" pitchFamily="18" charset="0"/>
              </a:rPr>
              <a:t>控制寄存器</a:t>
            </a:r>
            <a:r>
              <a:rPr lang="en-US" altLang="zh-CN" sz="2400" dirty="0">
                <a:solidFill>
                  <a:srgbClr val="0000CC"/>
                </a:solidFill>
                <a:latin typeface="Times New Roman" pitchFamily="18" charset="0"/>
                <a:cs typeface="Times New Roman" pitchFamily="18" charset="0"/>
              </a:rPr>
              <a:t>D</a:t>
            </a:r>
            <a:r>
              <a:rPr lang="en-US" altLang="zh-CN" sz="2400" baseline="-30000" dirty="0">
                <a:solidFill>
                  <a:srgbClr val="0000CC"/>
                </a:solidFill>
                <a:latin typeface="Times New Roman" pitchFamily="18" charset="0"/>
                <a:cs typeface="Times New Roman" pitchFamily="18" charset="0"/>
              </a:rPr>
              <a:t>1</a:t>
            </a:r>
            <a:r>
              <a:rPr lang="zh-CN" altLang="en-US" sz="2400" dirty="0">
                <a:solidFill>
                  <a:srgbClr val="0000CC"/>
                </a:solidFill>
                <a:latin typeface="Times New Roman" pitchFamily="18" charset="0"/>
                <a:cs typeface="Times New Roman" pitchFamily="18" charset="0"/>
              </a:rPr>
              <a:t>位置</a:t>
            </a:r>
            <a:r>
              <a:rPr lang="zh-CN" altLang="en-US" sz="2400" dirty="0">
                <a:solidFill>
                  <a:srgbClr val="0000CC"/>
                </a:solidFill>
                <a:cs typeface="Times New Roman" pitchFamily="18" charset="0"/>
              </a:rPr>
              <a:t>“</a:t>
            </a:r>
            <a:r>
              <a:rPr lang="en-US" altLang="zh-CN" sz="2400" dirty="0">
                <a:solidFill>
                  <a:srgbClr val="0000CC"/>
                </a:solidFill>
                <a:latin typeface="Times New Roman" pitchFamily="18" charset="0"/>
                <a:cs typeface="Times New Roman" pitchFamily="18" charset="0"/>
              </a:rPr>
              <a:t>1</a:t>
            </a:r>
            <a:r>
              <a:rPr lang="en-US" altLang="zh-CN" sz="2400" dirty="0">
                <a:solidFill>
                  <a:srgbClr val="0000CC"/>
                </a:solidFill>
                <a:cs typeface="Times New Roman" pitchFamily="18" charset="0"/>
              </a:rPr>
              <a:t>”</a:t>
            </a:r>
            <a:r>
              <a:rPr lang="zh-CN" altLang="en-US" sz="2400" dirty="0">
                <a:solidFill>
                  <a:srgbClr val="0000CC"/>
                </a:solidFill>
                <a:latin typeface="Times New Roman" pitchFamily="18" charset="0"/>
                <a:cs typeface="Times New Roman" pitchFamily="18" charset="0"/>
              </a:rPr>
              <a:t>，</a:t>
            </a:r>
            <a:r>
              <a:rPr lang="en-US" altLang="zh-CN" sz="2400" dirty="0">
                <a:solidFill>
                  <a:srgbClr val="0000CC"/>
                </a:solidFill>
              </a:rPr>
              <a:t> /DTR</a:t>
            </a:r>
            <a:r>
              <a:rPr lang="zh-CN" altLang="en-US" sz="2400" dirty="0">
                <a:solidFill>
                  <a:srgbClr val="0000CC"/>
                </a:solidFill>
                <a:latin typeface="Times New Roman" pitchFamily="18" charset="0"/>
                <a:cs typeface="Times New Roman" pitchFamily="18" charset="0"/>
              </a:rPr>
              <a:t> </a:t>
            </a:r>
            <a:r>
              <a:rPr lang="zh-CN" altLang="en-US" sz="2400" dirty="0">
                <a:solidFill>
                  <a:srgbClr val="0000CC"/>
                </a:solidFill>
              </a:rPr>
              <a:t>输出有效</a:t>
            </a:r>
            <a:r>
              <a:rPr lang="zh-CN" altLang="en-US" sz="2400" dirty="0" smtClean="0">
                <a:solidFill>
                  <a:srgbClr val="0000CC"/>
                </a:solidFill>
              </a:rPr>
              <a:t>。</a:t>
            </a:r>
            <a:endParaRPr lang="zh-CN" altLang="en-US" sz="2400" dirty="0">
              <a:solidFill>
                <a:srgbClr val="0000CC"/>
              </a:solidFill>
            </a:endParaRPr>
          </a:p>
        </p:txBody>
      </p:sp>
      <p:sp>
        <p:nvSpPr>
          <p:cNvPr id="4" name="矩形 3"/>
          <p:cNvSpPr/>
          <p:nvPr/>
        </p:nvSpPr>
        <p:spPr>
          <a:xfrm>
            <a:off x="521550" y="2393885"/>
            <a:ext cx="7791645" cy="1938992"/>
          </a:xfrm>
          <a:prstGeom prst="rect">
            <a:avLst/>
          </a:prstGeom>
        </p:spPr>
        <p:txBody>
          <a:bodyPr wrap="square">
            <a:spAutoFit/>
          </a:bodyPr>
          <a:lstStyle/>
          <a:p>
            <a:pPr algn="just"/>
            <a:r>
              <a:rPr lang="en-US" altLang="zh-CN" sz="2400" dirty="0">
                <a:solidFill>
                  <a:srgbClr val="0000CC"/>
                </a:solidFill>
              </a:rPr>
              <a:t>/DSR</a:t>
            </a:r>
            <a:r>
              <a:rPr lang="zh-CN" altLang="en-US" sz="2400" dirty="0">
                <a:solidFill>
                  <a:srgbClr val="0000CC"/>
                </a:solidFill>
              </a:rPr>
              <a:t>：数据设备准备好信号，输入，低电平有效</a:t>
            </a:r>
            <a:r>
              <a:rPr lang="zh-CN" altLang="en-US" sz="2400" dirty="0" smtClean="0">
                <a:solidFill>
                  <a:srgbClr val="0000CC"/>
                </a:solidFill>
              </a:rPr>
              <a:t>。</a:t>
            </a:r>
            <a:endParaRPr lang="en-US" altLang="zh-CN" sz="2400" dirty="0" smtClean="0">
              <a:solidFill>
                <a:srgbClr val="0000CC"/>
              </a:solidFill>
            </a:endParaRPr>
          </a:p>
          <a:p>
            <a:pPr algn="just"/>
            <a:r>
              <a:rPr lang="zh-CN" altLang="en-US" sz="2400" dirty="0">
                <a:solidFill>
                  <a:srgbClr val="0000CC"/>
                </a:solidFill>
                <a:latin typeface="Times New Roman" pitchFamily="18" charset="0"/>
                <a:cs typeface="Times New Roman" pitchFamily="18" charset="0"/>
              </a:rPr>
              <a:t>该信号有效表示</a:t>
            </a:r>
            <a:r>
              <a:rPr lang="en-US" altLang="zh-CN" sz="2400" dirty="0">
                <a:solidFill>
                  <a:srgbClr val="0000CC"/>
                </a:solidFill>
                <a:latin typeface="Times New Roman" pitchFamily="18" charset="0"/>
                <a:cs typeface="Times New Roman" pitchFamily="18" charset="0"/>
              </a:rPr>
              <a:t>Modem</a:t>
            </a:r>
            <a:r>
              <a:rPr lang="zh-CN" altLang="en-US" sz="2400" dirty="0">
                <a:solidFill>
                  <a:srgbClr val="0000CC"/>
                </a:solidFill>
                <a:latin typeface="Times New Roman" pitchFamily="18" charset="0"/>
                <a:cs typeface="Times New Roman" pitchFamily="18" charset="0"/>
              </a:rPr>
              <a:t>已准备好，同时也可作为</a:t>
            </a:r>
            <a:r>
              <a:rPr lang="en-US" altLang="zh-CN" sz="2400" dirty="0">
                <a:solidFill>
                  <a:srgbClr val="0000CC"/>
                </a:solidFill>
                <a:latin typeface="Times New Roman" pitchFamily="18" charset="0"/>
                <a:cs typeface="Times New Roman" pitchFamily="18" charset="0"/>
              </a:rPr>
              <a:t>INS 8250</a:t>
            </a:r>
            <a:r>
              <a:rPr lang="zh-CN" altLang="en-US" sz="2400" dirty="0">
                <a:solidFill>
                  <a:srgbClr val="0000CC"/>
                </a:solidFill>
                <a:latin typeface="Times New Roman" pitchFamily="18" charset="0"/>
                <a:cs typeface="Times New Roman" pitchFamily="18" charset="0"/>
              </a:rPr>
              <a:t>向</a:t>
            </a:r>
            <a:r>
              <a:rPr lang="en-US" altLang="zh-CN" sz="2400" dirty="0">
                <a:solidFill>
                  <a:srgbClr val="0000CC"/>
                </a:solidFill>
                <a:latin typeface="Times New Roman" pitchFamily="18" charset="0"/>
                <a:cs typeface="Times New Roman" pitchFamily="18" charset="0"/>
              </a:rPr>
              <a:t>Modem</a:t>
            </a:r>
            <a:r>
              <a:rPr lang="zh-CN" altLang="en-US" sz="2400" dirty="0">
                <a:solidFill>
                  <a:srgbClr val="0000CC"/>
                </a:solidFill>
                <a:latin typeface="Times New Roman" pitchFamily="18" charset="0"/>
                <a:cs typeface="Times New Roman" pitchFamily="18" charset="0"/>
              </a:rPr>
              <a:t>输出</a:t>
            </a:r>
            <a:r>
              <a:rPr lang="zh-CN" altLang="en-US" sz="2400" dirty="0">
                <a:solidFill>
                  <a:srgbClr val="0000CC"/>
                </a:solidFill>
              </a:rPr>
              <a:t>信号</a:t>
            </a:r>
            <a:r>
              <a:rPr lang="en-US" altLang="zh-CN" sz="2400" dirty="0">
                <a:solidFill>
                  <a:srgbClr val="0000CC"/>
                </a:solidFill>
              </a:rPr>
              <a:t>/DTR</a:t>
            </a:r>
            <a:r>
              <a:rPr lang="zh-CN" altLang="en-US" sz="2400" dirty="0">
                <a:solidFill>
                  <a:srgbClr val="0000CC"/>
                </a:solidFill>
              </a:rPr>
              <a:t>的应答信号。可通过读</a:t>
            </a:r>
            <a:r>
              <a:rPr lang="en-US" altLang="zh-CN" sz="2400" dirty="0">
                <a:solidFill>
                  <a:srgbClr val="0000CC"/>
                </a:solidFill>
              </a:rPr>
              <a:t>Modem</a:t>
            </a:r>
            <a:r>
              <a:rPr lang="zh-CN" altLang="en-US" sz="2400" dirty="0">
                <a:solidFill>
                  <a:srgbClr val="0000CC"/>
                </a:solidFill>
              </a:rPr>
              <a:t>状态寄存器的</a:t>
            </a:r>
            <a:r>
              <a:rPr lang="en-US" altLang="zh-CN" sz="2400" dirty="0">
                <a:solidFill>
                  <a:srgbClr val="0000CC"/>
                </a:solidFill>
              </a:rPr>
              <a:t>D</a:t>
            </a:r>
            <a:r>
              <a:rPr lang="en-US" altLang="zh-CN" sz="2400" baseline="-25000" dirty="0">
                <a:solidFill>
                  <a:srgbClr val="0000CC"/>
                </a:solidFill>
              </a:rPr>
              <a:t>5</a:t>
            </a:r>
            <a:r>
              <a:rPr lang="zh-CN" altLang="en-US" sz="2400" dirty="0">
                <a:solidFill>
                  <a:srgbClr val="0000CC"/>
                </a:solidFill>
              </a:rPr>
              <a:t>位检查获取该信号状态。若允许</a:t>
            </a:r>
            <a:r>
              <a:rPr lang="en-US" altLang="zh-CN" sz="2400" dirty="0">
                <a:solidFill>
                  <a:srgbClr val="0000CC"/>
                </a:solidFill>
              </a:rPr>
              <a:t>Modem</a:t>
            </a:r>
            <a:r>
              <a:rPr lang="zh-CN" altLang="en-US" sz="2400" dirty="0">
                <a:solidFill>
                  <a:srgbClr val="0000CC"/>
                </a:solidFill>
              </a:rPr>
              <a:t>状态中断，</a:t>
            </a:r>
            <a:r>
              <a:rPr lang="en-US" altLang="zh-CN" sz="2400" dirty="0">
                <a:solidFill>
                  <a:srgbClr val="0000CC"/>
                </a:solidFill>
              </a:rPr>
              <a:t>/DSR</a:t>
            </a:r>
            <a:r>
              <a:rPr lang="zh-CN" altLang="en-US" sz="2400" dirty="0">
                <a:solidFill>
                  <a:srgbClr val="0000CC"/>
                </a:solidFill>
              </a:rPr>
              <a:t>状态的改变将产生中断</a:t>
            </a:r>
            <a:r>
              <a:rPr lang="zh-CN" altLang="en-US" sz="2400" dirty="0" smtClean="0">
                <a:solidFill>
                  <a:srgbClr val="0000CC"/>
                </a:solidFill>
              </a:rPr>
              <a:t>。</a:t>
            </a:r>
            <a:endParaRPr lang="zh-CN" altLang="en-US" sz="2400" dirty="0">
              <a:solidFill>
                <a:srgbClr val="0000CC"/>
              </a:solidFill>
            </a:endParaRPr>
          </a:p>
        </p:txBody>
      </p:sp>
      <p:sp>
        <p:nvSpPr>
          <p:cNvPr id="6" name="矩形 5"/>
          <p:cNvSpPr/>
          <p:nvPr/>
        </p:nvSpPr>
        <p:spPr>
          <a:xfrm>
            <a:off x="521550" y="4374105"/>
            <a:ext cx="7649455" cy="461665"/>
          </a:xfrm>
          <a:prstGeom prst="rect">
            <a:avLst/>
          </a:prstGeom>
        </p:spPr>
        <p:txBody>
          <a:bodyPr wrap="square">
            <a:spAutoFit/>
          </a:bodyPr>
          <a:lstStyle/>
          <a:p>
            <a:r>
              <a:rPr lang="en-US" altLang="zh-CN" sz="2400" dirty="0">
                <a:solidFill>
                  <a:srgbClr val="0000CC"/>
                </a:solidFill>
                <a:latin typeface="Times New Roman" pitchFamily="18" charset="0"/>
                <a:cs typeface="Times New Roman" pitchFamily="18" charset="0"/>
              </a:rPr>
              <a:t>/OUT1,/OUT2</a:t>
            </a:r>
            <a:r>
              <a:rPr lang="zh-CN" altLang="en-US" sz="2400" dirty="0">
                <a:solidFill>
                  <a:srgbClr val="0000CC"/>
                </a:solidFill>
                <a:latin typeface="Times New Roman" pitchFamily="18" charset="0"/>
                <a:cs typeface="Times New Roman" pitchFamily="18" charset="0"/>
              </a:rPr>
              <a:t>：用户指定输出信号，输出。</a:t>
            </a:r>
            <a:r>
              <a:rPr lang="zh-CN" altLang="en-US" sz="2400" dirty="0">
                <a:solidFill>
                  <a:srgbClr val="0000CC"/>
                </a:solidFill>
                <a:latin typeface="Times New Roman" pitchFamily="18" charset="0"/>
              </a:rPr>
              <a:t> </a:t>
            </a:r>
            <a:endParaRPr lang="zh-CN" altLang="en-US" sz="2400" dirty="0"/>
          </a:p>
        </p:txBody>
      </p:sp>
      <p:sp>
        <p:nvSpPr>
          <p:cNvPr id="5"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115" y="4734145"/>
            <a:ext cx="29337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 6">
            <a:hlinkClick r:id="rId3" action="ppaction://hlinksldjump"/>
          </p:cNvPr>
          <p:cNvSpPr/>
          <p:nvPr/>
        </p:nvSpPr>
        <p:spPr bwMode="auto">
          <a:xfrm>
            <a:off x="4031940" y="5396254"/>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1540" y="2309390"/>
            <a:ext cx="8325925" cy="1569660"/>
          </a:xfrm>
          <a:prstGeom prst="rect">
            <a:avLst/>
          </a:prstGeom>
        </p:spPr>
        <p:txBody>
          <a:bodyPr wrap="square">
            <a:spAutoFit/>
          </a:bodyPr>
          <a:lstStyle/>
          <a:p>
            <a:pPr algn="just"/>
            <a:r>
              <a:rPr lang="en-US" altLang="zh-CN" sz="2400" dirty="0" smtClean="0">
                <a:solidFill>
                  <a:srgbClr val="0000CC"/>
                </a:solidFill>
              </a:rPr>
              <a:t>/RLSD</a:t>
            </a:r>
            <a:r>
              <a:rPr lang="zh-CN" altLang="en-US" sz="2400" dirty="0" smtClean="0">
                <a:solidFill>
                  <a:srgbClr val="0000CC"/>
                </a:solidFill>
              </a:rPr>
              <a:t>：线路信号检测信号，输入，低电平有效。</a:t>
            </a:r>
            <a:endParaRPr lang="en-US" altLang="zh-CN" sz="2400" dirty="0" smtClean="0">
              <a:solidFill>
                <a:srgbClr val="0000CC"/>
              </a:solidFill>
            </a:endParaRPr>
          </a:p>
          <a:p>
            <a:pPr algn="just"/>
            <a:r>
              <a:rPr lang="zh-CN" altLang="en-US" sz="2400" dirty="0" smtClean="0">
                <a:solidFill>
                  <a:srgbClr val="0000CC"/>
                </a:solidFill>
                <a:latin typeface="Times New Roman" pitchFamily="18" charset="0"/>
                <a:cs typeface="Times New Roman" pitchFamily="18" charset="0"/>
              </a:rPr>
              <a:t>该信号有效时，表示</a:t>
            </a:r>
            <a:r>
              <a:rPr lang="en-US" altLang="zh-CN" sz="2400" dirty="0" smtClean="0">
                <a:solidFill>
                  <a:srgbClr val="0000CC"/>
                </a:solidFill>
                <a:latin typeface="Times New Roman" pitchFamily="18" charset="0"/>
                <a:cs typeface="Times New Roman" pitchFamily="18" charset="0"/>
              </a:rPr>
              <a:t>Modem</a:t>
            </a:r>
            <a:r>
              <a:rPr lang="zh-CN" altLang="en-US" sz="2400" dirty="0" smtClean="0">
                <a:solidFill>
                  <a:srgbClr val="0000CC"/>
                </a:solidFill>
                <a:latin typeface="Times New Roman" pitchFamily="18" charset="0"/>
                <a:cs typeface="Times New Roman" pitchFamily="18" charset="0"/>
              </a:rPr>
              <a:t>已检测到数据载波，读</a:t>
            </a:r>
            <a:r>
              <a:rPr lang="en-US" altLang="zh-CN" sz="2400" dirty="0" smtClean="0">
                <a:solidFill>
                  <a:srgbClr val="0000CC"/>
                </a:solidFill>
                <a:latin typeface="Times New Roman" pitchFamily="18" charset="0"/>
                <a:cs typeface="Times New Roman" pitchFamily="18" charset="0"/>
              </a:rPr>
              <a:t>Modem</a:t>
            </a:r>
            <a:r>
              <a:rPr lang="zh-CN" altLang="en-US" sz="2400" dirty="0" smtClean="0">
                <a:solidFill>
                  <a:srgbClr val="0000CC"/>
                </a:solidFill>
                <a:latin typeface="Times New Roman" pitchFamily="18" charset="0"/>
                <a:cs typeface="Times New Roman" pitchFamily="18" charset="0"/>
              </a:rPr>
              <a:t>状态寄存器</a:t>
            </a:r>
            <a:r>
              <a:rPr lang="en-US" altLang="zh-CN" sz="2400" dirty="0" smtClean="0">
                <a:solidFill>
                  <a:srgbClr val="0000CC"/>
                </a:solidFill>
                <a:latin typeface="Times New Roman" pitchFamily="18" charset="0"/>
                <a:cs typeface="Times New Roman" pitchFamily="18" charset="0"/>
              </a:rPr>
              <a:t>D</a:t>
            </a:r>
            <a:r>
              <a:rPr lang="en-US" altLang="zh-CN" sz="2400" baseline="-30000" dirty="0" smtClean="0">
                <a:solidFill>
                  <a:srgbClr val="0000CC"/>
                </a:solidFill>
                <a:latin typeface="Times New Roman" pitchFamily="18" charset="0"/>
                <a:cs typeface="Times New Roman" pitchFamily="18" charset="0"/>
              </a:rPr>
              <a:t>7</a:t>
            </a:r>
            <a:r>
              <a:rPr lang="zh-CN" altLang="en-US" sz="2400" dirty="0" smtClean="0">
                <a:solidFill>
                  <a:srgbClr val="0000CC"/>
                </a:solidFill>
                <a:latin typeface="Times New Roman" pitchFamily="18" charset="0"/>
                <a:cs typeface="Times New Roman" pitchFamily="18" charset="0"/>
              </a:rPr>
              <a:t>位可知此信号。若允许</a:t>
            </a:r>
            <a:r>
              <a:rPr lang="en-US" altLang="zh-CN" sz="2400" dirty="0" smtClean="0">
                <a:solidFill>
                  <a:srgbClr val="0000CC"/>
                </a:solidFill>
                <a:latin typeface="Times New Roman" pitchFamily="18" charset="0"/>
                <a:cs typeface="Times New Roman" pitchFamily="18" charset="0"/>
              </a:rPr>
              <a:t>Modem</a:t>
            </a:r>
            <a:r>
              <a:rPr lang="zh-CN" altLang="en-US" sz="2400" dirty="0" smtClean="0">
                <a:solidFill>
                  <a:srgbClr val="0000CC"/>
                </a:solidFill>
                <a:latin typeface="Times New Roman" pitchFamily="18" charset="0"/>
                <a:cs typeface="Times New Roman" pitchFamily="18" charset="0"/>
              </a:rPr>
              <a:t>状态中断，</a:t>
            </a:r>
            <a:r>
              <a:rPr lang="en-US" altLang="zh-CN" sz="2400" dirty="0" smtClean="0">
                <a:solidFill>
                  <a:srgbClr val="0000CC"/>
                </a:solidFill>
              </a:rPr>
              <a:t> /RLSD</a:t>
            </a:r>
            <a:r>
              <a:rPr lang="zh-CN" altLang="en-US" sz="2400" dirty="0" smtClean="0">
                <a:solidFill>
                  <a:srgbClr val="0000CC"/>
                </a:solidFill>
                <a:latin typeface="Times New Roman" pitchFamily="18" charset="0"/>
                <a:cs typeface="Times New Roman" pitchFamily="18" charset="0"/>
              </a:rPr>
              <a:t> </a:t>
            </a:r>
            <a:r>
              <a:rPr lang="zh-CN" altLang="en-US" sz="2400" dirty="0" smtClean="0">
                <a:solidFill>
                  <a:srgbClr val="0000CC"/>
                </a:solidFill>
              </a:rPr>
              <a:t>状态的改变将产生中断。</a:t>
            </a:r>
          </a:p>
        </p:txBody>
      </p:sp>
      <p:sp>
        <p:nvSpPr>
          <p:cNvPr id="22" name="矩形 21"/>
          <p:cNvSpPr/>
          <p:nvPr/>
        </p:nvSpPr>
        <p:spPr>
          <a:xfrm>
            <a:off x="431539" y="3924055"/>
            <a:ext cx="8460941" cy="1569660"/>
          </a:xfrm>
          <a:prstGeom prst="rect">
            <a:avLst/>
          </a:prstGeom>
        </p:spPr>
        <p:txBody>
          <a:bodyPr wrap="square">
            <a:spAutoFit/>
          </a:bodyPr>
          <a:lstStyle/>
          <a:p>
            <a:pPr algn="just"/>
            <a:r>
              <a:rPr lang="en-US" altLang="zh-CN" sz="2400" dirty="0" smtClean="0">
                <a:solidFill>
                  <a:srgbClr val="0000CC"/>
                </a:solidFill>
                <a:latin typeface="Times New Roman" pitchFamily="18" charset="0"/>
                <a:cs typeface="Times New Roman" pitchFamily="18" charset="0"/>
              </a:rPr>
              <a:t>/RI</a:t>
            </a:r>
            <a:r>
              <a:rPr lang="zh-CN" altLang="en-US" sz="2400" dirty="0" smtClean="0">
                <a:solidFill>
                  <a:srgbClr val="0000CC"/>
                </a:solidFill>
                <a:latin typeface="Times New Roman" pitchFamily="18" charset="0"/>
                <a:cs typeface="Times New Roman" pitchFamily="18" charset="0"/>
              </a:rPr>
              <a:t>：输入，振铃信号，低电平有效。</a:t>
            </a:r>
            <a:endParaRPr lang="en-US" altLang="zh-CN" sz="2400" dirty="0" smtClean="0">
              <a:solidFill>
                <a:srgbClr val="0000CC"/>
              </a:solidFill>
              <a:latin typeface="Times New Roman" pitchFamily="18" charset="0"/>
              <a:cs typeface="Times New Roman" pitchFamily="18" charset="0"/>
            </a:endParaRPr>
          </a:p>
          <a:p>
            <a:pPr algn="just"/>
            <a:r>
              <a:rPr lang="zh-CN" altLang="en-US" sz="2400" dirty="0" smtClean="0">
                <a:solidFill>
                  <a:srgbClr val="0000CC"/>
                </a:solidFill>
                <a:latin typeface="Times New Roman" pitchFamily="18" charset="0"/>
                <a:cs typeface="Times New Roman" pitchFamily="18" charset="0"/>
              </a:rPr>
              <a:t>该信号有效表示</a:t>
            </a:r>
            <a:r>
              <a:rPr lang="en-US" altLang="zh-CN" sz="2400" dirty="0" smtClean="0">
                <a:solidFill>
                  <a:srgbClr val="0000CC"/>
                </a:solidFill>
                <a:latin typeface="Times New Roman" pitchFamily="18" charset="0"/>
                <a:cs typeface="Times New Roman" pitchFamily="18" charset="0"/>
              </a:rPr>
              <a:t>Modem</a:t>
            </a:r>
            <a:r>
              <a:rPr lang="zh-CN" altLang="en-US" sz="2400" dirty="0" smtClean="0">
                <a:solidFill>
                  <a:srgbClr val="0000CC"/>
                </a:solidFill>
                <a:latin typeface="Times New Roman" pitchFamily="18" charset="0"/>
                <a:cs typeface="Times New Roman" pitchFamily="18" charset="0"/>
              </a:rPr>
              <a:t>已接收到电话振铃信号，可通过读</a:t>
            </a:r>
            <a:r>
              <a:rPr lang="en-US" altLang="zh-CN" sz="2400" dirty="0" smtClean="0">
                <a:solidFill>
                  <a:srgbClr val="0000CC"/>
                </a:solidFill>
                <a:latin typeface="Times New Roman" pitchFamily="18" charset="0"/>
                <a:cs typeface="Times New Roman" pitchFamily="18" charset="0"/>
              </a:rPr>
              <a:t>Modem</a:t>
            </a:r>
            <a:r>
              <a:rPr lang="zh-CN" altLang="en-US" sz="2400" dirty="0" smtClean="0">
                <a:solidFill>
                  <a:srgbClr val="0000CC"/>
                </a:solidFill>
                <a:latin typeface="Times New Roman" pitchFamily="18" charset="0"/>
                <a:cs typeface="Times New Roman" pitchFamily="18" charset="0"/>
              </a:rPr>
              <a:t>状态寄存器</a:t>
            </a:r>
            <a:r>
              <a:rPr lang="en-US" altLang="zh-CN" sz="2400" dirty="0" smtClean="0">
                <a:solidFill>
                  <a:srgbClr val="0000CC"/>
                </a:solidFill>
                <a:latin typeface="Times New Roman" pitchFamily="18" charset="0"/>
                <a:cs typeface="Times New Roman" pitchFamily="18" charset="0"/>
              </a:rPr>
              <a:t>D</a:t>
            </a:r>
            <a:r>
              <a:rPr lang="en-US" altLang="zh-CN" sz="2400" baseline="-30000" dirty="0" smtClean="0">
                <a:solidFill>
                  <a:srgbClr val="0000CC"/>
                </a:solidFill>
                <a:latin typeface="Times New Roman" pitchFamily="18" charset="0"/>
                <a:cs typeface="Times New Roman" pitchFamily="18" charset="0"/>
              </a:rPr>
              <a:t>6</a:t>
            </a:r>
            <a:r>
              <a:rPr lang="zh-CN" altLang="en-US" sz="2400" dirty="0" smtClean="0">
                <a:solidFill>
                  <a:srgbClr val="0000CC"/>
                </a:solidFill>
                <a:latin typeface="Times New Roman" pitchFamily="18" charset="0"/>
                <a:cs typeface="Times New Roman" pitchFamily="18" charset="0"/>
              </a:rPr>
              <a:t>位检查获取该信号状态。</a:t>
            </a:r>
          </a:p>
          <a:p>
            <a:pPr algn="just"/>
            <a:r>
              <a:rPr lang="zh-CN" altLang="en-US" sz="2400" dirty="0" smtClean="0">
                <a:solidFill>
                  <a:srgbClr val="0000CC"/>
                </a:solidFill>
                <a:latin typeface="Times New Roman" pitchFamily="18" charset="0"/>
                <a:cs typeface="Times New Roman" pitchFamily="18" charset="0"/>
              </a:rPr>
              <a:t>若允许</a:t>
            </a:r>
            <a:r>
              <a:rPr lang="en-US" altLang="zh-CN" sz="2400" dirty="0" smtClean="0">
                <a:solidFill>
                  <a:srgbClr val="0000CC"/>
                </a:solidFill>
                <a:latin typeface="Times New Roman" pitchFamily="18" charset="0"/>
                <a:cs typeface="Times New Roman" pitchFamily="18" charset="0"/>
              </a:rPr>
              <a:t>Modem</a:t>
            </a:r>
            <a:r>
              <a:rPr lang="zh-CN" altLang="en-US" sz="2400" dirty="0" smtClean="0">
                <a:solidFill>
                  <a:srgbClr val="0000CC"/>
                </a:solidFill>
                <a:latin typeface="Times New Roman" pitchFamily="18" charset="0"/>
                <a:cs typeface="Times New Roman" pitchFamily="18" charset="0"/>
              </a:rPr>
              <a:t>状态中断，</a:t>
            </a:r>
            <a:r>
              <a:rPr lang="en-US" altLang="zh-CN" sz="2400" dirty="0" smtClean="0">
                <a:solidFill>
                  <a:srgbClr val="0000CC"/>
                </a:solidFill>
                <a:latin typeface="Times New Roman" pitchFamily="18" charset="0"/>
                <a:cs typeface="Times New Roman" pitchFamily="18" charset="0"/>
              </a:rPr>
              <a:t>/RI</a:t>
            </a:r>
            <a:r>
              <a:rPr lang="zh-CN" altLang="en-US" sz="2400" dirty="0" smtClean="0">
                <a:solidFill>
                  <a:srgbClr val="0000CC"/>
                </a:solidFill>
              </a:rPr>
              <a:t>状态的改变将产生中断。 </a:t>
            </a:r>
          </a:p>
        </p:txBody>
      </p:sp>
      <p:sp>
        <p:nvSpPr>
          <p:cNvPr id="23" name="矩形 22"/>
          <p:cNvSpPr/>
          <p:nvPr/>
        </p:nvSpPr>
        <p:spPr>
          <a:xfrm>
            <a:off x="431540" y="1058541"/>
            <a:ext cx="8370930" cy="1200329"/>
          </a:xfrm>
          <a:prstGeom prst="rect">
            <a:avLst/>
          </a:prstGeom>
        </p:spPr>
        <p:txBody>
          <a:bodyPr wrap="square">
            <a:spAutoFit/>
          </a:bodyPr>
          <a:lstStyle/>
          <a:p>
            <a:pPr algn="just"/>
            <a:r>
              <a:rPr lang="en-US" altLang="zh-CN" sz="2400" dirty="0" smtClean="0">
                <a:solidFill>
                  <a:srgbClr val="0000CC"/>
                </a:solidFill>
                <a:latin typeface="Times New Roman" pitchFamily="18" charset="0"/>
                <a:cs typeface="Times New Roman" pitchFamily="18" charset="0"/>
              </a:rPr>
              <a:t>Modem</a:t>
            </a:r>
            <a:r>
              <a:rPr lang="zh-CN" altLang="en-US" sz="2400" dirty="0" smtClean="0">
                <a:solidFill>
                  <a:srgbClr val="0000CC"/>
                </a:solidFill>
                <a:latin typeface="Times New Roman" pitchFamily="18" charset="0"/>
                <a:cs typeface="Times New Roman" pitchFamily="18" charset="0"/>
              </a:rPr>
              <a:t>控制器</a:t>
            </a:r>
            <a:r>
              <a:rPr lang="en-US" altLang="zh-CN" sz="2400" dirty="0" smtClean="0">
                <a:solidFill>
                  <a:srgbClr val="0000CC"/>
                </a:solidFill>
                <a:latin typeface="Times New Roman" pitchFamily="18" charset="0"/>
                <a:cs typeface="Times New Roman" pitchFamily="18" charset="0"/>
              </a:rPr>
              <a:t>D</a:t>
            </a:r>
            <a:r>
              <a:rPr lang="en-US" altLang="zh-CN" sz="2400" baseline="-30000" dirty="0" smtClean="0">
                <a:solidFill>
                  <a:srgbClr val="0000CC"/>
                </a:solidFill>
                <a:latin typeface="Times New Roman" pitchFamily="18" charset="0"/>
                <a:cs typeface="Times New Roman" pitchFamily="18" charset="0"/>
              </a:rPr>
              <a:t>2</a:t>
            </a:r>
            <a:r>
              <a:rPr lang="zh-CN" altLang="en-US" sz="2400" dirty="0" smtClean="0">
                <a:solidFill>
                  <a:srgbClr val="0000CC"/>
                </a:solidFill>
                <a:latin typeface="Times New Roman" pitchFamily="18" charset="0"/>
                <a:cs typeface="Times New Roman" pitchFamily="18" charset="0"/>
              </a:rPr>
              <a:t>位和</a:t>
            </a:r>
            <a:r>
              <a:rPr lang="en-US" altLang="zh-CN" sz="2400" dirty="0" smtClean="0">
                <a:solidFill>
                  <a:srgbClr val="0000CC"/>
                </a:solidFill>
                <a:latin typeface="Times New Roman" pitchFamily="18" charset="0"/>
                <a:cs typeface="Times New Roman" pitchFamily="18" charset="0"/>
              </a:rPr>
              <a:t>D</a:t>
            </a:r>
            <a:r>
              <a:rPr lang="en-US" altLang="zh-CN" sz="2400" baseline="-30000" dirty="0" smtClean="0">
                <a:solidFill>
                  <a:srgbClr val="0000CC"/>
                </a:solidFill>
                <a:latin typeface="Times New Roman" pitchFamily="18" charset="0"/>
                <a:cs typeface="Times New Roman" pitchFamily="18" charset="0"/>
              </a:rPr>
              <a:t>3</a:t>
            </a:r>
            <a:r>
              <a:rPr lang="zh-CN" altLang="en-US" sz="2400" dirty="0" smtClean="0">
                <a:solidFill>
                  <a:srgbClr val="0000CC"/>
                </a:solidFill>
                <a:latin typeface="Times New Roman" pitchFamily="18" charset="0"/>
                <a:cs typeface="Times New Roman" pitchFamily="18" charset="0"/>
              </a:rPr>
              <a:t>位分别置“</a:t>
            </a:r>
            <a:r>
              <a:rPr lang="en-US" altLang="zh-CN" sz="2400" dirty="0" smtClean="0">
                <a:solidFill>
                  <a:srgbClr val="0000CC"/>
                </a:solidFill>
                <a:latin typeface="Times New Roman" pitchFamily="18" charset="0"/>
                <a:cs typeface="Times New Roman" pitchFamily="18" charset="0"/>
              </a:rPr>
              <a:t>1”</a:t>
            </a:r>
            <a:r>
              <a:rPr lang="zh-CN" altLang="en-US" sz="2400" dirty="0" smtClean="0">
                <a:solidFill>
                  <a:srgbClr val="0000CC"/>
                </a:solidFill>
                <a:latin typeface="Times New Roman" pitchFamily="18" charset="0"/>
                <a:cs typeface="Times New Roman" pitchFamily="18" charset="0"/>
              </a:rPr>
              <a:t>时，</a:t>
            </a:r>
            <a:r>
              <a:rPr lang="en-US" altLang="zh-CN" sz="2400" dirty="0" smtClean="0">
                <a:solidFill>
                  <a:srgbClr val="0000CC"/>
                </a:solidFill>
                <a:latin typeface="Times New Roman" pitchFamily="18" charset="0"/>
                <a:cs typeface="Times New Roman" pitchFamily="18" charset="0"/>
              </a:rPr>
              <a:t>/OUT1</a:t>
            </a:r>
            <a:r>
              <a:rPr lang="zh-CN" altLang="en-US" sz="2400" dirty="0" smtClean="0">
                <a:solidFill>
                  <a:srgbClr val="0000CC"/>
                </a:solidFill>
                <a:latin typeface="Times New Roman" pitchFamily="18" charset="0"/>
              </a:rPr>
              <a:t>和 </a:t>
            </a:r>
            <a:r>
              <a:rPr lang="en-US" altLang="zh-CN" sz="2400" dirty="0" smtClean="0">
                <a:solidFill>
                  <a:srgbClr val="0000CC"/>
                </a:solidFill>
                <a:latin typeface="Times New Roman" pitchFamily="18" charset="0"/>
              </a:rPr>
              <a:t>/OUT2</a:t>
            </a:r>
            <a:r>
              <a:rPr lang="zh-CN" altLang="en-US" sz="2400" dirty="0" smtClean="0">
                <a:solidFill>
                  <a:srgbClr val="0000CC"/>
                </a:solidFill>
                <a:latin typeface="Times New Roman" pitchFamily="18" charset="0"/>
              </a:rPr>
              <a:t>输出低电平，由用户确定其功能。</a:t>
            </a:r>
            <a:r>
              <a:rPr lang="en-US" altLang="zh-CN" sz="2400" dirty="0" smtClean="0">
                <a:solidFill>
                  <a:srgbClr val="0000CC"/>
                </a:solidFill>
                <a:latin typeface="Times New Roman" pitchFamily="18" charset="0"/>
              </a:rPr>
              <a:t>PC</a:t>
            </a:r>
            <a:r>
              <a:rPr lang="zh-CN" altLang="en-US" sz="2400" dirty="0" smtClean="0">
                <a:solidFill>
                  <a:srgbClr val="0000CC"/>
                </a:solidFill>
                <a:latin typeface="Times New Roman" pitchFamily="18" charset="0"/>
              </a:rPr>
              <a:t>系列微机中</a:t>
            </a:r>
            <a:r>
              <a:rPr lang="en-US" altLang="zh-CN" sz="2400" dirty="0" smtClean="0">
                <a:solidFill>
                  <a:srgbClr val="0000CC"/>
                </a:solidFill>
                <a:latin typeface="Times New Roman" pitchFamily="18" charset="0"/>
              </a:rPr>
              <a:t>/OUT2</a:t>
            </a:r>
            <a:r>
              <a:rPr lang="zh-CN" altLang="en-US" sz="2400" dirty="0" smtClean="0">
                <a:solidFill>
                  <a:srgbClr val="0000CC"/>
                </a:solidFill>
                <a:latin typeface="Times New Roman" pitchFamily="18" charset="0"/>
              </a:rPr>
              <a:t> 用于控制中断</a:t>
            </a:r>
            <a:r>
              <a:rPr lang="en-US" altLang="zh-CN" sz="2400" dirty="0" smtClean="0">
                <a:solidFill>
                  <a:srgbClr val="0000CC"/>
                </a:solidFill>
                <a:latin typeface="Times New Roman" pitchFamily="18" charset="0"/>
              </a:rPr>
              <a:t>INTRPT</a:t>
            </a:r>
            <a:r>
              <a:rPr lang="zh-CN" altLang="en-US" sz="2400" dirty="0" smtClean="0">
                <a:solidFill>
                  <a:srgbClr val="0000CC"/>
                </a:solidFill>
                <a:latin typeface="Times New Roman" pitchFamily="18" charset="0"/>
              </a:rPr>
              <a:t>的输出。</a:t>
            </a:r>
            <a:endParaRPr lang="zh-CN" altLang="en-US" sz="2400" dirty="0">
              <a:solidFill>
                <a:srgbClr val="0000CC"/>
              </a:solidFill>
              <a:latin typeface="Times New Roman" pitchFamily="18" charset="0"/>
            </a:endParaRPr>
          </a:p>
        </p:txBody>
      </p:sp>
      <p:sp>
        <p:nvSpPr>
          <p:cNvPr id="5"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sp>
        <p:nvSpPr>
          <p:cNvPr id="6" name="圆角矩形 5">
            <a:hlinkClick r:id="rId2" action="ppaction://hlinksldjump"/>
          </p:cNvPr>
          <p:cNvSpPr/>
          <p:nvPr/>
        </p:nvSpPr>
        <p:spPr bwMode="auto">
          <a:xfrm>
            <a:off x="7362310" y="5493715"/>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4"/>
          <p:cNvSpPr>
            <a:spLocks noChangeArrowheads="1"/>
          </p:cNvSpPr>
          <p:nvPr/>
        </p:nvSpPr>
        <p:spPr bwMode="auto">
          <a:xfrm>
            <a:off x="547903" y="1077125"/>
            <a:ext cx="1569660" cy="461665"/>
          </a:xfrm>
          <a:prstGeom prst="rect">
            <a:avLst/>
          </a:prstGeom>
          <a:noFill/>
          <a:ln w="9525">
            <a:noFill/>
            <a:miter lim="800000"/>
            <a:headEnd/>
            <a:tailEnd/>
          </a:ln>
        </p:spPr>
        <p:txBody>
          <a:bodyPr wrap="none" anchor="ctr">
            <a:spAutoFit/>
          </a:bodyPr>
          <a:lstStyle/>
          <a:p>
            <a:r>
              <a:rPr lang="en-US" altLang="zh-CN" sz="2400" dirty="0">
                <a:solidFill>
                  <a:srgbClr val="0000CC"/>
                </a:solidFill>
                <a:latin typeface="+mn-lt"/>
                <a:ea typeface="幼圆" pitchFamily="49" charset="-122"/>
              </a:rPr>
              <a:t>(4) </a:t>
            </a:r>
            <a:r>
              <a:rPr lang="zh-CN" altLang="en-US" sz="2400" dirty="0">
                <a:solidFill>
                  <a:srgbClr val="0000CC"/>
                </a:solidFill>
                <a:latin typeface="+mn-lt"/>
                <a:ea typeface="幼圆" pitchFamily="49" charset="-122"/>
              </a:rPr>
              <a:t>发送器</a:t>
            </a:r>
          </a:p>
        </p:txBody>
      </p:sp>
      <p:sp>
        <p:nvSpPr>
          <p:cNvPr id="56322" name="Rectangle 5"/>
          <p:cNvSpPr>
            <a:spLocks noChangeArrowheads="1"/>
          </p:cNvSpPr>
          <p:nvPr/>
        </p:nvSpPr>
        <p:spPr bwMode="auto">
          <a:xfrm>
            <a:off x="657224" y="1544588"/>
            <a:ext cx="7953375" cy="2308324"/>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由发送缓冲寄存器、发送移位寄存器和发送同步</a:t>
            </a:r>
            <a:r>
              <a:rPr lang="zh-CN" altLang="en-US" sz="2400" dirty="0" smtClean="0">
                <a:solidFill>
                  <a:srgbClr val="0000CC"/>
                </a:solidFill>
                <a:latin typeface="+mn-lt"/>
                <a:ea typeface="幼圆" pitchFamily="49" charset="-122"/>
              </a:rPr>
              <a:t>控制</a:t>
            </a:r>
            <a:r>
              <a:rPr lang="zh-CN" altLang="en-US" sz="2400" dirty="0">
                <a:solidFill>
                  <a:srgbClr val="0000CC"/>
                </a:solidFill>
                <a:latin typeface="+mn-lt"/>
                <a:ea typeface="幼圆" pitchFamily="49" charset="-122"/>
              </a:rPr>
              <a:t>器等组成（</a:t>
            </a:r>
            <a:r>
              <a:rPr lang="en-US" altLang="zh-CN" sz="2400" dirty="0">
                <a:solidFill>
                  <a:srgbClr val="0000CC"/>
                </a:solidFill>
                <a:latin typeface="+mn-lt"/>
                <a:ea typeface="幼圆" pitchFamily="49" charset="-122"/>
              </a:rPr>
              <a:t>NS 16x50</a:t>
            </a:r>
            <a:r>
              <a:rPr lang="zh-CN" altLang="en-US" sz="2400" dirty="0">
                <a:solidFill>
                  <a:srgbClr val="0000CC"/>
                </a:solidFill>
                <a:latin typeface="+mn-lt"/>
                <a:ea typeface="幼圆" pitchFamily="49" charset="-122"/>
              </a:rPr>
              <a:t>增加了发送</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缓冲器）。发送缓冲寄存器用于锁存</a:t>
            </a:r>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输出待发送的数据，发送数据通过发送缓冲寄存器自动进入发送移位寄存器，在发送时钟控制下，自动在发送的数据中插入起始位、奇</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偶校验位和停止位，通过</a:t>
            </a:r>
            <a:r>
              <a:rPr lang="en-US" altLang="zh-CN" sz="2400" dirty="0">
                <a:solidFill>
                  <a:srgbClr val="0000CC"/>
                </a:solidFill>
                <a:latin typeface="+mn-lt"/>
                <a:ea typeface="幼圆" pitchFamily="49" charset="-122"/>
              </a:rPr>
              <a:t>SOUT</a:t>
            </a:r>
            <a:r>
              <a:rPr lang="zh-CN" altLang="en-US" sz="2400" dirty="0">
                <a:solidFill>
                  <a:srgbClr val="0000CC"/>
                </a:solidFill>
                <a:latin typeface="+mn-lt"/>
                <a:ea typeface="幼圆" pitchFamily="49" charset="-122"/>
              </a:rPr>
              <a:t>输出。</a:t>
            </a:r>
          </a:p>
        </p:txBody>
      </p:sp>
      <p:sp>
        <p:nvSpPr>
          <p:cNvPr id="5"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smtClean="0">
                <a:solidFill>
                  <a:srgbClr val="0000CC"/>
                </a:solidFill>
                <a:latin typeface="+mn-lt"/>
                <a:ea typeface="幼圆" pitchFamily="49" charset="-122"/>
                <a:cs typeface="+mj-cs"/>
              </a:rPr>
              <a:t>INS8250</a:t>
            </a:r>
            <a:r>
              <a:rPr lang="zh-CN" altLang="en-US" sz="2800" dirty="0" smtClean="0">
                <a:solidFill>
                  <a:srgbClr val="0000CC"/>
                </a:solidFill>
                <a:latin typeface="+mn-lt"/>
                <a:ea typeface="幼圆" pitchFamily="49" charset="-122"/>
                <a:cs typeface="+mj-cs"/>
              </a:rPr>
              <a:t>内部结构</a:t>
            </a:r>
            <a:endParaRPr lang="zh-CN" altLang="pt-BR" sz="2800" dirty="0">
              <a:solidFill>
                <a:srgbClr val="0000CC"/>
              </a:solidFill>
              <a:latin typeface="+mn-lt"/>
              <a:ea typeface="幼圆" pitchFamily="49" charset="-122"/>
              <a:cs typeface="+mj-cs"/>
            </a:endParaRPr>
          </a:p>
        </p:txBody>
      </p:sp>
      <p:pic>
        <p:nvPicPr>
          <p:cNvPr id="176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970" y="3699030"/>
            <a:ext cx="44196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a:hlinkClick r:id="rId3" action="ppaction://hlinksldjump"/>
          </p:cNvPr>
          <p:cNvSpPr/>
          <p:nvPr/>
        </p:nvSpPr>
        <p:spPr bwMode="auto">
          <a:xfrm>
            <a:off x="2591780" y="5409220"/>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3" name="Rectangle 4"/>
          <p:cNvSpPr>
            <a:spLocks noChangeArrowheads="1"/>
          </p:cNvSpPr>
          <p:nvPr/>
        </p:nvSpPr>
        <p:spPr bwMode="auto">
          <a:xfrm>
            <a:off x="518973" y="1019324"/>
            <a:ext cx="1654620"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 (5) </a:t>
            </a:r>
            <a:r>
              <a:rPr lang="zh-CN" altLang="en-US" sz="2400" dirty="0">
                <a:solidFill>
                  <a:srgbClr val="0000CC"/>
                </a:solidFill>
                <a:latin typeface="+mn-lt"/>
                <a:ea typeface="幼圆" pitchFamily="49" charset="-122"/>
              </a:rPr>
              <a:t>接收器</a:t>
            </a:r>
          </a:p>
        </p:txBody>
      </p:sp>
      <p:sp>
        <p:nvSpPr>
          <p:cNvPr id="57364" name="Rectangle 5"/>
          <p:cNvSpPr>
            <a:spLocks noChangeArrowheads="1"/>
          </p:cNvSpPr>
          <p:nvPr/>
        </p:nvSpPr>
        <p:spPr bwMode="auto">
          <a:xfrm>
            <a:off x="706438" y="1448780"/>
            <a:ext cx="8006022" cy="2308324"/>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由接收移位寄存器、接收缓冲寄存器和接收同步控制器等组成（</a:t>
            </a:r>
            <a:r>
              <a:rPr lang="en-US" altLang="zh-CN" sz="2400" dirty="0">
                <a:solidFill>
                  <a:srgbClr val="0000CC"/>
                </a:solidFill>
                <a:latin typeface="+mn-lt"/>
                <a:ea typeface="幼圆" pitchFamily="49" charset="-122"/>
              </a:rPr>
              <a:t>NS16x50</a:t>
            </a:r>
            <a:r>
              <a:rPr lang="zh-CN" altLang="en-US" sz="2400" dirty="0">
                <a:solidFill>
                  <a:srgbClr val="0000CC"/>
                </a:solidFill>
                <a:latin typeface="+mn-lt"/>
                <a:ea typeface="幼圆" pitchFamily="49" charset="-122"/>
              </a:rPr>
              <a:t>增加了接收</a:t>
            </a:r>
            <a:r>
              <a:rPr lang="en-US" altLang="zh-CN" sz="2400" dirty="0">
                <a:solidFill>
                  <a:srgbClr val="0000CC"/>
                </a:solidFill>
                <a:latin typeface="+mn-lt"/>
                <a:ea typeface="幼圆" pitchFamily="49" charset="-122"/>
              </a:rPr>
              <a:t>FIFO</a:t>
            </a:r>
            <a:r>
              <a:rPr lang="zh-CN" altLang="en-US" sz="2400" dirty="0">
                <a:solidFill>
                  <a:srgbClr val="0000CC"/>
                </a:solidFill>
                <a:latin typeface="+mn-lt"/>
                <a:ea typeface="幼圆" pitchFamily="49" charset="-122"/>
              </a:rPr>
              <a:t>缓冲器），接收移位寄存器在接收时钟控制下，将从</a:t>
            </a:r>
            <a:r>
              <a:rPr lang="en-US" altLang="zh-CN" sz="2400" dirty="0">
                <a:solidFill>
                  <a:srgbClr val="0000CC"/>
                </a:solidFill>
                <a:latin typeface="+mn-lt"/>
                <a:ea typeface="幼圆" pitchFamily="49" charset="-122"/>
              </a:rPr>
              <a:t>SIN</a:t>
            </a:r>
            <a:r>
              <a:rPr lang="zh-CN" altLang="en-US" sz="2400" dirty="0">
                <a:solidFill>
                  <a:srgbClr val="0000CC"/>
                </a:solidFill>
                <a:latin typeface="+mn-lt"/>
                <a:ea typeface="幼圆" pitchFamily="49" charset="-122"/>
              </a:rPr>
              <a:t>端接收到的位数据中自动删除起始位、奇</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偶校验位和停止位后，再将串行的位数据转换为并行数据通过接收缓冲寄存器存入接收缓冲寄存器中，待微机系统通过数据总线读取。 </a:t>
            </a:r>
          </a:p>
        </p:txBody>
      </p:sp>
      <p:sp>
        <p:nvSpPr>
          <p:cNvPr id="57367" name="Rectangle 10"/>
          <p:cNvSpPr>
            <a:spLocks noChangeArrowheads="1"/>
          </p:cNvSpPr>
          <p:nvPr/>
        </p:nvSpPr>
        <p:spPr bwMode="auto">
          <a:xfrm>
            <a:off x="758256" y="3879050"/>
            <a:ext cx="3858749"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RCLK</a:t>
            </a:r>
            <a:r>
              <a:rPr lang="zh-CN" altLang="en-US" sz="2400" dirty="0">
                <a:solidFill>
                  <a:srgbClr val="0000CC"/>
                </a:solidFill>
                <a:latin typeface="+mn-lt"/>
                <a:ea typeface="幼圆" pitchFamily="49" charset="-122"/>
              </a:rPr>
              <a:t>：接收时钟，输入。</a:t>
            </a:r>
          </a:p>
        </p:txBody>
      </p:sp>
      <p:sp>
        <p:nvSpPr>
          <p:cNvPr id="2" name="矩形 1"/>
          <p:cNvSpPr/>
          <p:nvPr/>
        </p:nvSpPr>
        <p:spPr>
          <a:xfrm>
            <a:off x="747235" y="4419110"/>
            <a:ext cx="8055235" cy="830997"/>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RCLK</a:t>
            </a:r>
            <a:r>
              <a:rPr lang="zh-CN" altLang="en-US" sz="2400" dirty="0">
                <a:solidFill>
                  <a:srgbClr val="0000CC"/>
                </a:solidFill>
                <a:latin typeface="+mn-lt"/>
                <a:ea typeface="幼圆" pitchFamily="49" charset="-122"/>
              </a:rPr>
              <a:t>输入时钟频率应是接收数据波特率的</a:t>
            </a:r>
            <a:r>
              <a:rPr lang="en-US" altLang="zh-CN" sz="2400" dirty="0">
                <a:solidFill>
                  <a:srgbClr val="0000CC"/>
                </a:solidFill>
                <a:latin typeface="+mn-lt"/>
                <a:ea typeface="幼圆" pitchFamily="49" charset="-122"/>
              </a:rPr>
              <a:t>16</a:t>
            </a:r>
            <a:r>
              <a:rPr lang="zh-CN" altLang="en-US" sz="2400" dirty="0">
                <a:solidFill>
                  <a:srgbClr val="0000CC"/>
                </a:solidFill>
                <a:latin typeface="+mn-lt"/>
                <a:ea typeface="幼圆" pitchFamily="49" charset="-122"/>
              </a:rPr>
              <a:t>倍，若接收</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发送数据波特率相同，该信号可同</a:t>
            </a:r>
            <a:r>
              <a:rPr lang="en-US" altLang="zh-CN" sz="2400" dirty="0">
                <a:solidFill>
                  <a:srgbClr val="0000CC"/>
                </a:solidFill>
                <a:latin typeface="+mn-lt"/>
                <a:ea typeface="幼圆" pitchFamily="49" charset="-122"/>
              </a:rPr>
              <a:t>/BAUDOUT</a:t>
            </a:r>
            <a:r>
              <a:rPr lang="zh-CN" altLang="en-US" sz="2400" dirty="0">
                <a:solidFill>
                  <a:srgbClr val="0000CC"/>
                </a:solidFill>
                <a:latin typeface="+mn-lt"/>
                <a:ea typeface="幼圆" pitchFamily="49" charset="-122"/>
              </a:rPr>
              <a:t>连接。</a:t>
            </a:r>
          </a:p>
        </p:txBody>
      </p:sp>
      <p:sp>
        <p:nvSpPr>
          <p:cNvPr id="6"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smtClean="0">
                <a:solidFill>
                  <a:srgbClr val="0000CC"/>
                </a:solidFill>
                <a:latin typeface="+mn-lt"/>
                <a:ea typeface="幼圆" pitchFamily="49" charset="-122"/>
                <a:cs typeface="+mj-cs"/>
              </a:rPr>
              <a:t>INS8250</a:t>
            </a:r>
            <a:r>
              <a:rPr lang="zh-CN" altLang="en-US" sz="2800" dirty="0" smtClean="0">
                <a:solidFill>
                  <a:srgbClr val="0000CC"/>
                </a:solidFill>
                <a:latin typeface="+mn-lt"/>
                <a:ea typeface="幼圆" pitchFamily="49" charset="-122"/>
                <a:cs typeface="+mj-cs"/>
              </a:rPr>
              <a:t>内部结构</a:t>
            </a:r>
            <a:endParaRPr lang="zh-CN" altLang="pt-BR" sz="2800" dirty="0">
              <a:solidFill>
                <a:srgbClr val="0000CC"/>
              </a:solidFill>
              <a:latin typeface="+mn-lt"/>
              <a:ea typeface="幼圆" pitchFamily="49" charset="-122"/>
              <a:cs typeface="+mj-cs"/>
            </a:endParaRPr>
          </a:p>
        </p:txBody>
      </p:sp>
      <p:pic>
        <p:nvPicPr>
          <p:cNvPr id="177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270" y="5364215"/>
            <a:ext cx="38862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 7">
            <a:hlinkClick r:id="rId3" action="ppaction://hlinksldjump"/>
          </p:cNvPr>
          <p:cNvSpPr/>
          <p:nvPr/>
        </p:nvSpPr>
        <p:spPr bwMode="auto">
          <a:xfrm>
            <a:off x="2366755" y="5520642"/>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5" name="Rectangle 10"/>
          <p:cNvSpPr>
            <a:spLocks noChangeArrowheads="1"/>
          </p:cNvSpPr>
          <p:nvPr/>
        </p:nvSpPr>
        <p:spPr bwMode="auto">
          <a:xfrm>
            <a:off x="457200" y="943124"/>
            <a:ext cx="4495800"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(6) </a:t>
            </a:r>
            <a:r>
              <a:rPr lang="zh-CN" altLang="en-US" sz="2400" dirty="0">
                <a:solidFill>
                  <a:srgbClr val="0000CC"/>
                </a:solidFill>
                <a:latin typeface="+mn-lt"/>
                <a:ea typeface="幼圆" pitchFamily="49" charset="-122"/>
              </a:rPr>
              <a:t>波特率发生控制电路</a:t>
            </a:r>
          </a:p>
        </p:txBody>
      </p:sp>
      <p:sp>
        <p:nvSpPr>
          <p:cNvPr id="58386" name="Rectangle 11"/>
          <p:cNvSpPr>
            <a:spLocks noChangeArrowheads="1"/>
          </p:cNvSpPr>
          <p:nvPr/>
        </p:nvSpPr>
        <p:spPr bwMode="auto">
          <a:xfrm>
            <a:off x="566555" y="1390706"/>
            <a:ext cx="8145905" cy="2308324"/>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由波特率除数寄存器（高字节、低字节锁存器）和波特率发生器组成，</a:t>
            </a:r>
            <a:r>
              <a:rPr lang="en-US" altLang="zh-CN" sz="2400" dirty="0">
                <a:solidFill>
                  <a:srgbClr val="0000CC"/>
                </a:solidFill>
                <a:latin typeface="+mn-lt"/>
                <a:ea typeface="幼圆" pitchFamily="49" charset="-122"/>
              </a:rPr>
              <a:t>INS8250</a:t>
            </a:r>
            <a:r>
              <a:rPr lang="zh-CN" altLang="en-US" sz="2400" dirty="0">
                <a:solidFill>
                  <a:srgbClr val="0000CC"/>
                </a:solidFill>
                <a:latin typeface="+mn-lt"/>
                <a:ea typeface="幼圆" pitchFamily="49" charset="-122"/>
              </a:rPr>
              <a:t>规定收</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发时钟的频率是数据传输率的</a:t>
            </a:r>
            <a:r>
              <a:rPr lang="en-US" altLang="zh-CN" sz="2400" dirty="0">
                <a:solidFill>
                  <a:srgbClr val="0000CC"/>
                </a:solidFill>
                <a:latin typeface="+mn-lt"/>
                <a:ea typeface="幼圆" pitchFamily="49" charset="-122"/>
              </a:rPr>
              <a:t>16</a:t>
            </a:r>
            <a:r>
              <a:rPr lang="zh-CN" altLang="en-US" sz="2400" dirty="0">
                <a:solidFill>
                  <a:srgbClr val="0000CC"/>
                </a:solidFill>
                <a:latin typeface="+mn-lt"/>
                <a:ea typeface="幼圆" pitchFamily="49" charset="-122"/>
              </a:rPr>
              <a:t>倍，由于</a:t>
            </a:r>
            <a:r>
              <a:rPr lang="en-US" altLang="zh-CN" sz="2400" dirty="0">
                <a:solidFill>
                  <a:srgbClr val="0000CC"/>
                </a:solidFill>
                <a:latin typeface="+mn-lt"/>
                <a:ea typeface="幼圆" pitchFamily="49" charset="-122"/>
              </a:rPr>
              <a:t>INS8250</a:t>
            </a:r>
            <a:r>
              <a:rPr lang="zh-CN" altLang="en-US" sz="2400" dirty="0">
                <a:solidFill>
                  <a:srgbClr val="0000CC"/>
                </a:solidFill>
                <a:latin typeface="+mn-lt"/>
                <a:ea typeface="幼圆" pitchFamily="49" charset="-122"/>
              </a:rPr>
              <a:t>是由外部提供的标准时钟，用户可根据实际数据传输的波特率要求，采用不同的分频，其分频数值（称为波特率因子）可按下式计算：</a:t>
            </a:r>
          </a:p>
          <a:p>
            <a:pPr algn="just"/>
            <a:endParaRPr lang="zh-CN" altLang="en-US" sz="2400" dirty="0">
              <a:solidFill>
                <a:srgbClr val="0000CC"/>
              </a:solidFill>
              <a:latin typeface="+mn-lt"/>
              <a:ea typeface="幼圆" pitchFamily="49" charset="-122"/>
            </a:endParaRPr>
          </a:p>
        </p:txBody>
      </p:sp>
      <p:sp>
        <p:nvSpPr>
          <p:cNvPr id="58388" name="Rectangle 13"/>
          <p:cNvSpPr>
            <a:spLocks noChangeArrowheads="1"/>
          </p:cNvSpPr>
          <p:nvPr/>
        </p:nvSpPr>
        <p:spPr bwMode="auto">
          <a:xfrm>
            <a:off x="-76200" y="497681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58384" name="Object 16"/>
          <p:cNvGraphicFramePr>
            <a:graphicFrameLocks noChangeAspect="1"/>
          </p:cNvGraphicFramePr>
          <p:nvPr>
            <p:extLst>
              <p:ext uri="{D42A27DB-BD31-4B8C-83A1-F6EECF244321}">
                <p14:modId xmlns:p14="http://schemas.microsoft.com/office/powerpoint/2010/main" val="3663487712"/>
              </p:ext>
            </p:extLst>
          </p:nvPr>
        </p:nvGraphicFramePr>
        <p:xfrm>
          <a:off x="1061610" y="3744035"/>
          <a:ext cx="6553200" cy="1033463"/>
        </p:xfrm>
        <a:graphic>
          <a:graphicData uri="http://schemas.openxmlformats.org/presentationml/2006/ole">
            <mc:AlternateContent xmlns:mc="http://schemas.openxmlformats.org/markup-compatibility/2006">
              <mc:Choice xmlns:v="urn:schemas-microsoft-com:vml" Requires="v">
                <p:oleObj spid="_x0000_s58815" name="Equation" r:id="rId3" imgW="2222500" imgH="355600" progId="">
                  <p:embed/>
                </p:oleObj>
              </mc:Choice>
              <mc:Fallback>
                <p:oleObj name="Equation" r:id="rId3" imgW="2222500" imgH="355600"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610" y="3744035"/>
                        <a:ext cx="6553200" cy="103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smtClean="0">
                <a:solidFill>
                  <a:srgbClr val="0000CC"/>
                </a:solidFill>
                <a:latin typeface="+mn-lt"/>
                <a:ea typeface="幼圆" pitchFamily="49" charset="-122"/>
                <a:cs typeface="+mj-cs"/>
              </a:rPr>
              <a:t>INS8250</a:t>
            </a:r>
            <a:r>
              <a:rPr lang="zh-CN" altLang="en-US" sz="2800" dirty="0" smtClean="0">
                <a:solidFill>
                  <a:srgbClr val="0000CC"/>
                </a:solidFill>
                <a:latin typeface="+mn-lt"/>
                <a:ea typeface="幼圆" pitchFamily="49" charset="-122"/>
                <a:cs typeface="+mj-cs"/>
              </a:rPr>
              <a:t>内部结构</a:t>
            </a:r>
            <a:endParaRPr lang="zh-CN" altLang="pt-BR" sz="2800" dirty="0">
              <a:solidFill>
                <a:srgbClr val="0000CC"/>
              </a:solidFill>
              <a:latin typeface="+mn-lt"/>
              <a:ea typeface="幼圆" pitchFamily="49" charset="-122"/>
              <a:cs typeface="+mj-cs"/>
            </a:endParaRPr>
          </a:p>
        </p:txBody>
      </p:sp>
      <p:pic>
        <p:nvPicPr>
          <p:cNvPr id="7" name="图片 6">
            <a:hlinkClick r:id="" action="ppaction://hlinkshowjump?jump=lastslideviewed"/>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7375" y="5184195"/>
            <a:ext cx="904164" cy="904164"/>
          </a:xfrm>
          <a:prstGeom prst="rect">
            <a:avLst/>
          </a:prstGeom>
        </p:spPr>
      </p:pic>
      <p:sp>
        <p:nvSpPr>
          <p:cNvPr id="8" name="圆角矩形 7">
            <a:hlinkClick r:id="rId6" action="ppaction://hlinksldjump"/>
          </p:cNvPr>
          <p:cNvSpPr/>
          <p:nvPr/>
        </p:nvSpPr>
        <p:spPr bwMode="auto">
          <a:xfrm>
            <a:off x="6462210" y="5409220"/>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ChangeArrowheads="1"/>
          </p:cNvSpPr>
          <p:nvPr/>
        </p:nvSpPr>
        <p:spPr bwMode="auto">
          <a:xfrm>
            <a:off x="533400" y="1058541"/>
            <a:ext cx="8305800" cy="1200329"/>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当对</a:t>
            </a:r>
            <a:r>
              <a:rPr lang="en-US" altLang="zh-CN" sz="2400" dirty="0">
                <a:solidFill>
                  <a:srgbClr val="0000CC"/>
                </a:solidFill>
                <a:latin typeface="+mn-lt"/>
                <a:ea typeface="幼圆" pitchFamily="49" charset="-122"/>
              </a:rPr>
              <a:t>INS 8250</a:t>
            </a:r>
            <a:r>
              <a:rPr lang="zh-CN" altLang="en-US" sz="2400" dirty="0">
                <a:solidFill>
                  <a:srgbClr val="0000CC"/>
                </a:solidFill>
                <a:latin typeface="+mn-lt"/>
                <a:ea typeface="幼圆" pitchFamily="49" charset="-122"/>
              </a:rPr>
              <a:t>进行初始化时，首先应根据数据传输波特率的要求，将求出的波特率因子写入除数寄存器中，这时波特率发生器即可输出符合收</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发要求频率的时钟 。</a:t>
            </a:r>
          </a:p>
        </p:txBody>
      </p:sp>
      <p:sp>
        <p:nvSpPr>
          <p:cNvPr id="59394" name="Rectangle 10"/>
          <p:cNvSpPr>
            <a:spLocks noChangeArrowheads="1"/>
          </p:cNvSpPr>
          <p:nvPr/>
        </p:nvSpPr>
        <p:spPr bwMode="auto">
          <a:xfrm>
            <a:off x="533400" y="2348880"/>
            <a:ext cx="4121641"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BAUDOUT* </a:t>
            </a:r>
            <a:r>
              <a:rPr lang="zh-CN" altLang="en-US" sz="2400" dirty="0">
                <a:solidFill>
                  <a:srgbClr val="0000CC"/>
                </a:solidFill>
                <a:latin typeface="+mn-lt"/>
                <a:ea typeface="幼圆" pitchFamily="49" charset="-122"/>
              </a:rPr>
              <a:t>：波特率输出。</a:t>
            </a:r>
          </a:p>
        </p:txBody>
      </p:sp>
      <p:sp>
        <p:nvSpPr>
          <p:cNvPr id="59395" name="Rectangle 11"/>
          <p:cNvSpPr>
            <a:spLocks noChangeArrowheads="1"/>
          </p:cNvSpPr>
          <p:nvPr/>
        </p:nvSpPr>
        <p:spPr bwMode="auto">
          <a:xfrm>
            <a:off x="533400" y="2933945"/>
            <a:ext cx="8089050" cy="1200329"/>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BAUDOUT*</a:t>
            </a:r>
            <a:r>
              <a:rPr lang="zh-CN" altLang="en-US" sz="2400" dirty="0">
                <a:solidFill>
                  <a:srgbClr val="0000CC"/>
                </a:solidFill>
                <a:latin typeface="+mn-lt"/>
                <a:ea typeface="幼圆" pitchFamily="49" charset="-122"/>
              </a:rPr>
              <a:t>输出的时钟频率由外接晶振和波特率分频因子确定，输出的时钟频率应是</a:t>
            </a:r>
            <a:r>
              <a:rPr lang="en-US" altLang="zh-CN" sz="2400" dirty="0">
                <a:solidFill>
                  <a:srgbClr val="0000CC"/>
                </a:solidFill>
                <a:latin typeface="+mn-lt"/>
                <a:ea typeface="幼圆" pitchFamily="49" charset="-122"/>
              </a:rPr>
              <a:t>INS 8250</a:t>
            </a:r>
            <a:r>
              <a:rPr lang="zh-CN" altLang="en-US" sz="2400" dirty="0">
                <a:solidFill>
                  <a:srgbClr val="0000CC"/>
                </a:solidFill>
                <a:latin typeface="+mn-lt"/>
                <a:ea typeface="幼圆" pitchFamily="49" charset="-122"/>
              </a:rPr>
              <a:t>发送数据波特率的</a:t>
            </a:r>
            <a:r>
              <a:rPr lang="en-US" altLang="zh-CN" sz="2400" dirty="0">
                <a:solidFill>
                  <a:srgbClr val="0000CC"/>
                </a:solidFill>
                <a:latin typeface="+mn-lt"/>
                <a:ea typeface="幼圆" pitchFamily="49" charset="-122"/>
              </a:rPr>
              <a:t>16</a:t>
            </a:r>
            <a:r>
              <a:rPr lang="zh-CN" altLang="en-US" sz="2400" dirty="0">
                <a:solidFill>
                  <a:srgbClr val="0000CC"/>
                </a:solidFill>
                <a:latin typeface="+mn-lt"/>
                <a:ea typeface="幼圆" pitchFamily="49" charset="-122"/>
              </a:rPr>
              <a:t>倍。将</a:t>
            </a:r>
            <a:r>
              <a:rPr lang="en-US" altLang="zh-CN" sz="2400" dirty="0">
                <a:solidFill>
                  <a:srgbClr val="0000CC"/>
                </a:solidFill>
                <a:latin typeface="+mn-lt"/>
                <a:ea typeface="幼圆" pitchFamily="49" charset="-122"/>
              </a:rPr>
              <a:t>BAUDOUT*</a:t>
            </a:r>
            <a:r>
              <a:rPr lang="zh-CN" altLang="en-US" sz="2400" dirty="0">
                <a:solidFill>
                  <a:srgbClr val="0000CC"/>
                </a:solidFill>
                <a:latin typeface="+mn-lt"/>
                <a:ea typeface="幼圆" pitchFamily="49" charset="-122"/>
              </a:rPr>
              <a:t>和</a:t>
            </a:r>
            <a:r>
              <a:rPr lang="en-US" altLang="zh-CN" sz="2400" dirty="0">
                <a:solidFill>
                  <a:srgbClr val="0000CC"/>
                </a:solidFill>
                <a:latin typeface="+mn-lt"/>
                <a:ea typeface="幼圆" pitchFamily="49" charset="-122"/>
              </a:rPr>
              <a:t>RCLK</a:t>
            </a:r>
            <a:r>
              <a:rPr lang="zh-CN" altLang="en-US" sz="2400" dirty="0">
                <a:solidFill>
                  <a:srgbClr val="0000CC"/>
                </a:solidFill>
                <a:latin typeface="+mn-lt"/>
                <a:ea typeface="幼圆" pitchFamily="49" charset="-122"/>
              </a:rPr>
              <a:t>连接，可作为接收时钟。</a:t>
            </a:r>
          </a:p>
        </p:txBody>
      </p:sp>
      <p:sp>
        <p:nvSpPr>
          <p:cNvPr id="5"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sp>
        <p:nvSpPr>
          <p:cNvPr id="6" name="圆角矩形 5">
            <a:hlinkClick r:id="rId2" action="ppaction://hlinksldjump"/>
          </p:cNvPr>
          <p:cNvSpPr/>
          <p:nvPr/>
        </p:nvSpPr>
        <p:spPr bwMode="auto">
          <a:xfrm>
            <a:off x="7362310" y="5409220"/>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4"/>
          <p:cNvSpPr>
            <a:spLocks noChangeArrowheads="1"/>
          </p:cNvSpPr>
          <p:nvPr/>
        </p:nvSpPr>
        <p:spPr bwMode="auto">
          <a:xfrm>
            <a:off x="652463" y="1628800"/>
            <a:ext cx="8158162" cy="830997"/>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由中断允许寄存器、中断标识寄存器和中断控制逻辑组成，实现</a:t>
            </a:r>
            <a:r>
              <a:rPr lang="en-US" altLang="zh-CN" sz="2400" dirty="0">
                <a:solidFill>
                  <a:srgbClr val="0000CC"/>
                </a:solidFill>
                <a:latin typeface="+mn-lt"/>
                <a:ea typeface="幼圆" pitchFamily="49" charset="-122"/>
              </a:rPr>
              <a:t>INS8250</a:t>
            </a:r>
            <a:r>
              <a:rPr lang="zh-CN" altLang="en-US" sz="2400" dirty="0">
                <a:solidFill>
                  <a:srgbClr val="0000CC"/>
                </a:solidFill>
                <a:latin typeface="+mn-lt"/>
                <a:ea typeface="幼圆" pitchFamily="49" charset="-122"/>
              </a:rPr>
              <a:t>的中断请求和对中断优先级的管理。</a:t>
            </a:r>
          </a:p>
        </p:txBody>
      </p:sp>
      <p:sp>
        <p:nvSpPr>
          <p:cNvPr id="60418" name="Rectangle 15"/>
          <p:cNvSpPr>
            <a:spLocks noChangeArrowheads="1"/>
          </p:cNvSpPr>
          <p:nvPr/>
        </p:nvSpPr>
        <p:spPr bwMode="auto">
          <a:xfrm>
            <a:off x="548840" y="1032120"/>
            <a:ext cx="2492990"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(7) </a:t>
            </a:r>
            <a:r>
              <a:rPr lang="zh-CN" altLang="en-US" sz="2400" dirty="0">
                <a:solidFill>
                  <a:srgbClr val="0000CC"/>
                </a:solidFill>
                <a:latin typeface="+mn-lt"/>
                <a:ea typeface="幼圆" pitchFamily="49" charset="-122"/>
              </a:rPr>
              <a:t>中断控制电路</a:t>
            </a:r>
          </a:p>
        </p:txBody>
      </p:sp>
      <p:sp>
        <p:nvSpPr>
          <p:cNvPr id="60419" name="Rectangle 16"/>
          <p:cNvSpPr>
            <a:spLocks noChangeArrowheads="1"/>
          </p:cNvSpPr>
          <p:nvPr/>
        </p:nvSpPr>
        <p:spPr bwMode="auto">
          <a:xfrm>
            <a:off x="657225" y="2573905"/>
            <a:ext cx="5878532"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INTRPT</a:t>
            </a:r>
            <a:r>
              <a:rPr lang="zh-CN" altLang="en-US" sz="2400" dirty="0">
                <a:solidFill>
                  <a:srgbClr val="0000CC"/>
                </a:solidFill>
                <a:latin typeface="+mn-lt"/>
                <a:ea typeface="幼圆" pitchFamily="49" charset="-122"/>
              </a:rPr>
              <a:t>：中断信号，输出，高电平有效。</a:t>
            </a:r>
          </a:p>
        </p:txBody>
      </p:sp>
      <p:sp>
        <p:nvSpPr>
          <p:cNvPr id="60420" name="Rectangle 17"/>
          <p:cNvSpPr>
            <a:spLocks noChangeArrowheads="1"/>
          </p:cNvSpPr>
          <p:nvPr/>
        </p:nvSpPr>
        <p:spPr bwMode="auto">
          <a:xfrm>
            <a:off x="657225" y="3158970"/>
            <a:ext cx="8010230" cy="1569660"/>
          </a:xfrm>
          <a:prstGeom prst="rect">
            <a:avLst/>
          </a:prstGeom>
          <a:noFill/>
          <a:ln w="9525">
            <a:noFill/>
            <a:miter lim="800000"/>
            <a:headEnd/>
            <a:tailEnd/>
          </a:ln>
        </p:spPr>
        <p:txBody>
          <a:bodyPr wrap="square" anchor="ctr">
            <a:spAutoFit/>
          </a:bodyPr>
          <a:lstStyle/>
          <a:p>
            <a:pPr algn="just"/>
            <a:r>
              <a:rPr lang="zh-CN" altLang="en-US" sz="2400" dirty="0">
                <a:solidFill>
                  <a:srgbClr val="0000CC"/>
                </a:solidFill>
                <a:latin typeface="+mn-lt"/>
                <a:ea typeface="幼圆" pitchFamily="49" charset="-122"/>
              </a:rPr>
              <a:t>当接收数据错（重叠错、奇偶错、帧错、间断）、接收缓冲器满、发送缓冲器空和</a:t>
            </a:r>
            <a:r>
              <a:rPr lang="en-US" altLang="zh-CN" sz="2400" dirty="0">
                <a:solidFill>
                  <a:srgbClr val="0000CC"/>
                </a:solidFill>
                <a:latin typeface="+mn-lt"/>
                <a:ea typeface="幼圆" pitchFamily="49" charset="-122"/>
              </a:rPr>
              <a:t>Modem</a:t>
            </a:r>
            <a:r>
              <a:rPr lang="zh-CN" altLang="en-US" sz="2400" dirty="0">
                <a:solidFill>
                  <a:srgbClr val="0000CC"/>
                </a:solidFill>
                <a:latin typeface="+mn-lt"/>
                <a:ea typeface="幼圆" pitchFamily="49" charset="-122"/>
              </a:rPr>
              <a:t>状态改变时，</a:t>
            </a:r>
            <a:r>
              <a:rPr lang="en-US" altLang="zh-CN" sz="2400" dirty="0">
                <a:solidFill>
                  <a:srgbClr val="0000CC"/>
                </a:solidFill>
                <a:latin typeface="+mn-lt"/>
                <a:ea typeface="幼圆" pitchFamily="49" charset="-122"/>
              </a:rPr>
              <a:t>INTRPT</a:t>
            </a:r>
            <a:r>
              <a:rPr lang="zh-CN" altLang="en-US" sz="2400" dirty="0">
                <a:solidFill>
                  <a:srgbClr val="0000CC"/>
                </a:solidFill>
                <a:latin typeface="+mn-lt"/>
                <a:ea typeface="幼圆" pitchFamily="49" charset="-122"/>
              </a:rPr>
              <a:t>输出为“</a:t>
            </a:r>
            <a:r>
              <a:rPr lang="en-US" altLang="zh-CN" sz="2400" dirty="0">
                <a:solidFill>
                  <a:srgbClr val="0000CC"/>
                </a:solidFill>
                <a:latin typeface="+mn-lt"/>
                <a:ea typeface="幼圆" pitchFamily="49" charset="-122"/>
              </a:rPr>
              <a:t>1”</a:t>
            </a:r>
            <a:r>
              <a:rPr lang="zh-CN" altLang="en-US" sz="2400" dirty="0" smtClean="0">
                <a:solidFill>
                  <a:srgbClr val="0000CC"/>
                </a:solidFill>
                <a:latin typeface="+mn-lt"/>
                <a:ea typeface="幼圆" pitchFamily="49" charset="-122"/>
              </a:rPr>
              <a:t>作为</a:t>
            </a:r>
            <a:r>
              <a:rPr lang="zh-CN" altLang="en-US" sz="2400" dirty="0">
                <a:solidFill>
                  <a:srgbClr val="0000CC"/>
                </a:solidFill>
                <a:latin typeface="+mn-lt"/>
                <a:ea typeface="幼圆" pitchFamily="49" charset="-122"/>
              </a:rPr>
              <a:t>给</a:t>
            </a:r>
            <a:r>
              <a:rPr lang="en-US" altLang="zh-CN" sz="2400" dirty="0" smtClean="0">
                <a:solidFill>
                  <a:srgbClr val="0000CC"/>
                </a:solidFill>
                <a:latin typeface="+mn-lt"/>
                <a:ea typeface="幼圆" pitchFamily="49" charset="-122"/>
              </a:rPr>
              <a:t>CPU</a:t>
            </a:r>
            <a:r>
              <a:rPr lang="zh-CN" altLang="en-US" sz="2400" dirty="0" smtClean="0">
                <a:solidFill>
                  <a:srgbClr val="0000CC"/>
                </a:solidFill>
                <a:latin typeface="+mn-lt"/>
                <a:ea typeface="幼圆" pitchFamily="49" charset="-122"/>
              </a:rPr>
              <a:t>的</a:t>
            </a:r>
            <a:r>
              <a:rPr lang="zh-CN" altLang="en-US" sz="2400" dirty="0">
                <a:solidFill>
                  <a:srgbClr val="0000CC"/>
                </a:solidFill>
                <a:latin typeface="+mn-lt"/>
                <a:ea typeface="幼圆" pitchFamily="49" charset="-122"/>
              </a:rPr>
              <a:t>中断请求信号。中断服务结束或</a:t>
            </a:r>
            <a:r>
              <a:rPr lang="en-US" altLang="zh-CN" sz="2400" dirty="0">
                <a:solidFill>
                  <a:srgbClr val="0000CC"/>
                </a:solidFill>
                <a:latin typeface="+mn-lt"/>
                <a:ea typeface="幼圆" pitchFamily="49" charset="-122"/>
              </a:rPr>
              <a:t>MR</a:t>
            </a:r>
            <a:r>
              <a:rPr lang="zh-CN" altLang="en-US" sz="2400" dirty="0">
                <a:solidFill>
                  <a:srgbClr val="0000CC"/>
                </a:solidFill>
                <a:latin typeface="+mn-lt"/>
                <a:ea typeface="幼圆" pitchFamily="49" charset="-122"/>
              </a:rPr>
              <a:t>信号有效后，</a:t>
            </a:r>
            <a:r>
              <a:rPr lang="en-US" altLang="zh-CN" sz="2400" dirty="0">
                <a:solidFill>
                  <a:srgbClr val="0000CC"/>
                </a:solidFill>
                <a:latin typeface="+mn-lt"/>
                <a:ea typeface="幼圆" pitchFamily="49" charset="-122"/>
              </a:rPr>
              <a:t>INTRPT</a:t>
            </a:r>
            <a:r>
              <a:rPr lang="zh-CN" altLang="en-US" sz="2400" dirty="0">
                <a:solidFill>
                  <a:srgbClr val="0000CC"/>
                </a:solidFill>
                <a:latin typeface="+mn-lt"/>
                <a:ea typeface="幼圆" pitchFamily="49" charset="-122"/>
              </a:rPr>
              <a:t>输出为“</a:t>
            </a:r>
            <a:r>
              <a:rPr lang="en-US" altLang="zh-CN" sz="2400" dirty="0">
                <a:solidFill>
                  <a:srgbClr val="0000CC"/>
                </a:solidFill>
                <a:latin typeface="+mn-lt"/>
                <a:ea typeface="幼圆" pitchFamily="49" charset="-122"/>
              </a:rPr>
              <a:t>0”</a:t>
            </a:r>
            <a:r>
              <a:rPr lang="zh-CN" altLang="en-US" sz="2400" dirty="0">
                <a:solidFill>
                  <a:srgbClr val="0000CC"/>
                </a:solidFill>
                <a:latin typeface="+mn-lt"/>
                <a:ea typeface="幼圆" pitchFamily="49" charset="-122"/>
              </a:rPr>
              <a:t>。</a:t>
            </a:r>
          </a:p>
        </p:txBody>
      </p:sp>
      <p:sp>
        <p:nvSpPr>
          <p:cNvPr id="6" name="Rectangle 3"/>
          <p:cNvSpPr>
            <a:spLocks noChangeArrowheads="1"/>
          </p:cNvSpPr>
          <p:nvPr/>
        </p:nvSpPr>
        <p:spPr bwMode="auto">
          <a:xfrm>
            <a:off x="386535" y="143635"/>
            <a:ext cx="6429965"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INS8250</a:t>
            </a:r>
            <a:r>
              <a:rPr lang="zh-CN" altLang="pt-BR" sz="2800" dirty="0">
                <a:solidFill>
                  <a:srgbClr val="0000CC"/>
                </a:solidFill>
                <a:latin typeface="+mn-lt"/>
                <a:ea typeface="幼圆" pitchFamily="49" charset="-122"/>
                <a:cs typeface="+mj-cs"/>
              </a:rPr>
              <a:t>和</a:t>
            </a:r>
            <a:r>
              <a:rPr lang="pt-BR" altLang="zh-CN" sz="2800" dirty="0">
                <a:solidFill>
                  <a:srgbClr val="0000CC"/>
                </a:solidFill>
                <a:latin typeface="+mn-lt"/>
                <a:ea typeface="幼圆" pitchFamily="49" charset="-122"/>
                <a:cs typeface="+mj-cs"/>
              </a:rPr>
              <a:t>NS16x50</a:t>
            </a:r>
            <a:r>
              <a:rPr lang="zh-CN" altLang="pt-BR" sz="2800" dirty="0" smtClean="0">
                <a:solidFill>
                  <a:srgbClr val="0000CC"/>
                </a:solidFill>
                <a:latin typeface="+mn-lt"/>
                <a:ea typeface="幼圆" pitchFamily="49" charset="-122"/>
                <a:cs typeface="+mj-cs"/>
              </a:rPr>
              <a:t>的引脚 </a:t>
            </a:r>
            <a:endParaRPr lang="zh-CN" altLang="pt-BR" sz="2800" dirty="0">
              <a:solidFill>
                <a:srgbClr val="0000CC"/>
              </a:solidFill>
              <a:latin typeface="+mn-lt"/>
              <a:ea typeface="幼圆" pitchFamily="49" charset="-122"/>
              <a:cs typeface="+mj-cs"/>
            </a:endParaRPr>
          </a:p>
        </p:txBody>
      </p:sp>
      <p:sp>
        <p:nvSpPr>
          <p:cNvPr id="7" name="圆角矩形 6">
            <a:hlinkClick r:id="rId2" action="ppaction://hlinksldjump"/>
          </p:cNvPr>
          <p:cNvSpPr/>
          <p:nvPr/>
        </p:nvSpPr>
        <p:spPr bwMode="auto">
          <a:xfrm>
            <a:off x="7362310" y="5409220"/>
            <a:ext cx="1372410" cy="49505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琥珀" pitchFamily="2" charset="-122"/>
                <a:ea typeface="华文琥珀" pitchFamily="2" charset="-122"/>
              </a:rPr>
              <a:t>内部结构</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4"/>
          <p:cNvSpPr>
            <a:spLocks noChangeArrowheads="1"/>
          </p:cNvSpPr>
          <p:nvPr/>
        </p:nvSpPr>
        <p:spPr bwMode="auto">
          <a:xfrm>
            <a:off x="533400" y="150347"/>
            <a:ext cx="5835252" cy="523220"/>
          </a:xfrm>
          <a:prstGeom prst="rect">
            <a:avLst/>
          </a:prstGeom>
        </p:spPr>
        <p:txBody>
          <a:bodyPr anchor="ctr"/>
          <a:lstStyle/>
          <a:p>
            <a:pPr eaLnBrk="0" hangingPunct="0"/>
            <a:r>
              <a:rPr lang="pt-BR" altLang="zh-CN" sz="2800" dirty="0" smtClean="0">
                <a:solidFill>
                  <a:srgbClr val="0000CC"/>
                </a:solidFill>
                <a:latin typeface="+mn-lt"/>
                <a:ea typeface="幼圆" pitchFamily="49" charset="-122"/>
                <a:cs typeface="+mj-cs"/>
              </a:rPr>
              <a:t>2)INS</a:t>
            </a:r>
            <a:r>
              <a:rPr lang="en-US" altLang="zh-CN" sz="2800" dirty="0" smtClean="0">
                <a:solidFill>
                  <a:srgbClr val="0000CC"/>
                </a:solidFill>
                <a:latin typeface="+mn-lt"/>
                <a:ea typeface="幼圆" pitchFamily="49" charset="-122"/>
                <a:cs typeface="+mj-cs"/>
              </a:rPr>
              <a:t>8250</a:t>
            </a:r>
            <a:r>
              <a:rPr lang="zh-CN" altLang="en-US" sz="2800" dirty="0">
                <a:solidFill>
                  <a:srgbClr val="0000CC"/>
                </a:solidFill>
                <a:latin typeface="+mn-lt"/>
                <a:ea typeface="幼圆" pitchFamily="49" charset="-122"/>
                <a:cs typeface="+mj-cs"/>
              </a:rPr>
              <a:t>和</a:t>
            </a:r>
            <a:r>
              <a:rPr lang="en-US" altLang="zh-CN" sz="2800" dirty="0" smtClean="0">
                <a:solidFill>
                  <a:srgbClr val="0000CC"/>
                </a:solidFill>
                <a:latin typeface="+mn-lt"/>
                <a:ea typeface="幼圆" pitchFamily="49" charset="-122"/>
                <a:cs typeface="+mj-cs"/>
              </a:rPr>
              <a:t>NS16x50</a:t>
            </a:r>
            <a:r>
              <a:rPr lang="zh-CN" altLang="en-US" sz="2800" dirty="0">
                <a:solidFill>
                  <a:srgbClr val="0000CC"/>
                </a:solidFill>
                <a:latin typeface="+mn-lt"/>
                <a:ea typeface="幼圆" pitchFamily="49" charset="-122"/>
                <a:cs typeface="+mj-cs"/>
              </a:rPr>
              <a:t>的寄存器组 </a:t>
            </a:r>
          </a:p>
        </p:txBody>
      </p:sp>
      <p:sp>
        <p:nvSpPr>
          <p:cNvPr id="61442" name="Rectangle 5"/>
          <p:cNvSpPr>
            <a:spLocks noChangeArrowheads="1"/>
          </p:cNvSpPr>
          <p:nvPr/>
        </p:nvSpPr>
        <p:spPr bwMode="auto">
          <a:xfrm>
            <a:off x="589400" y="1067833"/>
            <a:ext cx="8088313" cy="830997"/>
          </a:xfrm>
          <a:prstGeom prst="rect">
            <a:avLst/>
          </a:prstGeom>
          <a:noFill/>
          <a:ln w="9525">
            <a:noFill/>
            <a:miter lim="800000"/>
            <a:headEnd/>
            <a:tailEnd/>
          </a:ln>
        </p:spPr>
        <p:txBody>
          <a:bodyPr wrap="square" anchor="ctr">
            <a:spAutoFit/>
          </a:bodyPr>
          <a:lstStyle/>
          <a:p>
            <a:pPr algn="just"/>
            <a:r>
              <a:rPr lang="pt-BR" altLang="zh-CN" sz="2400" dirty="0" smtClean="0">
                <a:solidFill>
                  <a:srgbClr val="0000CC"/>
                </a:solidFill>
                <a:latin typeface="+mn-lt"/>
                <a:ea typeface="幼圆" pitchFamily="49" charset="-122"/>
              </a:rPr>
              <a:t>INS8250</a:t>
            </a:r>
            <a:r>
              <a:rPr lang="zh-CN" altLang="pt-BR" sz="2400" dirty="0">
                <a:solidFill>
                  <a:srgbClr val="0000CC"/>
                </a:solidFill>
                <a:latin typeface="+mn-lt"/>
                <a:ea typeface="幼圆" pitchFamily="49" charset="-122"/>
              </a:rPr>
              <a:t>内部有</a:t>
            </a:r>
            <a:r>
              <a:rPr lang="pt-BR" altLang="zh-CN" sz="2400" dirty="0">
                <a:solidFill>
                  <a:srgbClr val="0000CC"/>
                </a:solidFill>
                <a:latin typeface="+mn-lt"/>
                <a:ea typeface="幼圆" pitchFamily="49" charset="-122"/>
              </a:rPr>
              <a:t>10</a:t>
            </a:r>
            <a:r>
              <a:rPr lang="zh-CN" altLang="pt-BR" sz="2400" dirty="0">
                <a:solidFill>
                  <a:srgbClr val="0000CC"/>
                </a:solidFill>
                <a:latin typeface="+mn-lt"/>
                <a:ea typeface="幼圆" pitchFamily="49" charset="-122"/>
              </a:rPr>
              <a:t>个寄存器，</a:t>
            </a:r>
            <a:r>
              <a:rPr lang="en-US" altLang="zh-CN" sz="2400" dirty="0" smtClean="0">
                <a:solidFill>
                  <a:srgbClr val="0000CC"/>
                </a:solidFill>
                <a:latin typeface="+mn-lt"/>
                <a:ea typeface="幼圆" pitchFamily="49" charset="-122"/>
              </a:rPr>
              <a:t>NS16x50</a:t>
            </a:r>
            <a:r>
              <a:rPr lang="zh-CN" altLang="en-US" sz="2400" dirty="0">
                <a:solidFill>
                  <a:srgbClr val="0000CC"/>
                </a:solidFill>
                <a:latin typeface="+mn-lt"/>
                <a:ea typeface="幼圆" pitchFamily="49" charset="-122"/>
              </a:rPr>
              <a:t>内部有</a:t>
            </a:r>
            <a:r>
              <a:rPr lang="en-US" altLang="zh-CN" sz="2400" dirty="0">
                <a:solidFill>
                  <a:srgbClr val="0000CC"/>
                </a:solidFill>
                <a:latin typeface="+mn-lt"/>
                <a:ea typeface="幼圆" pitchFamily="49" charset="-122"/>
              </a:rPr>
              <a:t>12</a:t>
            </a:r>
            <a:r>
              <a:rPr lang="zh-CN" altLang="en-US" sz="2400" dirty="0">
                <a:solidFill>
                  <a:srgbClr val="0000CC"/>
                </a:solidFill>
                <a:latin typeface="+mn-lt"/>
                <a:ea typeface="幼圆" pitchFamily="49" charset="-122"/>
              </a:rPr>
              <a:t>个寄存器，通过</a:t>
            </a:r>
            <a:r>
              <a:rPr lang="zh-CN" altLang="pt-BR" sz="2400" dirty="0">
                <a:solidFill>
                  <a:srgbClr val="0000CC"/>
                </a:solidFill>
                <a:latin typeface="+mn-lt"/>
                <a:ea typeface="幼圆" pitchFamily="49" charset="-122"/>
              </a:rPr>
              <a:t>内部寄存器选择信号</a:t>
            </a:r>
            <a:r>
              <a:rPr lang="pt-BR" altLang="zh-CN" sz="2400" dirty="0">
                <a:solidFill>
                  <a:srgbClr val="0000CC"/>
                </a:solidFill>
                <a:latin typeface="+mn-lt"/>
                <a:ea typeface="幼圆" pitchFamily="49" charset="-122"/>
              </a:rPr>
              <a:t>A2</a:t>
            </a:r>
            <a:r>
              <a:rPr lang="zh-CN" altLang="pt-BR" sz="2400" dirty="0">
                <a:solidFill>
                  <a:srgbClr val="0000CC"/>
                </a:solidFill>
                <a:latin typeface="+mn-lt"/>
                <a:ea typeface="幼圆" pitchFamily="49" charset="-122"/>
              </a:rPr>
              <a:t>、</a:t>
            </a:r>
            <a:r>
              <a:rPr lang="pt-BR" altLang="zh-CN" sz="2400" dirty="0">
                <a:solidFill>
                  <a:srgbClr val="0000CC"/>
                </a:solidFill>
                <a:latin typeface="+mn-lt"/>
                <a:ea typeface="幼圆" pitchFamily="49" charset="-122"/>
              </a:rPr>
              <a:t>A1</a:t>
            </a:r>
            <a:r>
              <a:rPr lang="zh-CN" altLang="pt-BR" sz="2400" dirty="0">
                <a:solidFill>
                  <a:srgbClr val="0000CC"/>
                </a:solidFill>
                <a:latin typeface="+mn-lt"/>
                <a:ea typeface="幼圆" pitchFamily="49" charset="-122"/>
              </a:rPr>
              <a:t>和</a:t>
            </a:r>
            <a:r>
              <a:rPr lang="pt-BR" altLang="zh-CN" sz="2400" dirty="0">
                <a:solidFill>
                  <a:srgbClr val="0000CC"/>
                </a:solidFill>
                <a:latin typeface="+mn-lt"/>
                <a:ea typeface="幼圆" pitchFamily="49" charset="-122"/>
              </a:rPr>
              <a:t>A0</a:t>
            </a:r>
            <a:r>
              <a:rPr lang="zh-CN" altLang="pt-BR" sz="2400" dirty="0">
                <a:solidFill>
                  <a:srgbClr val="0000CC"/>
                </a:solidFill>
                <a:latin typeface="+mn-lt"/>
                <a:ea typeface="幼圆" pitchFamily="49" charset="-122"/>
              </a:rPr>
              <a:t>定位。</a:t>
            </a:r>
          </a:p>
        </p:txBody>
      </p:sp>
      <p:graphicFrame>
        <p:nvGraphicFramePr>
          <p:cNvPr id="4" name="Group 110"/>
          <p:cNvGraphicFramePr>
            <a:graphicFrameLocks noGrp="1"/>
          </p:cNvGraphicFramePr>
          <p:nvPr>
            <p:extLst>
              <p:ext uri="{D42A27DB-BD31-4B8C-83A1-F6EECF244321}">
                <p14:modId xmlns:p14="http://schemas.microsoft.com/office/powerpoint/2010/main" val="594454805"/>
              </p:ext>
            </p:extLst>
          </p:nvPr>
        </p:nvGraphicFramePr>
        <p:xfrm>
          <a:off x="331431" y="2146659"/>
          <a:ext cx="8604250" cy="3757616"/>
        </p:xfrm>
        <a:graphic>
          <a:graphicData uri="http://schemas.openxmlformats.org/drawingml/2006/table">
            <a:tbl>
              <a:tblPr/>
              <a:tblGrid>
                <a:gridCol w="873125"/>
                <a:gridCol w="1420813"/>
                <a:gridCol w="4035425"/>
                <a:gridCol w="1139825"/>
                <a:gridCol w="1135062"/>
              </a:tblGrid>
              <a:tr h="371475">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0000CC"/>
                          </a:solidFill>
                          <a:effectLst/>
                          <a:latin typeface="Arial" charset="0"/>
                          <a:ea typeface="宋体" charset="-122"/>
                          <a:hlinkClick r:id="rId2" action="ppaction://hlinksldjump"/>
                        </a:rPr>
                        <a:t>DLAB</a:t>
                      </a:r>
                      <a:endParaRPr kumimoji="0" lang="en-US" altLang="zh-CN" sz="2000" b="0" i="0" u="none" strike="noStrike" cap="none" normalizeH="0" baseline="0" dirty="0" smtClean="0">
                        <a:ln>
                          <a:noFill/>
                        </a:ln>
                        <a:solidFill>
                          <a:srgbClr val="0000CC"/>
                        </a:solidFill>
                        <a:effectLst/>
                        <a:latin typeface="Arial" charset="0"/>
                        <a:ea typeface="宋体" charset="-122"/>
                      </a:endParaRP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1" i="0" u="none" strike="noStrike" cap="none" normalizeH="0" baseline="0" dirty="0" smtClean="0">
                          <a:ln>
                            <a:noFill/>
                          </a:ln>
                          <a:solidFill>
                            <a:srgbClr val="0000CC"/>
                          </a:solidFill>
                          <a:effectLst/>
                          <a:latin typeface="Arial" charset="0"/>
                          <a:ea typeface="宋体" charset="-122"/>
                        </a:rPr>
                        <a:t>A2 A1 A0</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1" i="0" u="none" strike="noStrike" cap="none" normalizeH="0" baseline="0" dirty="0" smtClean="0">
                          <a:ln>
                            <a:noFill/>
                          </a:ln>
                          <a:solidFill>
                            <a:srgbClr val="0000CC"/>
                          </a:solidFill>
                          <a:effectLst/>
                          <a:latin typeface="Arial" charset="0"/>
                          <a:ea typeface="宋体" charset="-122"/>
                          <a:hlinkClick r:id="rId3" action="ppaction://hlinksldjump"/>
                        </a:rPr>
                        <a:t>寄存器</a:t>
                      </a:r>
                      <a:endParaRPr kumimoji="0" lang="zh-CN" altLang="en-US" sz="2000" b="1" i="0" u="none" strike="noStrike" cap="none" normalizeH="0" baseline="0" dirty="0" smtClean="0">
                        <a:ln>
                          <a:noFill/>
                        </a:ln>
                        <a:solidFill>
                          <a:srgbClr val="0000CC"/>
                        </a:solidFill>
                        <a:effectLst/>
                        <a:latin typeface="Arial" charset="0"/>
                        <a:ea typeface="宋体" charset="-122"/>
                      </a:endParaRP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1" i="0" u="none" strike="noStrike" cap="none" normalizeH="0" baseline="0" dirty="0" smtClean="0">
                          <a:ln>
                            <a:noFill/>
                          </a:ln>
                          <a:solidFill>
                            <a:srgbClr val="0000CC"/>
                          </a:solidFill>
                          <a:effectLst/>
                          <a:latin typeface="Arial" charset="0"/>
                          <a:ea typeface="宋体" charset="-122"/>
                        </a:rPr>
                        <a:t>com1</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1" i="0" u="none" strike="noStrike" cap="none" normalizeH="0" baseline="0" dirty="0" smtClean="0">
                          <a:ln>
                            <a:noFill/>
                          </a:ln>
                          <a:solidFill>
                            <a:srgbClr val="0000CC"/>
                          </a:solidFill>
                          <a:effectLst/>
                          <a:latin typeface="Arial" charset="0"/>
                          <a:ea typeface="宋体" charset="-122"/>
                        </a:rPr>
                        <a:t>com2</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9725">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0</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0  0  0</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charset="-122"/>
                        </a:rPr>
                        <a:t>接收缓冲器</a:t>
                      </a:r>
                      <a:r>
                        <a:rPr kumimoji="0" lang="en-US" altLang="zh-CN" sz="2000" b="0" i="0" u="none" strike="noStrike" cap="none" normalizeH="0" baseline="0" dirty="0" smtClean="0">
                          <a:ln>
                            <a:noFill/>
                          </a:ln>
                          <a:solidFill>
                            <a:schemeClr val="tx1"/>
                          </a:solidFill>
                          <a:effectLst/>
                          <a:latin typeface="Arial" charset="0"/>
                          <a:ea typeface="宋体" charset="-122"/>
                        </a:rPr>
                        <a:t>/</a:t>
                      </a:r>
                      <a:r>
                        <a:rPr kumimoji="0" lang="zh-CN" altLang="en-US" sz="2000" b="0" i="0" u="none" strike="noStrike" cap="none" normalizeH="0" baseline="0" dirty="0" smtClean="0">
                          <a:ln>
                            <a:noFill/>
                          </a:ln>
                          <a:solidFill>
                            <a:schemeClr val="tx1"/>
                          </a:solidFill>
                          <a:effectLst/>
                          <a:latin typeface="Arial" charset="0"/>
                          <a:ea typeface="宋体" charset="-122"/>
                        </a:rPr>
                        <a:t>发送保持寄存器</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hlinkClick r:id="rId4" action="ppaction://hlinksldjump"/>
                        </a:rPr>
                        <a:t>3F8</a:t>
                      </a:r>
                      <a:r>
                        <a:rPr kumimoji="0" lang="en-US" altLang="zh-CN" sz="2000" b="0" i="0" u="none" strike="noStrike" cap="none" normalizeH="0" baseline="0" dirty="0" smtClean="0">
                          <a:ln>
                            <a:noFill/>
                          </a:ln>
                          <a:solidFill>
                            <a:srgbClr val="FF0000"/>
                          </a:solidFill>
                          <a:effectLst/>
                          <a:latin typeface="Arial" charset="0"/>
                          <a:ea typeface="宋体" charset="-122"/>
                        </a:rPr>
                        <a:t>+0</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2F8+0</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8138">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charset="-122"/>
                        </a:rPr>
                        <a:t>0</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0  0  1</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charset="-122"/>
                          <a:hlinkClick r:id="rId5" action="ppaction://hlinksldjump"/>
                        </a:rPr>
                        <a:t>中断允许寄存器</a:t>
                      </a:r>
                      <a:endParaRPr kumimoji="0" lang="zh-CN" altLang="en-US" sz="2000" b="0" i="0" u="none" strike="noStrike" cap="none" normalizeH="0" baseline="0" dirty="0" smtClean="0">
                        <a:ln>
                          <a:noFill/>
                        </a:ln>
                        <a:solidFill>
                          <a:schemeClr val="tx1"/>
                        </a:solidFill>
                        <a:effectLst/>
                        <a:latin typeface="Arial" charset="0"/>
                        <a:ea typeface="宋体" charset="-122"/>
                      </a:endParaRP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3F8+1</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2F8+1</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8138">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charset="-122"/>
                        </a:rPr>
                        <a:t>0</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0  1  0</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charset="-122"/>
                        </a:rPr>
                        <a:t>中断识别寄存器（只读）</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3F8+2</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2F8+2</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9725">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charset="-122"/>
                        </a:rPr>
                        <a:t>*</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0  1  1</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charset="-122"/>
                        </a:rPr>
                        <a:t>通信线路控制寄存器</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3F8+3</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2F8+3</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8138">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charset="-122"/>
                        </a:rPr>
                        <a:t>*</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1  0  0</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charset="-122"/>
                          <a:hlinkClick r:id="rId6" action="ppaction://hlinksldjump"/>
                        </a:rPr>
                        <a:t>调制解调器控制寄存器</a:t>
                      </a:r>
                      <a:endParaRPr kumimoji="0" lang="zh-CN" altLang="en-US" sz="2000" b="0" i="0" u="none" strike="noStrike" cap="none" normalizeH="0" baseline="0" dirty="0" smtClean="0">
                        <a:ln>
                          <a:noFill/>
                        </a:ln>
                        <a:solidFill>
                          <a:schemeClr val="tx1"/>
                        </a:solidFill>
                        <a:effectLst/>
                        <a:latin typeface="Arial" charset="0"/>
                        <a:ea typeface="宋体" charset="-122"/>
                      </a:endParaRP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3F8+4</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2F8+4</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8138">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charset="-122"/>
                        </a:rPr>
                        <a:t>*</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1  0  1</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charset="-122"/>
                        </a:rPr>
                        <a:t>通信线路状态寄存器</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3F8+5</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2F8+5</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9725">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charset="-122"/>
                        </a:rPr>
                        <a:t>*</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1  1  0</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charset="-122"/>
                        </a:rPr>
                        <a:t>调制解调器状态寄存器</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3F8+6 </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2F8+6 </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8138">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charset="-122"/>
                        </a:rPr>
                        <a:t>*</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1  1  1</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charset="-122"/>
                        </a:rPr>
                        <a:t>不用</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3F8+7 </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2F8+7 </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8138">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chemeClr val="accent2"/>
                          </a:solidFill>
                          <a:effectLst/>
                          <a:latin typeface="Arial" charset="0"/>
                          <a:ea typeface="宋体" charset="-122"/>
                        </a:rPr>
                        <a:t>1</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0  0  0</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charset="-122"/>
                          <a:hlinkClick r:id="rId7" action="ppaction://hlinksldjump"/>
                        </a:rPr>
                        <a:t>除数寄存器</a:t>
                      </a:r>
                      <a:r>
                        <a:rPr kumimoji="0" lang="zh-CN" altLang="en-US" sz="2000" b="0" i="0" u="none" strike="noStrike" cap="none" normalizeH="0" baseline="0" dirty="0" smtClean="0">
                          <a:ln>
                            <a:noFill/>
                          </a:ln>
                          <a:solidFill>
                            <a:schemeClr val="tx1"/>
                          </a:solidFill>
                          <a:effectLst/>
                          <a:latin typeface="Arial" charset="0"/>
                          <a:ea typeface="宋体" charset="-122"/>
                        </a:rPr>
                        <a:t>（低</a:t>
                      </a:r>
                      <a:r>
                        <a:rPr kumimoji="0" lang="en-US" altLang="zh-CN" sz="2000" b="0" i="0" u="none" strike="noStrike" cap="none" normalizeH="0" baseline="0" dirty="0" smtClean="0">
                          <a:ln>
                            <a:noFill/>
                          </a:ln>
                          <a:solidFill>
                            <a:schemeClr val="tx1"/>
                          </a:solidFill>
                          <a:effectLst/>
                          <a:latin typeface="Arial" charset="0"/>
                          <a:ea typeface="宋体" charset="-122"/>
                        </a:rPr>
                        <a:t>8</a:t>
                      </a:r>
                      <a:r>
                        <a:rPr kumimoji="0" lang="zh-CN" altLang="en-US" sz="2000" b="0" i="0" u="none" strike="noStrike" cap="none" normalizeH="0" baseline="0" dirty="0" smtClean="0">
                          <a:ln>
                            <a:noFill/>
                          </a:ln>
                          <a:solidFill>
                            <a:schemeClr val="tx1"/>
                          </a:solidFill>
                          <a:effectLst/>
                          <a:latin typeface="Arial" charset="0"/>
                          <a:ea typeface="宋体" charset="-122"/>
                        </a:rPr>
                        <a:t>位）</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Arial" charset="0"/>
                          <a:ea typeface="宋体" charset="-122"/>
                        </a:rPr>
                        <a:t>3F8+0</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2F8+0</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38138">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chemeClr val="accent2"/>
                          </a:solidFill>
                          <a:effectLst/>
                          <a:latin typeface="Arial" charset="0"/>
                          <a:ea typeface="宋体" charset="-122"/>
                        </a:rPr>
                        <a:t>1</a:t>
                      </a:r>
                    </a:p>
                  </a:txBody>
                  <a:tcPr marL="0" marR="0" marT="0" marB="0" anchor="b"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charset="-122"/>
                        </a:rPr>
                        <a:t>0  0  1</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80000"/>
                        </a:lnSpc>
                        <a:spcBef>
                          <a:spcPct val="5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charset="-122"/>
                        </a:rPr>
                        <a:t>除数寄存器（高</a:t>
                      </a:r>
                      <a:r>
                        <a:rPr kumimoji="0" lang="en-US" altLang="zh-CN" sz="2000" b="0" i="0" u="none" strike="noStrike" cap="none" normalizeH="0" baseline="0" smtClean="0">
                          <a:ln>
                            <a:noFill/>
                          </a:ln>
                          <a:solidFill>
                            <a:schemeClr val="tx1"/>
                          </a:solidFill>
                          <a:effectLst/>
                          <a:latin typeface="Arial" charset="0"/>
                          <a:ea typeface="宋体" charset="-122"/>
                        </a:rPr>
                        <a:t>8</a:t>
                      </a:r>
                      <a:r>
                        <a:rPr kumimoji="0" lang="zh-CN" altLang="en-US" sz="2000" b="0" i="0" u="none" strike="noStrike" cap="none" normalizeH="0" baseline="0" smtClean="0">
                          <a:ln>
                            <a:noFill/>
                          </a:ln>
                          <a:solidFill>
                            <a:schemeClr val="tx1"/>
                          </a:solidFill>
                          <a:effectLst/>
                          <a:latin typeface="Arial" charset="0"/>
                          <a:ea typeface="宋体" charset="-122"/>
                        </a:rPr>
                        <a:t>位）</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Arial" charset="0"/>
                          <a:ea typeface="宋体" charset="-122"/>
                        </a:rPr>
                        <a:t>3F8+1</a:t>
                      </a:r>
                    </a:p>
                  </a:txBody>
                  <a:tcPr marL="0" marR="0" marT="0" marB="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 latinLnBrk="0" hangingPunct="1">
                        <a:lnSpc>
                          <a:spcPct val="75000"/>
                        </a:lnSpc>
                        <a:spcBef>
                          <a:spcPct val="1000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Arial" charset="0"/>
                          <a:ea typeface="宋体" charset="-122"/>
                        </a:rPr>
                        <a:t>2F8+1</a:t>
                      </a:r>
                    </a:p>
                  </a:txBody>
                  <a:tcPr marL="0" marR="0" marT="0" marB="0" anchor="b"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CC"/>
                    </a:solidFill>
                  </a:tcPr>
                </a:tc>
              </a:tr>
            </a:tbl>
          </a:graphicData>
        </a:graphic>
      </p:graphicFrame>
      <p:pic>
        <p:nvPicPr>
          <p:cNvPr id="5" name="图片 4">
            <a:hlinkClick r:id="" action="ppaction://hlinkshowjump?jump=lastslideviewed"/>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545" y="5994285"/>
            <a:ext cx="791014" cy="79101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4" name="Rectangle 2"/>
          <p:cNvSpPr>
            <a:spLocks noGrp="1" noChangeArrowheads="1"/>
          </p:cNvSpPr>
          <p:nvPr>
            <p:ph type="title"/>
          </p:nvPr>
        </p:nvSpPr>
        <p:spPr bwMode="auto">
          <a:xfrm>
            <a:off x="304800" y="198438"/>
            <a:ext cx="4572000" cy="563562"/>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en-US" sz="2800" dirty="0" smtClean="0">
                <a:solidFill>
                  <a:srgbClr val="0000CC"/>
                </a:solidFill>
              </a:rPr>
              <a:t>§</a:t>
            </a:r>
            <a:r>
              <a:rPr lang="en-US" altLang="zh-CN" sz="2800" dirty="0" smtClean="0">
                <a:solidFill>
                  <a:srgbClr val="0000CC"/>
                </a:solidFill>
              </a:rPr>
              <a:t>11.1 </a:t>
            </a:r>
            <a:r>
              <a:rPr lang="zh-CN" altLang="en-US" sz="2800" dirty="0" smtClean="0">
                <a:solidFill>
                  <a:srgbClr val="0000CC"/>
                </a:solidFill>
              </a:rPr>
              <a:t>串行通信基础</a:t>
            </a:r>
          </a:p>
        </p:txBody>
      </p:sp>
      <p:sp>
        <p:nvSpPr>
          <p:cNvPr id="7185" name="Rectangle 4"/>
          <p:cNvSpPr>
            <a:spLocks noChangeArrowheads="1"/>
          </p:cNvSpPr>
          <p:nvPr/>
        </p:nvSpPr>
        <p:spPr bwMode="auto">
          <a:xfrm>
            <a:off x="381000" y="998730"/>
            <a:ext cx="4493538" cy="523220"/>
          </a:xfrm>
          <a:prstGeom prst="rect">
            <a:avLst/>
          </a:prstGeom>
          <a:noFill/>
          <a:ln w="9525">
            <a:noFill/>
            <a:miter lim="800000"/>
            <a:headEnd/>
            <a:tailEnd/>
          </a:ln>
        </p:spPr>
        <p:txBody>
          <a:bodyPr wrap="none">
            <a:spAutoFit/>
          </a:bodyPr>
          <a:lstStyle/>
          <a:p>
            <a:r>
              <a:rPr lang="en-US" altLang="zh-CN" sz="2800" dirty="0">
                <a:solidFill>
                  <a:srgbClr val="0000CC"/>
                </a:solidFill>
                <a:latin typeface="+mn-lt"/>
                <a:ea typeface="幼圆" pitchFamily="49" charset="-122"/>
              </a:rPr>
              <a:t>1.</a:t>
            </a:r>
            <a:r>
              <a:rPr lang="zh-CN" altLang="en-US" sz="2800" dirty="0">
                <a:solidFill>
                  <a:srgbClr val="0000CC"/>
                </a:solidFill>
                <a:latin typeface="+mn-lt"/>
                <a:ea typeface="幼圆" pitchFamily="49" charset="-122"/>
              </a:rPr>
              <a:t>串行通信的数据传输制式</a:t>
            </a:r>
          </a:p>
        </p:txBody>
      </p:sp>
      <p:graphicFrame>
        <p:nvGraphicFramePr>
          <p:cNvPr id="7183" name="Object 15"/>
          <p:cNvGraphicFramePr>
            <a:graphicFrameLocks noGrp="1" noChangeAspect="1"/>
          </p:cNvGraphicFramePr>
          <p:nvPr>
            <p:ph sz="half" idx="2"/>
            <p:extLst>
              <p:ext uri="{D42A27DB-BD31-4B8C-83A1-F6EECF244321}">
                <p14:modId xmlns:p14="http://schemas.microsoft.com/office/powerpoint/2010/main" val="3115847868"/>
              </p:ext>
            </p:extLst>
          </p:nvPr>
        </p:nvGraphicFramePr>
        <p:xfrm>
          <a:off x="4436985" y="3654025"/>
          <a:ext cx="2895600" cy="1595438"/>
        </p:xfrm>
        <a:graphic>
          <a:graphicData uri="http://schemas.openxmlformats.org/presentationml/2006/ole">
            <mc:AlternateContent xmlns:mc="http://schemas.openxmlformats.org/markup-compatibility/2006">
              <mc:Choice xmlns:v="urn:schemas-microsoft-com:vml" Requires="v">
                <p:oleObj spid="_x0000_s7612" name="Visio" r:id="rId3" imgW="1379601" imgH="760476" progId="">
                  <p:embed/>
                </p:oleObj>
              </mc:Choice>
              <mc:Fallback>
                <p:oleObj name="Visio" r:id="rId3" imgW="1379601" imgH="760476" progId="">
                  <p:embed/>
                  <p:pic>
                    <p:nvPicPr>
                      <p:cNvPr id="0" name="Picture 43"/>
                      <p:cNvPicPr>
                        <a:picLocks noGrp="1" noChangeAspect="1" noChangeArrowheads="1"/>
                      </p:cNvPicPr>
                      <p:nvPr/>
                    </p:nvPicPr>
                    <p:blipFill>
                      <a:blip r:embed="rId4">
                        <a:extLst>
                          <a:ext uri="{28A0092B-C50C-407E-A947-70E740481C1C}">
                            <a14:useLocalDpi xmlns:a14="http://schemas.microsoft.com/office/drawing/2010/main" val="0"/>
                          </a:ext>
                        </a:extLst>
                      </a:blip>
                      <a:srcRect t="1328" b="5127"/>
                      <a:stretch>
                        <a:fillRect/>
                      </a:stretch>
                    </p:blipFill>
                    <p:spPr bwMode="auto">
                      <a:xfrm>
                        <a:off x="4436985" y="3654025"/>
                        <a:ext cx="2895600" cy="159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86" name="Text Box 7"/>
          <p:cNvSpPr txBox="1">
            <a:spLocks noChangeArrowheads="1"/>
          </p:cNvSpPr>
          <p:nvPr/>
        </p:nvSpPr>
        <p:spPr bwMode="auto">
          <a:xfrm>
            <a:off x="685800" y="1647825"/>
            <a:ext cx="7441595" cy="1373188"/>
          </a:xfrm>
          <a:prstGeom prst="rect">
            <a:avLst/>
          </a:prstGeom>
          <a:noFill/>
          <a:ln w="9525">
            <a:noFill/>
            <a:miter lim="800000"/>
            <a:headEnd/>
            <a:tailEnd/>
          </a:ln>
        </p:spPr>
        <p:txBody>
          <a:bodyPr wrap="square">
            <a:spAutoFit/>
          </a:bodyPr>
          <a:lstStyle/>
          <a:p>
            <a:r>
              <a:rPr lang="en-US" altLang="en-US" sz="2800" dirty="0">
                <a:solidFill>
                  <a:srgbClr val="0000CC"/>
                </a:solidFill>
                <a:latin typeface="+mn-lt"/>
                <a:ea typeface="幼圆" pitchFamily="49" charset="-122"/>
              </a:rPr>
              <a:t>①</a:t>
            </a:r>
            <a:r>
              <a:rPr lang="zh-CN" altLang="en-US" sz="2800" dirty="0">
                <a:solidFill>
                  <a:srgbClr val="0000CC"/>
                </a:solidFill>
                <a:latin typeface="+mn-lt"/>
                <a:ea typeface="幼圆" pitchFamily="49" charset="-122"/>
              </a:rPr>
              <a:t>单工</a:t>
            </a:r>
          </a:p>
          <a:p>
            <a:r>
              <a:rPr lang="zh-CN" altLang="en-US" sz="2800" dirty="0">
                <a:solidFill>
                  <a:srgbClr val="0000CC"/>
                </a:solidFill>
                <a:latin typeface="+mn-lt"/>
                <a:ea typeface="幼圆" pitchFamily="49" charset="-122"/>
              </a:rPr>
              <a:t>单向传输数据（单行道，不准逆向行车）</a:t>
            </a:r>
          </a:p>
          <a:p>
            <a:r>
              <a:rPr lang="zh-CN" altLang="en-US" sz="2800" dirty="0">
                <a:solidFill>
                  <a:srgbClr val="0000CC"/>
                </a:solidFill>
                <a:latin typeface="+mn-lt"/>
                <a:ea typeface="幼圆" pitchFamily="49" charset="-122"/>
              </a:rPr>
              <a:t>有线电视（</a:t>
            </a:r>
            <a:r>
              <a:rPr lang="en-US" altLang="zh-CN" sz="2800" dirty="0">
                <a:solidFill>
                  <a:srgbClr val="0000CC"/>
                </a:solidFill>
                <a:latin typeface="+mn-lt"/>
                <a:ea typeface="幼圆" pitchFamily="49" charset="-122"/>
              </a:rPr>
              <a:t>CATV</a:t>
            </a:r>
            <a:r>
              <a:rPr lang="zh-CN" altLang="en-US" sz="2800" dirty="0">
                <a:solidFill>
                  <a:srgbClr val="0000CC"/>
                </a:solidFill>
                <a:latin typeface="+mn-lt"/>
                <a:ea typeface="幼圆" pitchFamily="49" charset="-122"/>
              </a:rPr>
              <a:t>）、广播</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a:spLocks noChangeArrowheads="1"/>
          </p:cNvSpPr>
          <p:nvPr/>
        </p:nvSpPr>
        <p:spPr bwMode="auto">
          <a:xfrm>
            <a:off x="371475" y="152400"/>
            <a:ext cx="5181600" cy="519113"/>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(1) </a:t>
            </a:r>
            <a:r>
              <a:rPr lang="zh-CN" altLang="pt-BR" sz="2800" dirty="0">
                <a:solidFill>
                  <a:srgbClr val="0000CC"/>
                </a:solidFill>
                <a:latin typeface="+mn-lt"/>
                <a:ea typeface="幼圆" pitchFamily="49" charset="-122"/>
                <a:cs typeface="+mj-cs"/>
              </a:rPr>
              <a:t>线路控制寄存器（</a:t>
            </a:r>
            <a:r>
              <a:rPr lang="pt-BR" altLang="zh-CN" sz="2800" dirty="0">
                <a:solidFill>
                  <a:srgbClr val="0000CC"/>
                </a:solidFill>
                <a:latin typeface="+mn-lt"/>
                <a:ea typeface="幼圆" pitchFamily="49" charset="-122"/>
                <a:cs typeface="+mj-cs"/>
              </a:rPr>
              <a:t>LCR</a:t>
            </a:r>
            <a:r>
              <a:rPr lang="zh-CN" altLang="pt-BR" sz="2800" dirty="0">
                <a:solidFill>
                  <a:srgbClr val="0000CC"/>
                </a:solidFill>
                <a:latin typeface="+mn-lt"/>
                <a:ea typeface="幼圆" pitchFamily="49" charset="-122"/>
                <a:cs typeface="+mj-cs"/>
              </a:rPr>
              <a:t>）</a:t>
            </a:r>
          </a:p>
        </p:txBody>
      </p:sp>
      <p:sp>
        <p:nvSpPr>
          <p:cNvPr id="62466" name="Rectangle 7"/>
          <p:cNvSpPr>
            <a:spLocks noChangeArrowheads="1"/>
          </p:cNvSpPr>
          <p:nvPr/>
        </p:nvSpPr>
        <p:spPr bwMode="auto">
          <a:xfrm>
            <a:off x="447675" y="1066800"/>
            <a:ext cx="7572907" cy="461665"/>
          </a:xfrm>
          <a:prstGeom prst="rect">
            <a:avLst/>
          </a:prstGeom>
          <a:noFill/>
          <a:ln w="9525">
            <a:noFill/>
            <a:miter lim="800000"/>
            <a:headEnd/>
            <a:tailEnd/>
          </a:ln>
        </p:spPr>
        <p:txBody>
          <a:bodyPr wrap="none">
            <a:spAutoFit/>
          </a:bodyPr>
          <a:lstStyle/>
          <a:p>
            <a:r>
              <a:rPr lang="zh-CN" altLang="en-US" sz="2400" dirty="0" smtClean="0">
                <a:solidFill>
                  <a:srgbClr val="0000CC"/>
                </a:solidFill>
                <a:latin typeface="+mn-lt"/>
                <a:ea typeface="幼圆" pitchFamily="49" charset="-122"/>
              </a:rPr>
              <a:t>线路控制寄存器</a:t>
            </a:r>
            <a:r>
              <a:rPr lang="en-US" altLang="zh-CN" sz="2400" dirty="0" smtClean="0">
                <a:solidFill>
                  <a:srgbClr val="0000CC"/>
                </a:solidFill>
                <a:latin typeface="+mn-lt"/>
                <a:ea typeface="幼圆" pitchFamily="49" charset="-122"/>
              </a:rPr>
              <a:t>LCR</a:t>
            </a:r>
            <a:r>
              <a:rPr lang="zh-CN" altLang="pt-BR" sz="2400" dirty="0" smtClean="0">
                <a:solidFill>
                  <a:srgbClr val="0000CC"/>
                </a:solidFill>
                <a:latin typeface="+mn-lt"/>
                <a:ea typeface="幼圆" pitchFamily="49" charset="-122"/>
              </a:rPr>
              <a:t>用于</a:t>
            </a:r>
            <a:r>
              <a:rPr lang="zh-CN" altLang="pt-BR" sz="2400" dirty="0">
                <a:solidFill>
                  <a:srgbClr val="0000CC"/>
                </a:solidFill>
                <a:latin typeface="+mn-lt"/>
                <a:ea typeface="幼圆" pitchFamily="49" charset="-122"/>
              </a:rPr>
              <a:t>设置串行通信的帧数据格式。</a:t>
            </a:r>
            <a:endParaRPr lang="zh-CN" altLang="en-US" sz="2400" dirty="0">
              <a:solidFill>
                <a:srgbClr val="0000CC"/>
              </a:solidFill>
              <a:latin typeface="+mn-lt"/>
              <a:ea typeface="幼圆" pitchFamily="49" charset="-122"/>
            </a:endParaRPr>
          </a:p>
        </p:txBody>
      </p:sp>
      <p:graphicFrame>
        <p:nvGraphicFramePr>
          <p:cNvPr id="178184" name="Group 8"/>
          <p:cNvGraphicFramePr>
            <a:graphicFrameLocks noGrp="1"/>
          </p:cNvGraphicFramePr>
          <p:nvPr>
            <p:extLst>
              <p:ext uri="{D42A27DB-BD31-4B8C-83A1-F6EECF244321}">
                <p14:modId xmlns:p14="http://schemas.microsoft.com/office/powerpoint/2010/main" val="1211633823"/>
              </p:ext>
            </p:extLst>
          </p:nvPr>
        </p:nvGraphicFramePr>
        <p:xfrm>
          <a:off x="781050" y="1676400"/>
          <a:ext cx="7737475" cy="517956"/>
        </p:xfrm>
        <a:graphic>
          <a:graphicData uri="http://schemas.openxmlformats.org/drawingml/2006/table">
            <a:tbl>
              <a:tblPr/>
              <a:tblGrid>
                <a:gridCol w="1177925"/>
                <a:gridCol w="1046163"/>
                <a:gridCol w="2457450"/>
                <a:gridCol w="1058862"/>
                <a:gridCol w="1997075"/>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pitchFamily="2" charset="-122"/>
                          <a:hlinkClick r:id="rId2" action="ppaction://hlinksldjump"/>
                        </a:rPr>
                        <a:t>DLAB</a:t>
                      </a:r>
                      <a:endParaRPr kumimoji="0" lang="en-US" altLang="zh-CN" sz="2800" b="0" i="0" u="none" strike="noStrike" cap="none" normalizeH="0" baseline="0" dirty="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6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5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4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3</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1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0</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pSp>
        <p:nvGrpSpPr>
          <p:cNvPr id="2" name="Group 22"/>
          <p:cNvGrpSpPr>
            <a:grpSpLocks/>
          </p:cNvGrpSpPr>
          <p:nvPr/>
        </p:nvGrpSpPr>
        <p:grpSpPr bwMode="auto">
          <a:xfrm>
            <a:off x="0" y="2208213"/>
            <a:ext cx="2862263" cy="2295525"/>
            <a:chOff x="0" y="1184"/>
            <a:chExt cx="1803" cy="1446"/>
          </a:xfrm>
        </p:grpSpPr>
        <p:sp>
          <p:nvSpPr>
            <p:cNvPr id="62494" name="AutoShape 23" descr="066"/>
            <p:cNvSpPr>
              <a:spLocks noChangeArrowheads="1"/>
            </p:cNvSpPr>
            <p:nvPr/>
          </p:nvSpPr>
          <p:spPr bwMode="auto">
            <a:xfrm>
              <a:off x="0" y="1410"/>
              <a:ext cx="1803" cy="1220"/>
            </a:xfrm>
            <a:prstGeom prst="wedgeEllipseCallout">
              <a:avLst>
                <a:gd name="adj1" fmla="val -12185"/>
                <a:gd name="adj2" fmla="val 42130"/>
              </a:avLst>
            </a:prstGeom>
            <a:blipFill dpi="0" rotWithShape="0">
              <a:blip r:embed="rId3" cstate="print"/>
              <a:srcRect/>
              <a:stretch>
                <a:fillRect/>
              </a:stretch>
            </a:blipFill>
            <a:ln w="28575">
              <a:solidFill>
                <a:schemeClr val="tx1"/>
              </a:solidFill>
              <a:miter lim="800000"/>
              <a:headEnd/>
              <a:tailEnd/>
            </a:ln>
          </p:spPr>
          <p:txBody>
            <a:bodyPr anchor="ctr"/>
            <a:lstStyle/>
            <a:p>
              <a:pPr>
                <a:spcBef>
                  <a:spcPct val="20000"/>
                </a:spcBef>
                <a:buClr>
                  <a:schemeClr val="folHlink"/>
                </a:buClr>
                <a:buSzPct val="60000"/>
                <a:buFont typeface="Wingdings" pitchFamily="2" charset="2"/>
                <a:buNone/>
              </a:pPr>
              <a:r>
                <a:rPr kumimoji="1" lang="zh-CN" altLang="en-US" sz="2400" dirty="0">
                  <a:solidFill>
                    <a:srgbClr val="0000CC"/>
                  </a:solidFill>
                  <a:latin typeface="Times New Roman" pitchFamily="18" charset="0"/>
                </a:rPr>
                <a:t>寄存器选择</a:t>
              </a:r>
            </a:p>
            <a:p>
              <a:pPr>
                <a:spcBef>
                  <a:spcPct val="20000"/>
                </a:spcBef>
                <a:buClr>
                  <a:schemeClr val="folHlink"/>
                </a:buClr>
                <a:buSzPct val="60000"/>
                <a:buFont typeface="Wingdings" pitchFamily="2" charset="2"/>
                <a:buNone/>
              </a:pPr>
              <a:r>
                <a:rPr kumimoji="1" lang="en-US" altLang="zh-CN" sz="2400" dirty="0">
                  <a:solidFill>
                    <a:srgbClr val="0000CC"/>
                  </a:solidFill>
                  <a:latin typeface="Times New Roman" pitchFamily="18" charset="0"/>
                </a:rPr>
                <a:t>0  </a:t>
              </a:r>
              <a:r>
                <a:rPr kumimoji="1" lang="zh-CN" altLang="en-US" sz="2400" dirty="0">
                  <a:solidFill>
                    <a:srgbClr val="0000CC"/>
                  </a:solidFill>
                  <a:latin typeface="Times New Roman" pitchFamily="18" charset="0"/>
                </a:rPr>
                <a:t>正常值</a:t>
              </a:r>
            </a:p>
            <a:p>
              <a:pPr>
                <a:spcBef>
                  <a:spcPct val="20000"/>
                </a:spcBef>
                <a:buClr>
                  <a:schemeClr val="folHlink"/>
                </a:buClr>
                <a:buSzPct val="60000"/>
                <a:buFont typeface="Wingdings" pitchFamily="2" charset="2"/>
                <a:buNone/>
              </a:pPr>
              <a:r>
                <a:rPr kumimoji="1" lang="en-US" altLang="zh-CN" sz="2400" dirty="0">
                  <a:solidFill>
                    <a:srgbClr val="0000CC"/>
                  </a:solidFill>
                  <a:latin typeface="Times New Roman" pitchFamily="18" charset="0"/>
                </a:rPr>
                <a:t>1  </a:t>
              </a:r>
              <a:r>
                <a:rPr kumimoji="1" lang="zh-CN" altLang="en-US" sz="2400" dirty="0">
                  <a:solidFill>
                    <a:srgbClr val="0000CC"/>
                  </a:solidFill>
                  <a:latin typeface="Times New Roman" pitchFamily="18" charset="0"/>
                </a:rPr>
                <a:t>除数寄存器</a:t>
              </a:r>
            </a:p>
          </p:txBody>
        </p:sp>
        <p:sp>
          <p:nvSpPr>
            <p:cNvPr id="62495" name="Line 24"/>
            <p:cNvSpPr>
              <a:spLocks noChangeShapeType="1"/>
            </p:cNvSpPr>
            <p:nvPr/>
          </p:nvSpPr>
          <p:spPr bwMode="auto">
            <a:xfrm flipH="1">
              <a:off x="891" y="1184"/>
              <a:ext cx="5" cy="208"/>
            </a:xfrm>
            <a:prstGeom prst="line">
              <a:avLst/>
            </a:prstGeom>
            <a:noFill/>
            <a:ln w="28575">
              <a:solidFill>
                <a:schemeClr val="tx2"/>
              </a:solidFill>
              <a:round/>
              <a:headEnd/>
              <a:tailEnd type="triangle" w="med" len="med"/>
            </a:ln>
          </p:spPr>
          <p:txBody>
            <a:bodyPr>
              <a:spAutoFit/>
            </a:bodyPr>
            <a:lstStyle/>
            <a:p>
              <a:endParaRPr lang="zh-CN" altLang="en-US"/>
            </a:p>
          </p:txBody>
        </p:sp>
      </p:grpSp>
    </p:spTree>
    <p:extLst>
      <p:ext uri="{BB962C8B-B14F-4D97-AF65-F5344CB8AC3E}">
        <p14:creationId xmlns:p14="http://schemas.microsoft.com/office/powerpoint/2010/main" val="3799130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a:spLocks noChangeArrowheads="1"/>
          </p:cNvSpPr>
          <p:nvPr/>
        </p:nvSpPr>
        <p:spPr bwMode="auto">
          <a:xfrm>
            <a:off x="371475" y="152400"/>
            <a:ext cx="5181600" cy="519113"/>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(1) </a:t>
            </a:r>
            <a:r>
              <a:rPr lang="zh-CN" altLang="pt-BR" sz="2800" dirty="0">
                <a:solidFill>
                  <a:srgbClr val="0000CC"/>
                </a:solidFill>
                <a:latin typeface="+mn-lt"/>
                <a:ea typeface="幼圆" pitchFamily="49" charset="-122"/>
                <a:cs typeface="+mj-cs"/>
              </a:rPr>
              <a:t>线路控制寄存器（</a:t>
            </a:r>
            <a:r>
              <a:rPr lang="pt-BR" altLang="zh-CN" sz="2800" dirty="0">
                <a:solidFill>
                  <a:srgbClr val="0000CC"/>
                </a:solidFill>
                <a:latin typeface="+mn-lt"/>
                <a:ea typeface="幼圆" pitchFamily="49" charset="-122"/>
                <a:cs typeface="+mj-cs"/>
              </a:rPr>
              <a:t>LCR</a:t>
            </a:r>
            <a:r>
              <a:rPr lang="zh-CN" altLang="pt-BR" sz="2800" dirty="0">
                <a:solidFill>
                  <a:srgbClr val="0000CC"/>
                </a:solidFill>
                <a:latin typeface="+mn-lt"/>
                <a:ea typeface="幼圆" pitchFamily="49" charset="-122"/>
                <a:cs typeface="+mj-cs"/>
              </a:rPr>
              <a:t>）</a:t>
            </a:r>
          </a:p>
        </p:txBody>
      </p:sp>
      <p:sp>
        <p:nvSpPr>
          <p:cNvPr id="62466" name="Rectangle 7"/>
          <p:cNvSpPr>
            <a:spLocks noChangeArrowheads="1"/>
          </p:cNvSpPr>
          <p:nvPr/>
        </p:nvSpPr>
        <p:spPr bwMode="auto">
          <a:xfrm>
            <a:off x="447675" y="1066800"/>
            <a:ext cx="7520007" cy="461665"/>
          </a:xfrm>
          <a:prstGeom prst="rect">
            <a:avLst/>
          </a:prstGeom>
          <a:noFill/>
          <a:ln w="9525">
            <a:noFill/>
            <a:miter lim="800000"/>
            <a:headEnd/>
            <a:tailEnd/>
          </a:ln>
        </p:spPr>
        <p:txBody>
          <a:bodyPr wrap="none">
            <a:spAutoFit/>
          </a:bodyPr>
          <a:lstStyle/>
          <a:p>
            <a:r>
              <a:rPr lang="pt-BR" altLang="zh-CN" sz="2400" dirty="0">
                <a:solidFill>
                  <a:srgbClr val="0000CC"/>
                </a:solidFill>
                <a:latin typeface="+mn-lt"/>
                <a:ea typeface="幼圆" pitchFamily="49" charset="-122"/>
              </a:rPr>
              <a:t>8</a:t>
            </a:r>
            <a:r>
              <a:rPr lang="zh-CN" altLang="pt-BR" sz="2400" dirty="0">
                <a:solidFill>
                  <a:srgbClr val="0000CC"/>
                </a:solidFill>
                <a:latin typeface="+mn-lt"/>
                <a:ea typeface="幼圆" pitchFamily="49" charset="-122"/>
              </a:rPr>
              <a:t>位可读</a:t>
            </a:r>
            <a:r>
              <a:rPr lang="pt-BR" altLang="zh-CN" sz="2400" dirty="0">
                <a:solidFill>
                  <a:srgbClr val="0000CC"/>
                </a:solidFill>
                <a:latin typeface="+mn-lt"/>
                <a:ea typeface="幼圆" pitchFamily="49" charset="-122"/>
              </a:rPr>
              <a:t>/</a:t>
            </a:r>
            <a:r>
              <a:rPr lang="zh-CN" altLang="pt-BR" sz="2400" dirty="0">
                <a:solidFill>
                  <a:srgbClr val="0000CC"/>
                </a:solidFill>
                <a:latin typeface="+mn-lt"/>
                <a:ea typeface="幼圆" pitchFamily="49" charset="-122"/>
              </a:rPr>
              <a:t>写寄存器，用于设置串行通信的帧数据格式。</a:t>
            </a:r>
            <a:endParaRPr lang="zh-CN" altLang="en-US" sz="2400" dirty="0">
              <a:solidFill>
                <a:srgbClr val="0000CC"/>
              </a:solidFill>
              <a:latin typeface="+mn-lt"/>
              <a:ea typeface="幼圆" pitchFamily="49" charset="-122"/>
            </a:endParaRPr>
          </a:p>
        </p:txBody>
      </p:sp>
      <p:graphicFrame>
        <p:nvGraphicFramePr>
          <p:cNvPr id="178184" name="Group 8"/>
          <p:cNvGraphicFramePr>
            <a:graphicFrameLocks noGrp="1"/>
          </p:cNvGraphicFramePr>
          <p:nvPr>
            <p:extLst>
              <p:ext uri="{D42A27DB-BD31-4B8C-83A1-F6EECF244321}">
                <p14:modId xmlns:p14="http://schemas.microsoft.com/office/powerpoint/2010/main" val="713365851"/>
              </p:ext>
            </p:extLst>
          </p:nvPr>
        </p:nvGraphicFramePr>
        <p:xfrm>
          <a:off x="781050" y="1676400"/>
          <a:ext cx="7737475" cy="517956"/>
        </p:xfrm>
        <a:graphic>
          <a:graphicData uri="http://schemas.openxmlformats.org/drawingml/2006/table">
            <a:tbl>
              <a:tblPr/>
              <a:tblGrid>
                <a:gridCol w="1177925"/>
                <a:gridCol w="1046163"/>
                <a:gridCol w="2457450"/>
                <a:gridCol w="1058862"/>
                <a:gridCol w="1997075"/>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DLAB</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6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5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4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3</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1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0</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pSp>
        <p:nvGrpSpPr>
          <p:cNvPr id="2" name="组合 1"/>
          <p:cNvGrpSpPr/>
          <p:nvPr/>
        </p:nvGrpSpPr>
        <p:grpSpPr>
          <a:xfrm>
            <a:off x="838200" y="2220913"/>
            <a:ext cx="3357563" cy="2293937"/>
            <a:chOff x="838200" y="2220913"/>
            <a:chExt cx="3357563" cy="2293937"/>
          </a:xfrm>
        </p:grpSpPr>
        <p:sp>
          <p:nvSpPr>
            <p:cNvPr id="62492" name="AutoShape 26" descr="066"/>
            <p:cNvSpPr>
              <a:spLocks noChangeArrowheads="1"/>
            </p:cNvSpPr>
            <p:nvPr/>
          </p:nvSpPr>
          <p:spPr bwMode="auto">
            <a:xfrm>
              <a:off x="838200" y="2565400"/>
              <a:ext cx="3357563" cy="1949450"/>
            </a:xfrm>
            <a:prstGeom prst="wedgeEllipseCallout">
              <a:avLst>
                <a:gd name="adj1" fmla="val -10657"/>
                <a:gd name="adj2" fmla="val 42426"/>
              </a:avLst>
            </a:prstGeom>
            <a:blipFill dpi="0" rotWithShape="0">
              <a:blip r:embed="rId2" cstate="print"/>
              <a:srcRect/>
              <a:stretch>
                <a:fillRect/>
              </a:stretch>
            </a:blipFill>
            <a:ln w="28575">
              <a:solidFill>
                <a:schemeClr val="tx1"/>
              </a:solidFill>
              <a:miter lim="800000"/>
              <a:headEnd/>
              <a:tailEnd/>
            </a:ln>
          </p:spPr>
          <p:txBody>
            <a:bodyPr/>
            <a:lstStyle/>
            <a:p>
              <a:pPr algn="just">
                <a:spcBef>
                  <a:spcPct val="20000"/>
                </a:spcBef>
                <a:buClr>
                  <a:schemeClr val="folHlink"/>
                </a:buClr>
                <a:buSzPct val="60000"/>
                <a:buFont typeface="Wingdings" pitchFamily="2" charset="2"/>
                <a:buNone/>
              </a:pPr>
              <a:r>
                <a:rPr kumimoji="1" lang="zh-CN" altLang="en-US" sz="2400" dirty="0">
                  <a:solidFill>
                    <a:srgbClr val="0000CC"/>
                  </a:solidFill>
                  <a:latin typeface="Times New Roman" pitchFamily="18" charset="0"/>
                </a:rPr>
                <a:t>中止字符</a:t>
              </a:r>
            </a:p>
            <a:p>
              <a:pPr algn="just">
                <a:spcBef>
                  <a:spcPct val="20000"/>
                </a:spcBef>
                <a:buClr>
                  <a:schemeClr val="folHlink"/>
                </a:buClr>
                <a:buSzPct val="60000"/>
                <a:buFont typeface="Wingdings" pitchFamily="2" charset="2"/>
                <a:buNone/>
              </a:pPr>
              <a:r>
                <a:rPr kumimoji="1" lang="en-US" altLang="zh-CN" sz="2400" dirty="0">
                  <a:solidFill>
                    <a:srgbClr val="0000CC"/>
                  </a:solidFill>
                  <a:latin typeface="Times New Roman" pitchFamily="18" charset="0"/>
                </a:rPr>
                <a:t>0  </a:t>
              </a:r>
              <a:r>
                <a:rPr kumimoji="1" lang="zh-CN" altLang="en-US" sz="2400" dirty="0">
                  <a:solidFill>
                    <a:srgbClr val="0000CC"/>
                  </a:solidFill>
                  <a:latin typeface="Times New Roman" pitchFamily="18" charset="0"/>
                </a:rPr>
                <a:t>无作用</a:t>
              </a:r>
            </a:p>
            <a:p>
              <a:pPr algn="just">
                <a:spcBef>
                  <a:spcPct val="20000"/>
                </a:spcBef>
                <a:buClr>
                  <a:schemeClr val="folHlink"/>
                </a:buClr>
                <a:buSzPct val="60000"/>
                <a:buFont typeface="Wingdings" pitchFamily="2" charset="2"/>
                <a:buNone/>
              </a:pPr>
              <a:r>
                <a:rPr kumimoji="1" lang="en-US" altLang="zh-CN" sz="2400" dirty="0">
                  <a:solidFill>
                    <a:srgbClr val="0000CC"/>
                  </a:solidFill>
                  <a:latin typeface="Times New Roman" pitchFamily="18" charset="0"/>
                </a:rPr>
                <a:t>1  </a:t>
              </a:r>
              <a:r>
                <a:rPr kumimoji="1" lang="zh-CN" altLang="en-US" sz="2400" dirty="0">
                  <a:solidFill>
                    <a:srgbClr val="0000CC"/>
                  </a:solidFill>
                  <a:latin typeface="Times New Roman" pitchFamily="18" charset="0"/>
                </a:rPr>
                <a:t>发送中止字符</a:t>
              </a:r>
            </a:p>
          </p:txBody>
        </p:sp>
        <p:sp>
          <p:nvSpPr>
            <p:cNvPr id="62493" name="Line 27"/>
            <p:cNvSpPr>
              <a:spLocks noChangeShapeType="1"/>
            </p:cNvSpPr>
            <p:nvPr/>
          </p:nvSpPr>
          <p:spPr bwMode="auto">
            <a:xfrm flipH="1">
              <a:off x="2506663" y="2220913"/>
              <a:ext cx="0" cy="330200"/>
            </a:xfrm>
            <a:prstGeom prst="line">
              <a:avLst/>
            </a:prstGeom>
            <a:noFill/>
            <a:ln w="28575">
              <a:solidFill>
                <a:schemeClr val="tx2"/>
              </a:solidFill>
              <a:round/>
              <a:headEnd/>
              <a:tailEnd type="triangle" w="med" len="med"/>
            </a:ln>
          </p:spPr>
          <p:txBody>
            <a:bodyPr wrap="square">
              <a:spAutoFit/>
            </a:bodyPr>
            <a:lstStyle/>
            <a:p>
              <a:endParaRPr lang="zh-CN" altLang="en-US"/>
            </a:p>
          </p:txBody>
        </p:sp>
      </p:grpSp>
    </p:spTree>
    <p:extLst>
      <p:ext uri="{BB962C8B-B14F-4D97-AF65-F5344CB8AC3E}">
        <p14:creationId xmlns:p14="http://schemas.microsoft.com/office/powerpoint/2010/main" val="42019240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a:spLocks noChangeArrowheads="1"/>
          </p:cNvSpPr>
          <p:nvPr/>
        </p:nvSpPr>
        <p:spPr bwMode="auto">
          <a:xfrm>
            <a:off x="371475" y="152400"/>
            <a:ext cx="5181600" cy="519113"/>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(1) </a:t>
            </a:r>
            <a:r>
              <a:rPr lang="zh-CN" altLang="pt-BR" sz="2800" dirty="0">
                <a:solidFill>
                  <a:srgbClr val="0000CC"/>
                </a:solidFill>
                <a:latin typeface="+mn-lt"/>
                <a:ea typeface="幼圆" pitchFamily="49" charset="-122"/>
                <a:cs typeface="+mj-cs"/>
              </a:rPr>
              <a:t>线路控制寄存器（</a:t>
            </a:r>
            <a:r>
              <a:rPr lang="pt-BR" altLang="zh-CN" sz="2800" dirty="0">
                <a:solidFill>
                  <a:srgbClr val="0000CC"/>
                </a:solidFill>
                <a:latin typeface="+mn-lt"/>
                <a:ea typeface="幼圆" pitchFamily="49" charset="-122"/>
                <a:cs typeface="+mj-cs"/>
              </a:rPr>
              <a:t>LCR</a:t>
            </a:r>
            <a:r>
              <a:rPr lang="zh-CN" altLang="pt-BR" sz="2800" dirty="0">
                <a:solidFill>
                  <a:srgbClr val="0000CC"/>
                </a:solidFill>
                <a:latin typeface="+mn-lt"/>
                <a:ea typeface="幼圆" pitchFamily="49" charset="-122"/>
                <a:cs typeface="+mj-cs"/>
              </a:rPr>
              <a:t>）</a:t>
            </a:r>
          </a:p>
        </p:txBody>
      </p:sp>
      <p:sp>
        <p:nvSpPr>
          <p:cNvPr id="62466" name="Rectangle 7"/>
          <p:cNvSpPr>
            <a:spLocks noChangeArrowheads="1"/>
          </p:cNvSpPr>
          <p:nvPr/>
        </p:nvSpPr>
        <p:spPr bwMode="auto">
          <a:xfrm>
            <a:off x="447675" y="1066800"/>
            <a:ext cx="7520007" cy="461665"/>
          </a:xfrm>
          <a:prstGeom prst="rect">
            <a:avLst/>
          </a:prstGeom>
          <a:noFill/>
          <a:ln w="9525">
            <a:noFill/>
            <a:miter lim="800000"/>
            <a:headEnd/>
            <a:tailEnd/>
          </a:ln>
        </p:spPr>
        <p:txBody>
          <a:bodyPr wrap="none">
            <a:spAutoFit/>
          </a:bodyPr>
          <a:lstStyle/>
          <a:p>
            <a:r>
              <a:rPr lang="pt-BR" altLang="zh-CN" sz="2400" dirty="0">
                <a:solidFill>
                  <a:srgbClr val="0000CC"/>
                </a:solidFill>
                <a:latin typeface="+mn-lt"/>
                <a:ea typeface="幼圆" pitchFamily="49" charset="-122"/>
              </a:rPr>
              <a:t>8</a:t>
            </a:r>
            <a:r>
              <a:rPr lang="zh-CN" altLang="pt-BR" sz="2400" dirty="0">
                <a:solidFill>
                  <a:srgbClr val="0000CC"/>
                </a:solidFill>
                <a:latin typeface="+mn-lt"/>
                <a:ea typeface="幼圆" pitchFamily="49" charset="-122"/>
              </a:rPr>
              <a:t>位可读</a:t>
            </a:r>
            <a:r>
              <a:rPr lang="pt-BR" altLang="zh-CN" sz="2400" dirty="0">
                <a:solidFill>
                  <a:srgbClr val="0000CC"/>
                </a:solidFill>
                <a:latin typeface="+mn-lt"/>
                <a:ea typeface="幼圆" pitchFamily="49" charset="-122"/>
              </a:rPr>
              <a:t>/</a:t>
            </a:r>
            <a:r>
              <a:rPr lang="zh-CN" altLang="pt-BR" sz="2400" dirty="0">
                <a:solidFill>
                  <a:srgbClr val="0000CC"/>
                </a:solidFill>
                <a:latin typeface="+mn-lt"/>
                <a:ea typeface="幼圆" pitchFamily="49" charset="-122"/>
              </a:rPr>
              <a:t>写寄存器，用于设置串行通信的帧数据格式。</a:t>
            </a:r>
            <a:endParaRPr lang="zh-CN" altLang="en-US" sz="2400" dirty="0">
              <a:solidFill>
                <a:srgbClr val="0000CC"/>
              </a:solidFill>
              <a:latin typeface="+mn-lt"/>
              <a:ea typeface="幼圆" pitchFamily="49" charset="-122"/>
            </a:endParaRPr>
          </a:p>
        </p:txBody>
      </p:sp>
      <p:graphicFrame>
        <p:nvGraphicFramePr>
          <p:cNvPr id="178184" name="Group 8"/>
          <p:cNvGraphicFramePr>
            <a:graphicFrameLocks noGrp="1"/>
          </p:cNvGraphicFramePr>
          <p:nvPr/>
        </p:nvGraphicFramePr>
        <p:xfrm>
          <a:off x="781050" y="1676400"/>
          <a:ext cx="7737475" cy="517956"/>
        </p:xfrm>
        <a:graphic>
          <a:graphicData uri="http://schemas.openxmlformats.org/drawingml/2006/table">
            <a:tbl>
              <a:tblPr/>
              <a:tblGrid>
                <a:gridCol w="1177925"/>
                <a:gridCol w="1046163"/>
                <a:gridCol w="2457450"/>
                <a:gridCol w="1058862"/>
                <a:gridCol w="1997075"/>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DLAB</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6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5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4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3</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1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0</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cxnSp>
        <p:nvCxnSpPr>
          <p:cNvPr id="21" name="直接箭头连接符 20"/>
          <p:cNvCxnSpPr/>
          <p:nvPr/>
        </p:nvCxnSpPr>
        <p:spPr bwMode="auto">
          <a:xfrm>
            <a:off x="4256965" y="2195305"/>
            <a:ext cx="0" cy="45005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8" name="表格 7"/>
          <p:cNvGraphicFramePr>
            <a:graphicFrameLocks noGrp="1"/>
          </p:cNvGraphicFramePr>
          <p:nvPr>
            <p:extLst>
              <p:ext uri="{D42A27DB-BD31-4B8C-83A1-F6EECF244321}">
                <p14:modId xmlns:p14="http://schemas.microsoft.com/office/powerpoint/2010/main" val="954645731"/>
              </p:ext>
            </p:extLst>
          </p:nvPr>
        </p:nvGraphicFramePr>
        <p:xfrm>
          <a:off x="2546775" y="2663915"/>
          <a:ext cx="3375375" cy="2743200"/>
        </p:xfrm>
        <a:graphic>
          <a:graphicData uri="http://schemas.openxmlformats.org/drawingml/2006/table">
            <a:tbl>
              <a:tblPr firstRow="1" bandRow="1">
                <a:tableStyleId>{5C22544A-7EE6-4342-B048-85BDC9FD1C3A}</a:tableStyleId>
              </a:tblPr>
              <a:tblGrid>
                <a:gridCol w="1305145"/>
                <a:gridCol w="2070230"/>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0" dirty="0" smtClean="0">
                          <a:solidFill>
                            <a:srgbClr val="0000CC"/>
                          </a:solidFill>
                          <a:latin typeface="Times New Roman" pitchFamily="18" charset="0"/>
                        </a:rPr>
                        <a:t>校验位设置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370840">
                <a:tc>
                  <a:txBody>
                    <a:bodyPr/>
                    <a:lstStyle/>
                    <a:p>
                      <a:pPr algn="ctr"/>
                      <a:r>
                        <a:rPr kumimoji="1" lang="en-US" altLang="zh-CN" sz="2400" b="0" dirty="0" smtClean="0">
                          <a:solidFill>
                            <a:srgbClr val="0000CC"/>
                          </a:solidFill>
                          <a:latin typeface="Times New Roman" pitchFamily="18" charset="0"/>
                        </a:rPr>
                        <a:t>xx0</a:t>
                      </a:r>
                      <a:endParaRPr lang="zh-CN" altLang="en-US" sz="2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0" dirty="0" smtClean="0">
                          <a:solidFill>
                            <a:srgbClr val="0000CC"/>
                          </a:solidFill>
                          <a:latin typeface="Times New Roman" pitchFamily="18" charset="0"/>
                        </a:rPr>
                        <a:t>无校验位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kumimoji="1" lang="en-US" altLang="zh-CN" sz="2400" b="0" dirty="0" smtClean="0">
                          <a:solidFill>
                            <a:srgbClr val="0000CC"/>
                          </a:solidFill>
                          <a:latin typeface="Times New Roman" pitchFamily="18" charset="0"/>
                        </a:rPr>
                        <a:t>001</a:t>
                      </a:r>
                      <a:endParaRPr lang="zh-CN" altLang="en-US" sz="2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0" dirty="0" smtClean="0">
                          <a:solidFill>
                            <a:srgbClr val="0000CC"/>
                          </a:solidFill>
                          <a:latin typeface="Times New Roman" pitchFamily="18" charset="0"/>
                        </a:rPr>
                        <a:t>奇校验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kumimoji="1" lang="en-US" altLang="zh-CN" sz="2400" b="0" dirty="0" smtClean="0">
                          <a:solidFill>
                            <a:srgbClr val="0000CC"/>
                          </a:solidFill>
                          <a:latin typeface="Times New Roman" pitchFamily="18" charset="0"/>
                        </a:rPr>
                        <a:t>011</a:t>
                      </a:r>
                      <a:endParaRPr lang="zh-CN" altLang="en-US" sz="2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0" dirty="0" smtClean="0">
                          <a:solidFill>
                            <a:srgbClr val="0000CC"/>
                          </a:solidFill>
                          <a:latin typeface="Times New Roman" pitchFamily="18" charset="0"/>
                        </a:rPr>
                        <a:t>偶校验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kumimoji="1" lang="en-US" altLang="zh-CN" sz="2400" b="0" dirty="0" smtClean="0">
                          <a:solidFill>
                            <a:srgbClr val="0000CC"/>
                          </a:solidFill>
                          <a:latin typeface="Times New Roman" pitchFamily="18" charset="0"/>
                        </a:rPr>
                        <a:t>101</a:t>
                      </a:r>
                      <a:endParaRPr lang="zh-CN" altLang="en-US" sz="2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0" dirty="0" smtClean="0">
                          <a:solidFill>
                            <a:srgbClr val="0000CC"/>
                          </a:solidFill>
                          <a:latin typeface="Times New Roman" pitchFamily="18" charset="0"/>
                        </a:rPr>
                        <a:t>校验位为</a:t>
                      </a:r>
                      <a:r>
                        <a:rPr kumimoji="1" lang="en-US" altLang="zh-CN" sz="2400" b="0" dirty="0" smtClean="0">
                          <a:solidFill>
                            <a:srgbClr val="0000CC"/>
                          </a:solidFill>
                          <a:latin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kumimoji="1" lang="en-US" altLang="zh-CN" sz="2400" b="0" dirty="0" smtClean="0">
                          <a:solidFill>
                            <a:srgbClr val="0000CC"/>
                          </a:solidFill>
                          <a:latin typeface="Times New Roman" pitchFamily="18" charset="0"/>
                        </a:rPr>
                        <a:t>111</a:t>
                      </a:r>
                      <a:endParaRPr lang="zh-CN" altLang="en-US" sz="2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0" dirty="0" smtClean="0">
                          <a:solidFill>
                            <a:srgbClr val="0000CC"/>
                          </a:solidFill>
                          <a:latin typeface="Times New Roman" pitchFamily="18" charset="0"/>
                        </a:rPr>
                        <a:t>校验位为</a:t>
                      </a:r>
                      <a:r>
                        <a:rPr kumimoji="1" lang="en-US" altLang="zh-CN" sz="2400" b="0" dirty="0" smtClean="0">
                          <a:solidFill>
                            <a:srgbClr val="0000CC"/>
                          </a:solidFill>
                          <a:latin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019240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a:spLocks noChangeArrowheads="1"/>
          </p:cNvSpPr>
          <p:nvPr/>
        </p:nvSpPr>
        <p:spPr bwMode="auto">
          <a:xfrm>
            <a:off x="371475" y="152400"/>
            <a:ext cx="5181600" cy="519113"/>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(1) </a:t>
            </a:r>
            <a:r>
              <a:rPr lang="zh-CN" altLang="pt-BR" sz="2800" dirty="0">
                <a:solidFill>
                  <a:srgbClr val="0000CC"/>
                </a:solidFill>
                <a:latin typeface="+mn-lt"/>
                <a:ea typeface="幼圆" pitchFamily="49" charset="-122"/>
                <a:cs typeface="+mj-cs"/>
              </a:rPr>
              <a:t>线路控制寄存器（</a:t>
            </a:r>
            <a:r>
              <a:rPr lang="pt-BR" altLang="zh-CN" sz="2800" dirty="0">
                <a:solidFill>
                  <a:srgbClr val="0000CC"/>
                </a:solidFill>
                <a:latin typeface="+mn-lt"/>
                <a:ea typeface="幼圆" pitchFamily="49" charset="-122"/>
                <a:cs typeface="+mj-cs"/>
              </a:rPr>
              <a:t>LCR</a:t>
            </a:r>
            <a:r>
              <a:rPr lang="zh-CN" altLang="pt-BR" sz="2800" dirty="0">
                <a:solidFill>
                  <a:srgbClr val="0000CC"/>
                </a:solidFill>
                <a:latin typeface="+mn-lt"/>
                <a:ea typeface="幼圆" pitchFamily="49" charset="-122"/>
                <a:cs typeface="+mj-cs"/>
              </a:rPr>
              <a:t>）</a:t>
            </a:r>
          </a:p>
        </p:txBody>
      </p:sp>
      <p:sp>
        <p:nvSpPr>
          <p:cNvPr id="62466" name="Rectangle 7"/>
          <p:cNvSpPr>
            <a:spLocks noChangeArrowheads="1"/>
          </p:cNvSpPr>
          <p:nvPr/>
        </p:nvSpPr>
        <p:spPr bwMode="auto">
          <a:xfrm>
            <a:off x="447675" y="1066800"/>
            <a:ext cx="7520007" cy="461665"/>
          </a:xfrm>
          <a:prstGeom prst="rect">
            <a:avLst/>
          </a:prstGeom>
          <a:noFill/>
          <a:ln w="9525">
            <a:noFill/>
            <a:miter lim="800000"/>
            <a:headEnd/>
            <a:tailEnd/>
          </a:ln>
        </p:spPr>
        <p:txBody>
          <a:bodyPr wrap="none">
            <a:spAutoFit/>
          </a:bodyPr>
          <a:lstStyle/>
          <a:p>
            <a:r>
              <a:rPr lang="pt-BR" altLang="zh-CN" sz="2400" dirty="0">
                <a:solidFill>
                  <a:srgbClr val="0000CC"/>
                </a:solidFill>
                <a:latin typeface="+mn-lt"/>
                <a:ea typeface="幼圆" pitchFamily="49" charset="-122"/>
              </a:rPr>
              <a:t>8</a:t>
            </a:r>
            <a:r>
              <a:rPr lang="zh-CN" altLang="pt-BR" sz="2400" dirty="0">
                <a:solidFill>
                  <a:srgbClr val="0000CC"/>
                </a:solidFill>
                <a:latin typeface="+mn-lt"/>
                <a:ea typeface="幼圆" pitchFamily="49" charset="-122"/>
              </a:rPr>
              <a:t>位可读</a:t>
            </a:r>
            <a:r>
              <a:rPr lang="pt-BR" altLang="zh-CN" sz="2400" dirty="0">
                <a:solidFill>
                  <a:srgbClr val="0000CC"/>
                </a:solidFill>
                <a:latin typeface="+mn-lt"/>
                <a:ea typeface="幼圆" pitchFamily="49" charset="-122"/>
              </a:rPr>
              <a:t>/</a:t>
            </a:r>
            <a:r>
              <a:rPr lang="zh-CN" altLang="pt-BR" sz="2400" dirty="0">
                <a:solidFill>
                  <a:srgbClr val="0000CC"/>
                </a:solidFill>
                <a:latin typeface="+mn-lt"/>
                <a:ea typeface="幼圆" pitchFamily="49" charset="-122"/>
              </a:rPr>
              <a:t>写寄存器，用于设置串行通信的帧数据格式。</a:t>
            </a:r>
            <a:endParaRPr lang="zh-CN" altLang="en-US" sz="2400" dirty="0">
              <a:solidFill>
                <a:srgbClr val="0000CC"/>
              </a:solidFill>
              <a:latin typeface="+mn-lt"/>
              <a:ea typeface="幼圆" pitchFamily="49" charset="-122"/>
            </a:endParaRPr>
          </a:p>
        </p:txBody>
      </p:sp>
      <p:graphicFrame>
        <p:nvGraphicFramePr>
          <p:cNvPr id="178184" name="Group 8"/>
          <p:cNvGraphicFramePr>
            <a:graphicFrameLocks noGrp="1"/>
          </p:cNvGraphicFramePr>
          <p:nvPr/>
        </p:nvGraphicFramePr>
        <p:xfrm>
          <a:off x="781050" y="1676400"/>
          <a:ext cx="7737475" cy="517956"/>
        </p:xfrm>
        <a:graphic>
          <a:graphicData uri="http://schemas.openxmlformats.org/drawingml/2006/table">
            <a:tbl>
              <a:tblPr/>
              <a:tblGrid>
                <a:gridCol w="1177925"/>
                <a:gridCol w="1046163"/>
                <a:gridCol w="2457450"/>
                <a:gridCol w="1058862"/>
                <a:gridCol w="1997075"/>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DLAB</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6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5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4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3</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1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0</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079977550"/>
              </p:ext>
            </p:extLst>
          </p:nvPr>
        </p:nvGraphicFramePr>
        <p:xfrm>
          <a:off x="3848345" y="2663915"/>
          <a:ext cx="4327630" cy="1828800"/>
        </p:xfrm>
        <a:graphic>
          <a:graphicData uri="http://schemas.openxmlformats.org/drawingml/2006/table">
            <a:tbl>
              <a:tblPr firstRow="1" bandRow="1">
                <a:tableStyleId>{5C22544A-7EE6-4342-B048-85BDC9FD1C3A}</a:tableStyleId>
              </a:tblPr>
              <a:tblGrid>
                <a:gridCol w="630070"/>
                <a:gridCol w="3697560"/>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0" dirty="0" smtClean="0">
                          <a:solidFill>
                            <a:srgbClr val="0000CC"/>
                          </a:solidFill>
                          <a:latin typeface="Times New Roman" pitchFamily="18" charset="0"/>
                        </a:rPr>
                        <a:t>停止位个数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370840">
                <a:tc>
                  <a:txBody>
                    <a:bodyPr/>
                    <a:lstStyle/>
                    <a:p>
                      <a:pPr algn="ctr"/>
                      <a:r>
                        <a:rPr kumimoji="1" lang="en-US" altLang="zh-CN" sz="2400" b="0" dirty="0" smtClean="0">
                          <a:solidFill>
                            <a:srgbClr val="0000CC"/>
                          </a:solidFill>
                          <a:latin typeface="Times New Roman" pitchFamily="18" charset="0"/>
                        </a:rPr>
                        <a:t>0</a:t>
                      </a:r>
                      <a:endParaRPr lang="zh-CN" altLang="en-US" sz="2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en-US" altLang="zh-CN" sz="2400" b="0" dirty="0" smtClean="0">
                          <a:solidFill>
                            <a:srgbClr val="0000CC"/>
                          </a:solidFill>
                          <a:latin typeface="Times New Roman" pitchFamily="18" charset="0"/>
                        </a:rPr>
                        <a:t>1</a:t>
                      </a:r>
                      <a:r>
                        <a:rPr kumimoji="1" lang="zh-CN" altLang="en-US" sz="2400" b="0" dirty="0" smtClean="0">
                          <a:solidFill>
                            <a:srgbClr val="0000CC"/>
                          </a:solidFill>
                          <a:latin typeface="Times New Roman" pitchFamily="18" charset="0"/>
                        </a:rPr>
                        <a:t>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b="0" dirty="0" smtClean="0">
                          <a:solidFill>
                            <a:srgbClr val="0000CC"/>
                          </a:solidFill>
                        </a:rPr>
                        <a:t>1</a:t>
                      </a:r>
                      <a:endParaRPr lang="zh-CN" altLang="en-US" sz="2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en-US" altLang="zh-CN" sz="2400" b="0" dirty="0" smtClean="0">
                          <a:solidFill>
                            <a:srgbClr val="0000CC"/>
                          </a:solidFill>
                          <a:latin typeface="Times New Roman" pitchFamily="18" charset="0"/>
                        </a:rPr>
                        <a:t>1.5</a:t>
                      </a:r>
                      <a:r>
                        <a:rPr kumimoji="1" lang="zh-CN" altLang="en-US" sz="2400" b="0" dirty="0" smtClean="0">
                          <a:solidFill>
                            <a:srgbClr val="0000CC"/>
                          </a:solidFill>
                          <a:latin typeface="Times New Roman" pitchFamily="18" charset="0"/>
                        </a:rPr>
                        <a:t>位（数据位为</a:t>
                      </a:r>
                      <a:r>
                        <a:rPr kumimoji="1" lang="en-US" altLang="zh-CN" sz="2400" b="0" dirty="0" smtClean="0">
                          <a:solidFill>
                            <a:srgbClr val="0000CC"/>
                          </a:solidFill>
                          <a:latin typeface="Times New Roman" pitchFamily="18" charset="0"/>
                        </a:rPr>
                        <a:t>5</a:t>
                      </a:r>
                      <a:r>
                        <a:rPr kumimoji="1" lang="zh-CN" altLang="en-US" sz="2400" b="0" dirty="0" smtClean="0">
                          <a:solidFill>
                            <a:srgbClr val="0000CC"/>
                          </a:solidFill>
                          <a:latin typeface="Times New Roman" pitchFamily="18" charset="0"/>
                        </a:rPr>
                        <a:t>位时）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b="0" dirty="0" smtClean="0">
                          <a:solidFill>
                            <a:srgbClr val="0000CC"/>
                          </a:solidFill>
                        </a:rPr>
                        <a:t>1</a:t>
                      </a:r>
                      <a:endParaRPr lang="zh-CN" altLang="en-US" sz="2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en-US" altLang="zh-CN" sz="2400" b="0" dirty="0" smtClean="0">
                          <a:solidFill>
                            <a:srgbClr val="0000CC"/>
                          </a:solidFill>
                          <a:latin typeface="Times New Roman" pitchFamily="18" charset="0"/>
                        </a:rPr>
                        <a:t>2</a:t>
                      </a:r>
                      <a:r>
                        <a:rPr kumimoji="1" lang="zh-CN" altLang="en-US" sz="2400" b="0" dirty="0" smtClean="0">
                          <a:solidFill>
                            <a:srgbClr val="0000CC"/>
                          </a:solidFill>
                          <a:latin typeface="Times New Roman" pitchFamily="18" charset="0"/>
                        </a:rPr>
                        <a:t>位（数据位为</a:t>
                      </a:r>
                      <a:r>
                        <a:rPr kumimoji="1" lang="en-US" altLang="zh-CN" sz="2400" b="0" dirty="0" smtClean="0">
                          <a:solidFill>
                            <a:srgbClr val="0000CC"/>
                          </a:solidFill>
                          <a:latin typeface="Times New Roman" pitchFamily="18" charset="0"/>
                        </a:rPr>
                        <a:t>6</a:t>
                      </a:r>
                      <a:r>
                        <a:rPr kumimoji="1" lang="zh-CN" altLang="en-US" sz="2400" b="0" dirty="0" smtClean="0">
                          <a:solidFill>
                            <a:srgbClr val="0000CC"/>
                          </a:solidFill>
                          <a:latin typeface="Times New Roman" pitchFamily="18" charset="0"/>
                        </a:rPr>
                        <a:t>～</a:t>
                      </a:r>
                      <a:r>
                        <a:rPr kumimoji="1" lang="en-US" altLang="zh-CN" sz="2400" b="0" dirty="0" smtClean="0">
                          <a:solidFill>
                            <a:srgbClr val="0000CC"/>
                          </a:solidFill>
                          <a:latin typeface="Times New Roman" pitchFamily="18" charset="0"/>
                        </a:rPr>
                        <a:t>8</a:t>
                      </a:r>
                      <a:r>
                        <a:rPr kumimoji="1" lang="zh-CN" altLang="en-US" sz="2400" b="0" dirty="0" smtClean="0">
                          <a:solidFill>
                            <a:srgbClr val="0000CC"/>
                          </a:solidFill>
                          <a:latin typeface="Times New Roman" pitchFamily="18" charset="0"/>
                        </a:rPr>
                        <a:t>位时）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21" name="直接箭头连接符 20"/>
          <p:cNvCxnSpPr/>
          <p:nvPr/>
        </p:nvCxnSpPr>
        <p:spPr bwMode="auto">
          <a:xfrm>
            <a:off x="6012160" y="2195305"/>
            <a:ext cx="0" cy="45005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pic>
        <p:nvPicPr>
          <p:cNvPr id="178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5" y="4524375"/>
            <a:ext cx="68484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19240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25" y="2711270"/>
            <a:ext cx="68484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5" name="Rectangle 6"/>
          <p:cNvSpPr>
            <a:spLocks noChangeArrowheads="1"/>
          </p:cNvSpPr>
          <p:nvPr/>
        </p:nvSpPr>
        <p:spPr bwMode="auto">
          <a:xfrm>
            <a:off x="371475" y="152400"/>
            <a:ext cx="5181600" cy="519113"/>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(1) </a:t>
            </a:r>
            <a:r>
              <a:rPr lang="zh-CN" altLang="pt-BR" sz="2800" dirty="0">
                <a:solidFill>
                  <a:srgbClr val="0000CC"/>
                </a:solidFill>
                <a:latin typeface="+mn-lt"/>
                <a:ea typeface="幼圆" pitchFamily="49" charset="-122"/>
                <a:cs typeface="+mj-cs"/>
              </a:rPr>
              <a:t>线路控制寄存器（</a:t>
            </a:r>
            <a:r>
              <a:rPr lang="pt-BR" altLang="zh-CN" sz="2800" dirty="0">
                <a:solidFill>
                  <a:srgbClr val="0000CC"/>
                </a:solidFill>
                <a:latin typeface="+mn-lt"/>
                <a:ea typeface="幼圆" pitchFamily="49" charset="-122"/>
                <a:cs typeface="+mj-cs"/>
              </a:rPr>
              <a:t>LCR</a:t>
            </a:r>
            <a:r>
              <a:rPr lang="zh-CN" altLang="pt-BR" sz="2800" dirty="0">
                <a:solidFill>
                  <a:srgbClr val="0000CC"/>
                </a:solidFill>
                <a:latin typeface="+mn-lt"/>
                <a:ea typeface="幼圆" pitchFamily="49" charset="-122"/>
                <a:cs typeface="+mj-cs"/>
              </a:rPr>
              <a:t>）</a:t>
            </a:r>
          </a:p>
        </p:txBody>
      </p:sp>
      <p:sp>
        <p:nvSpPr>
          <p:cNvPr id="62466" name="Rectangle 7"/>
          <p:cNvSpPr>
            <a:spLocks noChangeArrowheads="1"/>
          </p:cNvSpPr>
          <p:nvPr/>
        </p:nvSpPr>
        <p:spPr bwMode="auto">
          <a:xfrm>
            <a:off x="447675" y="1066800"/>
            <a:ext cx="7520007" cy="461665"/>
          </a:xfrm>
          <a:prstGeom prst="rect">
            <a:avLst/>
          </a:prstGeom>
          <a:noFill/>
          <a:ln w="9525">
            <a:noFill/>
            <a:miter lim="800000"/>
            <a:headEnd/>
            <a:tailEnd/>
          </a:ln>
        </p:spPr>
        <p:txBody>
          <a:bodyPr wrap="none">
            <a:spAutoFit/>
          </a:bodyPr>
          <a:lstStyle/>
          <a:p>
            <a:r>
              <a:rPr lang="pt-BR" altLang="zh-CN" sz="2400" dirty="0">
                <a:solidFill>
                  <a:srgbClr val="0000CC"/>
                </a:solidFill>
                <a:latin typeface="+mn-lt"/>
                <a:ea typeface="幼圆" pitchFamily="49" charset="-122"/>
              </a:rPr>
              <a:t>8</a:t>
            </a:r>
            <a:r>
              <a:rPr lang="zh-CN" altLang="pt-BR" sz="2400" dirty="0">
                <a:solidFill>
                  <a:srgbClr val="0000CC"/>
                </a:solidFill>
                <a:latin typeface="+mn-lt"/>
                <a:ea typeface="幼圆" pitchFamily="49" charset="-122"/>
              </a:rPr>
              <a:t>位可读</a:t>
            </a:r>
            <a:r>
              <a:rPr lang="pt-BR" altLang="zh-CN" sz="2400" dirty="0">
                <a:solidFill>
                  <a:srgbClr val="0000CC"/>
                </a:solidFill>
                <a:latin typeface="+mn-lt"/>
                <a:ea typeface="幼圆" pitchFamily="49" charset="-122"/>
              </a:rPr>
              <a:t>/</a:t>
            </a:r>
            <a:r>
              <a:rPr lang="zh-CN" altLang="pt-BR" sz="2400" dirty="0">
                <a:solidFill>
                  <a:srgbClr val="0000CC"/>
                </a:solidFill>
                <a:latin typeface="+mn-lt"/>
                <a:ea typeface="幼圆" pitchFamily="49" charset="-122"/>
              </a:rPr>
              <a:t>写寄存器，用于设置串行通信的帧数据格式。</a:t>
            </a:r>
            <a:endParaRPr lang="zh-CN" altLang="en-US" sz="2400" dirty="0">
              <a:solidFill>
                <a:srgbClr val="0000CC"/>
              </a:solidFill>
              <a:latin typeface="+mn-lt"/>
              <a:ea typeface="幼圆" pitchFamily="49" charset="-122"/>
            </a:endParaRPr>
          </a:p>
        </p:txBody>
      </p:sp>
      <p:graphicFrame>
        <p:nvGraphicFramePr>
          <p:cNvPr id="178184" name="Group 8"/>
          <p:cNvGraphicFramePr>
            <a:graphicFrameLocks noGrp="1"/>
          </p:cNvGraphicFramePr>
          <p:nvPr/>
        </p:nvGraphicFramePr>
        <p:xfrm>
          <a:off x="781050" y="1676400"/>
          <a:ext cx="7737475" cy="517956"/>
        </p:xfrm>
        <a:graphic>
          <a:graphicData uri="http://schemas.openxmlformats.org/drawingml/2006/table">
            <a:tbl>
              <a:tblPr/>
              <a:tblGrid>
                <a:gridCol w="1177925"/>
                <a:gridCol w="1046163"/>
                <a:gridCol w="2457450"/>
                <a:gridCol w="1058862"/>
                <a:gridCol w="1997075"/>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DLAB</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6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5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4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3</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1  </a:t>
                      </a:r>
                      <a:r>
                        <a:rPr kumimoji="0" lang="en-US" altLang="zh-CN" sz="2800" b="0" i="0" u="none" strike="noStrike" cap="none" normalizeH="0" baseline="0" smtClean="0">
                          <a:ln>
                            <a:noFill/>
                          </a:ln>
                          <a:solidFill>
                            <a:srgbClr val="A50021"/>
                          </a:solidFill>
                          <a:effectLst/>
                          <a:latin typeface="Arial" charset="0"/>
                          <a:ea typeface="宋体" pitchFamily="2" charset="-122"/>
                        </a:rPr>
                        <a:t>D</a:t>
                      </a:r>
                      <a:r>
                        <a:rPr kumimoji="0" lang="en-US" altLang="zh-CN" sz="2400" b="0" i="0" u="none" strike="noStrike" cap="none" normalizeH="0" baseline="0" smtClean="0">
                          <a:ln>
                            <a:noFill/>
                          </a:ln>
                          <a:solidFill>
                            <a:srgbClr val="A50021"/>
                          </a:solidFill>
                          <a:effectLst/>
                          <a:latin typeface="Arial" charset="0"/>
                          <a:ea typeface="宋体" pitchFamily="2" charset="-122"/>
                        </a:rPr>
                        <a:t>0</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31669072"/>
              </p:ext>
            </p:extLst>
          </p:nvPr>
        </p:nvGraphicFramePr>
        <p:xfrm>
          <a:off x="6507215" y="2663915"/>
          <a:ext cx="1935216" cy="2286000"/>
        </p:xfrm>
        <a:graphic>
          <a:graphicData uri="http://schemas.openxmlformats.org/drawingml/2006/table">
            <a:tbl>
              <a:tblPr firstRow="1" bandRow="1">
                <a:tableStyleId>{5C22544A-7EE6-4342-B048-85BDC9FD1C3A}</a:tableStyleId>
              </a:tblPr>
              <a:tblGrid>
                <a:gridCol w="945105"/>
                <a:gridCol w="990111"/>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0" dirty="0" smtClean="0">
                          <a:solidFill>
                            <a:srgbClr val="0000CC"/>
                          </a:solidFill>
                          <a:latin typeface="+mn-lt"/>
                          <a:ea typeface="幼圆" pitchFamily="49" charset="-122"/>
                        </a:rPr>
                        <a:t>数据位个数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370840">
                <a:tc>
                  <a:txBody>
                    <a:bodyPr/>
                    <a:lstStyle/>
                    <a:p>
                      <a:pPr algn="ctr"/>
                      <a:r>
                        <a:rPr kumimoji="1" lang="en-US" altLang="zh-CN" sz="2400" b="0" dirty="0" smtClean="0">
                          <a:solidFill>
                            <a:srgbClr val="0000CC"/>
                          </a:solidFill>
                          <a:latin typeface="+mn-lt"/>
                          <a:ea typeface="幼圆" pitchFamily="49" charset="-122"/>
                        </a:rPr>
                        <a:t>00</a:t>
                      </a:r>
                      <a:endParaRPr lang="zh-CN" altLang="en-US" sz="2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dirty="0" smtClean="0">
                          <a:solidFill>
                            <a:srgbClr val="0000CC"/>
                          </a:solidFill>
                          <a:latin typeface="+mn-lt"/>
                          <a:ea typeface="幼圆" pitchFamily="49" charset="-122"/>
                        </a:rPr>
                        <a:t>5</a:t>
                      </a:r>
                      <a:r>
                        <a:rPr kumimoji="1" lang="zh-CN" altLang="en-US" sz="2400" b="0" dirty="0" smtClean="0">
                          <a:solidFill>
                            <a:srgbClr val="0000CC"/>
                          </a:solidFill>
                          <a:latin typeface="+mn-lt"/>
                          <a:ea typeface="幼圆" pitchFamily="49" charset="-122"/>
                        </a:rPr>
                        <a:t>位</a:t>
                      </a:r>
                      <a:endParaRPr kumimoji="1" lang="en-US" altLang="zh-CN" sz="2400" b="0" dirty="0" smtClean="0">
                        <a:solidFill>
                          <a:srgbClr val="0000CC"/>
                        </a:solidFill>
                        <a:latin typeface="+mn-lt"/>
                        <a:ea typeface="幼圆"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kumimoji="1" lang="en-US" altLang="zh-CN" sz="2400" b="0" dirty="0" smtClean="0">
                          <a:solidFill>
                            <a:srgbClr val="0000CC"/>
                          </a:solidFill>
                          <a:latin typeface="+mn-lt"/>
                          <a:ea typeface="幼圆" pitchFamily="49" charset="-122"/>
                        </a:rPr>
                        <a:t>01</a:t>
                      </a:r>
                      <a:endParaRPr lang="zh-CN" altLang="en-US" sz="2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dirty="0" smtClean="0">
                          <a:solidFill>
                            <a:srgbClr val="0000CC"/>
                          </a:solidFill>
                          <a:latin typeface="+mn-lt"/>
                          <a:ea typeface="幼圆" pitchFamily="49" charset="-122"/>
                        </a:rPr>
                        <a:t>6</a:t>
                      </a:r>
                      <a:r>
                        <a:rPr kumimoji="1" lang="zh-CN" altLang="en-US" sz="2400" b="0" dirty="0" smtClean="0">
                          <a:solidFill>
                            <a:srgbClr val="0000CC"/>
                          </a:solidFill>
                          <a:latin typeface="+mn-lt"/>
                          <a:ea typeface="幼圆" pitchFamily="49" charset="-122"/>
                        </a:rPr>
                        <a:t>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kumimoji="1" lang="en-US" altLang="zh-CN" sz="2400" b="0" dirty="0" smtClean="0">
                          <a:solidFill>
                            <a:srgbClr val="0000CC"/>
                          </a:solidFill>
                          <a:latin typeface="+mn-lt"/>
                          <a:ea typeface="幼圆" pitchFamily="49" charset="-122"/>
                        </a:rPr>
                        <a:t>10</a:t>
                      </a:r>
                      <a:endParaRPr lang="zh-CN" altLang="en-US" sz="2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dirty="0" smtClean="0">
                          <a:solidFill>
                            <a:srgbClr val="0000CC"/>
                          </a:solidFill>
                          <a:latin typeface="+mn-lt"/>
                          <a:ea typeface="幼圆" pitchFamily="49" charset="-122"/>
                        </a:rPr>
                        <a:t>7</a:t>
                      </a:r>
                      <a:r>
                        <a:rPr kumimoji="1" lang="zh-CN" altLang="en-US" sz="2400" b="0" dirty="0" smtClean="0">
                          <a:solidFill>
                            <a:srgbClr val="0000CC"/>
                          </a:solidFill>
                          <a:latin typeface="+mn-lt"/>
                          <a:ea typeface="幼圆" pitchFamily="49" charset="-122"/>
                        </a:rPr>
                        <a:t>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kumimoji="1" lang="en-US" altLang="zh-CN" sz="2400" b="0" dirty="0" smtClean="0">
                          <a:solidFill>
                            <a:srgbClr val="0000CC"/>
                          </a:solidFill>
                          <a:latin typeface="+mn-lt"/>
                          <a:ea typeface="幼圆" pitchFamily="49" charset="-122"/>
                        </a:rPr>
                        <a:t>11</a:t>
                      </a:r>
                      <a:endParaRPr lang="zh-CN" altLang="en-US" sz="2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dirty="0" smtClean="0">
                          <a:solidFill>
                            <a:srgbClr val="0000CC"/>
                          </a:solidFill>
                          <a:latin typeface="+mn-lt"/>
                          <a:ea typeface="幼圆" pitchFamily="49" charset="-122"/>
                        </a:rPr>
                        <a:t>8</a:t>
                      </a:r>
                      <a:r>
                        <a:rPr kumimoji="1" lang="zh-CN" altLang="en-US" sz="2400" b="0" dirty="0" smtClean="0">
                          <a:solidFill>
                            <a:srgbClr val="0000CC"/>
                          </a:solidFill>
                          <a:latin typeface="+mn-lt"/>
                          <a:ea typeface="幼圆" pitchFamily="49" charset="-122"/>
                        </a:rPr>
                        <a:t>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9" name="直接箭头连接符 8"/>
          <p:cNvCxnSpPr/>
          <p:nvPr/>
        </p:nvCxnSpPr>
        <p:spPr bwMode="auto">
          <a:xfrm>
            <a:off x="7508000" y="2213865"/>
            <a:ext cx="0" cy="45005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2019240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5"/>
          <p:cNvSpPr>
            <a:spLocks noChangeArrowheads="1"/>
          </p:cNvSpPr>
          <p:nvPr/>
        </p:nvSpPr>
        <p:spPr bwMode="auto">
          <a:xfrm>
            <a:off x="0" y="2033588"/>
            <a:ext cx="9144000" cy="0"/>
          </a:xfrm>
          <a:prstGeom prst="rect">
            <a:avLst/>
          </a:prstGeom>
          <a:noFill/>
          <a:ln w="9525">
            <a:noFill/>
            <a:miter lim="800000"/>
            <a:headEnd/>
            <a:tailEnd/>
          </a:ln>
        </p:spPr>
        <p:txBody>
          <a:bodyPr wrap="none" anchor="ctr">
            <a:spAutoFit/>
          </a:bodyPr>
          <a:lstStyle/>
          <a:p>
            <a:endParaRPr lang="zh-CN" altLang="en-US"/>
          </a:p>
        </p:txBody>
      </p:sp>
      <p:sp>
        <p:nvSpPr>
          <p:cNvPr id="63490" name="Rectangle 6"/>
          <p:cNvSpPr>
            <a:spLocks noChangeArrowheads="1"/>
          </p:cNvSpPr>
          <p:nvPr/>
        </p:nvSpPr>
        <p:spPr bwMode="auto">
          <a:xfrm>
            <a:off x="609600" y="1095524"/>
            <a:ext cx="6991016" cy="461665"/>
          </a:xfrm>
          <a:prstGeom prst="rect">
            <a:avLst/>
          </a:prstGeom>
          <a:noFill/>
          <a:ln w="9525">
            <a:noFill/>
            <a:miter lim="800000"/>
            <a:headEnd/>
            <a:tailEnd/>
          </a:ln>
        </p:spPr>
        <p:txBody>
          <a:bodyPr wrap="none">
            <a:spAutoFit/>
          </a:bodyPr>
          <a:lstStyle/>
          <a:p>
            <a:r>
              <a:rPr lang="zh-CN" altLang="en-US" sz="2400" dirty="0">
                <a:solidFill>
                  <a:srgbClr val="0000CC"/>
                </a:solidFill>
                <a:latin typeface="+mn-lt"/>
                <a:ea typeface="幼圆" pitchFamily="49" charset="-122"/>
              </a:rPr>
              <a:t>提供异步串行通信的当前状态供</a:t>
            </a:r>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读取和处理</a:t>
            </a:r>
            <a:r>
              <a:rPr lang="zh-CN" altLang="pt-BR" sz="2400" dirty="0">
                <a:solidFill>
                  <a:srgbClr val="0000CC"/>
                </a:solidFill>
                <a:latin typeface="+mn-lt"/>
                <a:ea typeface="幼圆" pitchFamily="49" charset="-122"/>
              </a:rPr>
              <a:t>。</a:t>
            </a:r>
          </a:p>
        </p:txBody>
      </p:sp>
      <p:sp>
        <p:nvSpPr>
          <p:cNvPr id="63491" name="Rectangle 7"/>
          <p:cNvSpPr>
            <a:spLocks noChangeArrowheads="1"/>
          </p:cNvSpPr>
          <p:nvPr/>
        </p:nvSpPr>
        <p:spPr bwMode="auto">
          <a:xfrm>
            <a:off x="457200" y="152400"/>
            <a:ext cx="4639412"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(2) </a:t>
            </a:r>
            <a:r>
              <a:rPr lang="zh-CN" altLang="pt-BR" sz="2800" dirty="0">
                <a:solidFill>
                  <a:srgbClr val="0000CC"/>
                </a:solidFill>
                <a:latin typeface="+mn-lt"/>
                <a:ea typeface="幼圆" pitchFamily="49" charset="-122"/>
                <a:cs typeface="+mj-cs"/>
              </a:rPr>
              <a:t>线路状态寄存器（</a:t>
            </a:r>
            <a:r>
              <a:rPr lang="pt-BR" altLang="zh-CN" sz="2800" dirty="0">
                <a:solidFill>
                  <a:srgbClr val="0000CC"/>
                </a:solidFill>
                <a:latin typeface="+mn-lt"/>
                <a:ea typeface="幼圆" pitchFamily="49" charset="-122"/>
                <a:cs typeface="+mj-cs"/>
                <a:hlinkClick r:id="rId2" action="ppaction://hlinksldjump"/>
              </a:rPr>
              <a:t>LSR</a:t>
            </a:r>
            <a:r>
              <a:rPr lang="zh-CN" altLang="pt-BR" sz="2800" dirty="0">
                <a:solidFill>
                  <a:srgbClr val="0000CC"/>
                </a:solidFill>
                <a:latin typeface="+mn-lt"/>
                <a:ea typeface="幼圆" pitchFamily="49" charset="-122"/>
                <a:cs typeface="+mj-cs"/>
              </a:rPr>
              <a:t>）</a:t>
            </a:r>
          </a:p>
        </p:txBody>
      </p:sp>
      <p:graphicFrame>
        <p:nvGraphicFramePr>
          <p:cNvPr id="136201" name="Group 9"/>
          <p:cNvGraphicFramePr>
            <a:graphicFrameLocks noGrp="1"/>
          </p:cNvGraphicFramePr>
          <p:nvPr>
            <p:extLst>
              <p:ext uri="{D42A27DB-BD31-4B8C-83A1-F6EECF244321}">
                <p14:modId xmlns:p14="http://schemas.microsoft.com/office/powerpoint/2010/main" val="4058700512"/>
              </p:ext>
            </p:extLst>
          </p:nvPr>
        </p:nvGraphicFramePr>
        <p:xfrm>
          <a:off x="781050" y="1874838"/>
          <a:ext cx="7737475" cy="518048"/>
        </p:xfrm>
        <a:graphic>
          <a:graphicData uri="http://schemas.openxmlformats.org/drawingml/2006/table">
            <a:tbl>
              <a:tblPr/>
              <a:tblGrid>
                <a:gridCol w="720725"/>
                <a:gridCol w="936625"/>
                <a:gridCol w="1044575"/>
                <a:gridCol w="979488"/>
                <a:gridCol w="1000125"/>
                <a:gridCol w="1058862"/>
                <a:gridCol w="946150"/>
                <a:gridCol w="1050925"/>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charset="-122"/>
                        </a:rPr>
                        <a:t>0</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charset="-122"/>
                          <a:hlinkClick r:id="rId3" action="ppaction://hlinksldjump"/>
                        </a:rPr>
                        <a:t>D</a:t>
                      </a:r>
                      <a:r>
                        <a:rPr kumimoji="0" lang="en-US" altLang="zh-CN" sz="2400" b="0" i="0" u="none" strike="noStrike" cap="none" normalizeH="0" baseline="0" dirty="0" smtClean="0">
                          <a:ln>
                            <a:noFill/>
                          </a:ln>
                          <a:solidFill>
                            <a:srgbClr val="A50021"/>
                          </a:solidFill>
                          <a:effectLst/>
                          <a:latin typeface="Arial" charset="0"/>
                          <a:ea typeface="宋体" charset="-122"/>
                          <a:hlinkClick r:id="rId3" action="ppaction://hlinksldjump"/>
                        </a:rPr>
                        <a:t>6</a:t>
                      </a:r>
                      <a:r>
                        <a:rPr kumimoji="0" lang="en-US" altLang="zh-CN" sz="2400" b="0" i="0" u="none" strike="noStrike" cap="none" normalizeH="0" baseline="0" dirty="0" smtClean="0">
                          <a:ln>
                            <a:noFill/>
                          </a:ln>
                          <a:solidFill>
                            <a:srgbClr val="A50021"/>
                          </a:solidFill>
                          <a:effectLst/>
                          <a:latin typeface="Arial" charset="0"/>
                          <a:ea typeface="宋体" charset="-122"/>
                        </a:rPr>
                        <a:t>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5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4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3</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2</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1  </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0</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pSp>
        <p:nvGrpSpPr>
          <p:cNvPr id="2" name="Group 29"/>
          <p:cNvGrpSpPr>
            <a:grpSpLocks/>
          </p:cNvGrpSpPr>
          <p:nvPr/>
        </p:nvGrpSpPr>
        <p:grpSpPr bwMode="auto">
          <a:xfrm>
            <a:off x="609601" y="2393961"/>
            <a:ext cx="5312549" cy="2970253"/>
            <a:chOff x="85" y="1093"/>
            <a:chExt cx="3912" cy="1790"/>
          </a:xfrm>
        </p:grpSpPr>
        <p:sp>
          <p:nvSpPr>
            <p:cNvPr id="63531" name="AutoShape 30" descr="066"/>
            <p:cNvSpPr>
              <a:spLocks noChangeArrowheads="1"/>
            </p:cNvSpPr>
            <p:nvPr/>
          </p:nvSpPr>
          <p:spPr bwMode="auto">
            <a:xfrm>
              <a:off x="85" y="1504"/>
              <a:ext cx="3912" cy="1379"/>
            </a:xfrm>
            <a:prstGeom prst="flowChartAlternateProcess">
              <a:avLst/>
            </a:prstGeom>
            <a:blipFill dpi="0" rotWithShape="0">
              <a:blip r:embed="rId4" cstate="print"/>
              <a:srcRect/>
              <a:stretch>
                <a:fillRect/>
              </a:stretch>
            </a:blipFill>
            <a:ln w="28575">
              <a:solidFill>
                <a:schemeClr val="tx1"/>
              </a:solidFill>
              <a:miter lim="800000"/>
              <a:headEnd/>
              <a:tailEnd/>
            </a:ln>
          </p:spPr>
          <p:txBody>
            <a:bodyPr anchor="ctr"/>
            <a:lstStyle/>
            <a:p>
              <a:pPr indent="95250" algn="just">
                <a:lnSpc>
                  <a:spcPct val="120000"/>
                </a:lnSpc>
                <a:buClr>
                  <a:schemeClr val="folHlink"/>
                </a:buClr>
                <a:buSzPct val="60000"/>
                <a:buFont typeface="Wingdings" pitchFamily="2" charset="2"/>
                <a:buNone/>
              </a:pPr>
              <a:r>
                <a:rPr kumimoji="1" lang="en-US" altLang="zh-CN" sz="2800" dirty="0" smtClean="0">
                  <a:solidFill>
                    <a:srgbClr val="0000CC"/>
                  </a:solidFill>
                  <a:latin typeface="Times New Roman" pitchFamily="18" charset="0"/>
                </a:rPr>
                <a:t>D6</a:t>
              </a:r>
              <a:r>
                <a:rPr kumimoji="1" lang="zh-CN" altLang="en-US" sz="2800" dirty="0" smtClean="0">
                  <a:solidFill>
                    <a:srgbClr val="0000CC"/>
                  </a:solidFill>
                  <a:latin typeface="Times New Roman" pitchFamily="18" charset="0"/>
                </a:rPr>
                <a:t>位为</a:t>
              </a:r>
              <a:r>
                <a:rPr kumimoji="1" lang="en-US" altLang="zh-CN" sz="2800" dirty="0">
                  <a:solidFill>
                    <a:srgbClr val="0000CC"/>
                  </a:solidFill>
                  <a:latin typeface="Times New Roman" pitchFamily="18" charset="0"/>
                </a:rPr>
                <a:t>1</a:t>
              </a:r>
              <a:r>
                <a:rPr kumimoji="1" lang="zh-CN" altLang="en-US" sz="2800" dirty="0">
                  <a:solidFill>
                    <a:srgbClr val="0000CC"/>
                  </a:solidFill>
                  <a:latin typeface="Times New Roman" pitchFamily="18" charset="0"/>
                </a:rPr>
                <a:t>，表示发送移位寄存器空</a:t>
              </a:r>
              <a:r>
                <a:rPr kumimoji="1" lang="zh-CN" altLang="en-US" sz="2800" dirty="0" smtClean="0">
                  <a:solidFill>
                    <a:srgbClr val="0000CC"/>
                  </a:solidFill>
                  <a:latin typeface="Times New Roman" pitchFamily="18" charset="0"/>
                </a:rPr>
                <a:t>；当</a:t>
              </a:r>
              <a:r>
                <a:rPr kumimoji="1" lang="zh-CN" altLang="en-US" sz="2800" dirty="0">
                  <a:solidFill>
                    <a:srgbClr val="0000CC"/>
                  </a:solidFill>
                  <a:latin typeface="Times New Roman" pitchFamily="18" charset="0"/>
                </a:rPr>
                <a:t>数据由发送保持寄存器</a:t>
              </a:r>
              <a:r>
                <a:rPr kumimoji="1" lang="zh-CN" altLang="en-US" sz="2800" dirty="0" smtClean="0">
                  <a:solidFill>
                    <a:srgbClr val="0000CC"/>
                  </a:solidFill>
                  <a:latin typeface="Times New Roman" pitchFamily="18" charset="0"/>
                </a:rPr>
                <a:t>移入发送</a:t>
              </a:r>
              <a:r>
                <a:rPr kumimoji="1" lang="zh-CN" altLang="en-US" sz="2800" dirty="0">
                  <a:solidFill>
                    <a:srgbClr val="0000CC"/>
                  </a:solidFill>
                  <a:latin typeface="Times New Roman" pitchFamily="18" charset="0"/>
                </a:rPr>
                <a:t>移位寄存器时，该位为</a:t>
              </a:r>
              <a:r>
                <a:rPr kumimoji="1" lang="en-US" altLang="zh-CN" sz="2800" dirty="0" smtClean="0">
                  <a:solidFill>
                    <a:srgbClr val="0000CC"/>
                  </a:solidFill>
                  <a:latin typeface="Times New Roman" pitchFamily="18" charset="0"/>
                </a:rPr>
                <a:t>0</a:t>
              </a:r>
              <a:r>
                <a:rPr kumimoji="1" lang="zh-CN" altLang="en-US" sz="2800" dirty="0" smtClean="0">
                  <a:solidFill>
                    <a:srgbClr val="0000CC"/>
                  </a:solidFill>
                  <a:latin typeface="Times New Roman" pitchFamily="18" charset="0"/>
                </a:rPr>
                <a:t>。</a:t>
              </a:r>
              <a:endParaRPr kumimoji="1" lang="en-US" altLang="zh-CN" sz="2800" dirty="0">
                <a:solidFill>
                  <a:srgbClr val="0000CC"/>
                </a:solidFill>
                <a:latin typeface="Times New Roman" pitchFamily="18" charset="0"/>
              </a:endParaRPr>
            </a:p>
          </p:txBody>
        </p:sp>
        <p:sp>
          <p:nvSpPr>
            <p:cNvPr id="63532" name="Line 31"/>
            <p:cNvSpPr>
              <a:spLocks noChangeShapeType="1"/>
            </p:cNvSpPr>
            <p:nvPr/>
          </p:nvSpPr>
          <p:spPr bwMode="auto">
            <a:xfrm flipH="1">
              <a:off x="1095" y="1093"/>
              <a:ext cx="0" cy="411"/>
            </a:xfrm>
            <a:prstGeom prst="line">
              <a:avLst/>
            </a:prstGeom>
            <a:noFill/>
            <a:ln w="28575">
              <a:solidFill>
                <a:srgbClr val="0000FF"/>
              </a:solidFill>
              <a:round/>
              <a:headEnd/>
              <a:tailEnd type="triangle" w="med" len="med"/>
            </a:ln>
          </p:spPr>
          <p:txBody>
            <a:bodyPr wrap="square" anchor="ctr">
              <a:spAutoFit/>
            </a:bodyPr>
            <a:lstStyle/>
            <a:p>
              <a:endParaRPr lang="zh-CN" altLang="en-US" sz="2800">
                <a:solidFill>
                  <a:srgbClr val="0000CC"/>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5"/>
          <p:cNvSpPr>
            <a:spLocks noChangeArrowheads="1"/>
          </p:cNvSpPr>
          <p:nvPr/>
        </p:nvSpPr>
        <p:spPr bwMode="auto">
          <a:xfrm>
            <a:off x="0" y="2033588"/>
            <a:ext cx="9144000" cy="0"/>
          </a:xfrm>
          <a:prstGeom prst="rect">
            <a:avLst/>
          </a:prstGeom>
          <a:noFill/>
          <a:ln w="9525">
            <a:noFill/>
            <a:miter lim="800000"/>
            <a:headEnd/>
            <a:tailEnd/>
          </a:ln>
        </p:spPr>
        <p:txBody>
          <a:bodyPr wrap="none" anchor="ctr">
            <a:spAutoFit/>
          </a:bodyPr>
          <a:lstStyle/>
          <a:p>
            <a:endParaRPr lang="zh-CN" altLang="en-US"/>
          </a:p>
        </p:txBody>
      </p:sp>
      <p:sp>
        <p:nvSpPr>
          <p:cNvPr id="63490" name="Rectangle 6"/>
          <p:cNvSpPr>
            <a:spLocks noChangeArrowheads="1"/>
          </p:cNvSpPr>
          <p:nvPr/>
        </p:nvSpPr>
        <p:spPr bwMode="auto">
          <a:xfrm>
            <a:off x="609600" y="1095524"/>
            <a:ext cx="6991016" cy="461665"/>
          </a:xfrm>
          <a:prstGeom prst="rect">
            <a:avLst/>
          </a:prstGeom>
          <a:noFill/>
          <a:ln w="9525">
            <a:noFill/>
            <a:miter lim="800000"/>
            <a:headEnd/>
            <a:tailEnd/>
          </a:ln>
        </p:spPr>
        <p:txBody>
          <a:bodyPr wrap="none">
            <a:spAutoFit/>
          </a:bodyPr>
          <a:lstStyle/>
          <a:p>
            <a:r>
              <a:rPr lang="zh-CN" altLang="en-US" sz="2400" dirty="0">
                <a:solidFill>
                  <a:srgbClr val="0000CC"/>
                </a:solidFill>
                <a:latin typeface="+mn-lt"/>
                <a:ea typeface="幼圆" pitchFamily="49" charset="-122"/>
              </a:rPr>
              <a:t>提供异步串行通信的当前状态供</a:t>
            </a:r>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读取和处理</a:t>
            </a:r>
            <a:r>
              <a:rPr lang="zh-CN" altLang="pt-BR" sz="2400" dirty="0">
                <a:solidFill>
                  <a:srgbClr val="0000CC"/>
                </a:solidFill>
                <a:latin typeface="+mn-lt"/>
                <a:ea typeface="幼圆" pitchFamily="49" charset="-122"/>
              </a:rPr>
              <a:t>。</a:t>
            </a:r>
          </a:p>
        </p:txBody>
      </p:sp>
      <p:sp>
        <p:nvSpPr>
          <p:cNvPr id="63491" name="Rectangle 7"/>
          <p:cNvSpPr>
            <a:spLocks noChangeArrowheads="1"/>
          </p:cNvSpPr>
          <p:nvPr/>
        </p:nvSpPr>
        <p:spPr bwMode="auto">
          <a:xfrm>
            <a:off x="457200" y="152400"/>
            <a:ext cx="4639412"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(2) </a:t>
            </a:r>
            <a:r>
              <a:rPr lang="zh-CN" altLang="pt-BR" sz="2800" dirty="0">
                <a:solidFill>
                  <a:srgbClr val="0000CC"/>
                </a:solidFill>
                <a:latin typeface="+mn-lt"/>
                <a:ea typeface="幼圆" pitchFamily="49" charset="-122"/>
                <a:cs typeface="+mj-cs"/>
              </a:rPr>
              <a:t>线路状态寄存器（</a:t>
            </a:r>
            <a:r>
              <a:rPr lang="pt-BR" altLang="zh-CN" sz="2800" dirty="0">
                <a:solidFill>
                  <a:srgbClr val="0000CC"/>
                </a:solidFill>
                <a:latin typeface="+mn-lt"/>
                <a:ea typeface="幼圆" pitchFamily="49" charset="-122"/>
                <a:cs typeface="+mj-cs"/>
              </a:rPr>
              <a:t>LSR</a:t>
            </a:r>
            <a:r>
              <a:rPr lang="zh-CN" altLang="pt-BR" sz="2800" dirty="0">
                <a:solidFill>
                  <a:srgbClr val="0000CC"/>
                </a:solidFill>
                <a:latin typeface="+mn-lt"/>
                <a:ea typeface="幼圆" pitchFamily="49" charset="-122"/>
                <a:cs typeface="+mj-cs"/>
              </a:rPr>
              <a:t>）</a:t>
            </a:r>
          </a:p>
        </p:txBody>
      </p:sp>
      <p:graphicFrame>
        <p:nvGraphicFramePr>
          <p:cNvPr id="136201" name="Group 9"/>
          <p:cNvGraphicFramePr>
            <a:graphicFrameLocks noGrp="1"/>
          </p:cNvGraphicFramePr>
          <p:nvPr>
            <p:extLst>
              <p:ext uri="{D42A27DB-BD31-4B8C-83A1-F6EECF244321}">
                <p14:modId xmlns:p14="http://schemas.microsoft.com/office/powerpoint/2010/main" val="4292942716"/>
              </p:ext>
            </p:extLst>
          </p:nvPr>
        </p:nvGraphicFramePr>
        <p:xfrm>
          <a:off x="781050" y="1874838"/>
          <a:ext cx="7737475" cy="518048"/>
        </p:xfrm>
        <a:graphic>
          <a:graphicData uri="http://schemas.openxmlformats.org/drawingml/2006/table">
            <a:tbl>
              <a:tblPr/>
              <a:tblGrid>
                <a:gridCol w="720725"/>
                <a:gridCol w="936625"/>
                <a:gridCol w="1044575"/>
                <a:gridCol w="979488"/>
                <a:gridCol w="1000125"/>
                <a:gridCol w="1058862"/>
                <a:gridCol w="946150"/>
                <a:gridCol w="1050925"/>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charset="-122"/>
                        </a:rPr>
                        <a:t>0</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charset="-122"/>
                        </a:rPr>
                        <a:t>D</a:t>
                      </a:r>
                      <a:r>
                        <a:rPr kumimoji="0" lang="en-US" altLang="zh-CN" sz="2400" b="0" i="0" u="none" strike="noStrike" cap="none" normalizeH="0" baseline="0" dirty="0" smtClean="0">
                          <a:ln>
                            <a:noFill/>
                          </a:ln>
                          <a:solidFill>
                            <a:srgbClr val="A50021"/>
                          </a:solidFill>
                          <a:effectLst/>
                          <a:latin typeface="Arial" charset="0"/>
                          <a:ea typeface="宋体" charset="-122"/>
                        </a:rPr>
                        <a:t>6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charset="-122"/>
                          <a:hlinkClick r:id="rId2" action="ppaction://hlinksldjump"/>
                        </a:rPr>
                        <a:t>D</a:t>
                      </a:r>
                      <a:r>
                        <a:rPr kumimoji="0" lang="en-US" altLang="zh-CN" sz="2400" b="0" i="0" u="none" strike="noStrike" cap="none" normalizeH="0" baseline="0" dirty="0" smtClean="0">
                          <a:ln>
                            <a:noFill/>
                          </a:ln>
                          <a:solidFill>
                            <a:srgbClr val="A50021"/>
                          </a:solidFill>
                          <a:effectLst/>
                          <a:latin typeface="Arial" charset="0"/>
                          <a:ea typeface="宋体" charset="-122"/>
                          <a:hlinkClick r:id="rId2" action="ppaction://hlinksldjump"/>
                        </a:rPr>
                        <a:t>5</a:t>
                      </a:r>
                      <a:r>
                        <a:rPr kumimoji="0" lang="en-US" altLang="zh-CN" sz="2400" b="0" i="0" u="none" strike="noStrike" cap="none" normalizeH="0" baseline="0" dirty="0" smtClean="0">
                          <a:ln>
                            <a:noFill/>
                          </a:ln>
                          <a:solidFill>
                            <a:srgbClr val="A50021"/>
                          </a:solidFill>
                          <a:effectLst/>
                          <a:latin typeface="Arial" charset="0"/>
                          <a:ea typeface="宋体" charset="-122"/>
                        </a:rPr>
                        <a:t>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4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3</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2</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1  </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0</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pSp>
        <p:nvGrpSpPr>
          <p:cNvPr id="3" name="Group 32"/>
          <p:cNvGrpSpPr>
            <a:grpSpLocks/>
          </p:cNvGrpSpPr>
          <p:nvPr/>
        </p:nvGrpSpPr>
        <p:grpSpPr bwMode="auto">
          <a:xfrm>
            <a:off x="656954" y="2393885"/>
            <a:ext cx="6075285" cy="2708275"/>
            <a:chOff x="372" y="1177"/>
            <a:chExt cx="3912" cy="1706"/>
          </a:xfrm>
        </p:grpSpPr>
        <p:sp>
          <p:nvSpPr>
            <p:cNvPr id="63529" name="AutoShape 33" descr="066"/>
            <p:cNvSpPr>
              <a:spLocks noChangeArrowheads="1"/>
            </p:cNvSpPr>
            <p:nvPr/>
          </p:nvSpPr>
          <p:spPr bwMode="auto">
            <a:xfrm>
              <a:off x="372" y="1504"/>
              <a:ext cx="3912" cy="1379"/>
            </a:xfrm>
            <a:prstGeom prst="flowChartAlternateProcess">
              <a:avLst/>
            </a:prstGeom>
            <a:blipFill dpi="0" rotWithShape="0">
              <a:blip r:embed="rId3" cstate="print"/>
              <a:srcRect/>
              <a:stretch>
                <a:fillRect/>
              </a:stretch>
            </a:blipFill>
            <a:ln w="28575">
              <a:solidFill>
                <a:schemeClr val="tx1"/>
              </a:solidFill>
              <a:miter lim="800000"/>
              <a:headEnd/>
              <a:tailEnd/>
            </a:ln>
          </p:spPr>
          <p:txBody>
            <a:bodyPr anchor="ctr"/>
            <a:lstStyle/>
            <a:p>
              <a:pPr indent="95250" algn="just">
                <a:lnSpc>
                  <a:spcPct val="120000"/>
                </a:lnSpc>
                <a:buClr>
                  <a:schemeClr val="folHlink"/>
                </a:buClr>
                <a:buSzPct val="60000"/>
                <a:buFont typeface="Wingdings" pitchFamily="2" charset="2"/>
                <a:buNone/>
              </a:pPr>
              <a:r>
                <a:rPr kumimoji="1" lang="en-US" altLang="zh-CN" sz="3200" dirty="0" smtClean="0">
                  <a:solidFill>
                    <a:srgbClr val="0000CC"/>
                  </a:solidFill>
                  <a:latin typeface="+mn-lt"/>
                  <a:ea typeface="幼圆" pitchFamily="49" charset="-122"/>
                </a:rPr>
                <a:t>D5</a:t>
              </a:r>
              <a:r>
                <a:rPr kumimoji="1" lang="zh-CN" altLang="en-US" sz="3200" dirty="0" smtClean="0">
                  <a:solidFill>
                    <a:srgbClr val="0000CC"/>
                  </a:solidFill>
                  <a:latin typeface="+mn-lt"/>
                  <a:ea typeface="幼圆" pitchFamily="49" charset="-122"/>
                </a:rPr>
                <a:t>位为</a:t>
              </a:r>
              <a:r>
                <a:rPr kumimoji="1" lang="en-US" altLang="zh-CN" sz="3200" dirty="0">
                  <a:solidFill>
                    <a:srgbClr val="0000CC"/>
                  </a:solidFill>
                  <a:latin typeface="+mn-lt"/>
                  <a:ea typeface="幼圆" pitchFamily="49" charset="-122"/>
                </a:rPr>
                <a:t>1</a:t>
              </a:r>
              <a:r>
                <a:rPr kumimoji="1" lang="zh-CN" altLang="en-US" sz="3200" dirty="0">
                  <a:solidFill>
                    <a:srgbClr val="0000CC"/>
                  </a:solidFill>
                  <a:latin typeface="+mn-lt"/>
                  <a:ea typeface="幼圆" pitchFamily="49" charset="-122"/>
                </a:rPr>
                <a:t>，表示发送保持寄存器空</a:t>
              </a:r>
              <a:r>
                <a:rPr kumimoji="1" lang="zh-CN" altLang="en-US" sz="3200" dirty="0" smtClean="0">
                  <a:solidFill>
                    <a:srgbClr val="0000CC"/>
                  </a:solidFill>
                  <a:latin typeface="+mn-lt"/>
                  <a:ea typeface="幼圆" pitchFamily="49" charset="-122"/>
                </a:rPr>
                <a:t>，当</a:t>
              </a:r>
              <a:r>
                <a:rPr kumimoji="1" lang="en-US" altLang="zh-CN" sz="3200" dirty="0">
                  <a:solidFill>
                    <a:srgbClr val="0000CC"/>
                  </a:solidFill>
                  <a:latin typeface="+mn-lt"/>
                  <a:ea typeface="幼圆" pitchFamily="49" charset="-122"/>
                </a:rPr>
                <a:t>CPU</a:t>
              </a:r>
              <a:r>
                <a:rPr kumimoji="1" lang="zh-CN" altLang="en-US" sz="3200" dirty="0">
                  <a:solidFill>
                    <a:srgbClr val="0000CC"/>
                  </a:solidFill>
                  <a:latin typeface="+mn-lt"/>
                  <a:ea typeface="幼圆" pitchFamily="49" charset="-122"/>
                </a:rPr>
                <a:t>将字符写入发送</a:t>
              </a:r>
              <a:r>
                <a:rPr kumimoji="1" lang="zh-CN" altLang="en-US" sz="3200" dirty="0" smtClean="0">
                  <a:solidFill>
                    <a:srgbClr val="0000CC"/>
                  </a:solidFill>
                  <a:latin typeface="+mn-lt"/>
                  <a:ea typeface="幼圆" pitchFamily="49" charset="-122"/>
                </a:rPr>
                <a:t>保持寄存器</a:t>
              </a:r>
              <a:r>
                <a:rPr kumimoji="1" lang="zh-CN" altLang="en-US" sz="3200" dirty="0">
                  <a:solidFill>
                    <a:srgbClr val="0000CC"/>
                  </a:solidFill>
                  <a:latin typeface="+mn-lt"/>
                  <a:ea typeface="幼圆" pitchFamily="49" charset="-122"/>
                </a:rPr>
                <a:t>后，该位为</a:t>
              </a:r>
              <a:r>
                <a:rPr kumimoji="1" lang="en-US" altLang="zh-CN" sz="3200" dirty="0">
                  <a:solidFill>
                    <a:srgbClr val="0000CC"/>
                  </a:solidFill>
                  <a:latin typeface="+mn-lt"/>
                  <a:ea typeface="幼圆" pitchFamily="49" charset="-122"/>
                </a:rPr>
                <a:t>0</a:t>
              </a:r>
            </a:p>
          </p:txBody>
        </p:sp>
        <p:sp>
          <p:nvSpPr>
            <p:cNvPr id="63530" name="Line 34"/>
            <p:cNvSpPr>
              <a:spLocks noChangeShapeType="1"/>
            </p:cNvSpPr>
            <p:nvPr/>
          </p:nvSpPr>
          <p:spPr bwMode="auto">
            <a:xfrm flipH="1">
              <a:off x="1865" y="1177"/>
              <a:ext cx="0" cy="327"/>
            </a:xfrm>
            <a:prstGeom prst="line">
              <a:avLst/>
            </a:prstGeom>
            <a:noFill/>
            <a:ln w="28575">
              <a:solidFill>
                <a:srgbClr val="0000FF"/>
              </a:solidFill>
              <a:round/>
              <a:headEnd/>
              <a:tailEnd type="triangle" w="med" len="med"/>
            </a:ln>
          </p:spPr>
          <p:txBody>
            <a:bodyPr wrap="square" anchor="ctr">
              <a:spAutoFit/>
            </a:bodyPr>
            <a:lstStyle/>
            <a:p>
              <a:endParaRPr lang="zh-CN" altLang="en-US">
                <a:solidFill>
                  <a:srgbClr val="0000CC"/>
                </a:solidFill>
                <a:latin typeface="+mn-lt"/>
                <a:ea typeface="幼圆" pitchFamily="49" charset="-122"/>
              </a:endParaRPr>
            </a:p>
          </p:txBody>
        </p:sp>
      </p:grpSp>
    </p:spTree>
    <p:extLst>
      <p:ext uri="{BB962C8B-B14F-4D97-AF65-F5344CB8AC3E}">
        <p14:creationId xmlns:p14="http://schemas.microsoft.com/office/powerpoint/2010/main" val="2672000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5"/>
          <p:cNvSpPr>
            <a:spLocks noChangeArrowheads="1"/>
          </p:cNvSpPr>
          <p:nvPr/>
        </p:nvSpPr>
        <p:spPr bwMode="auto">
          <a:xfrm>
            <a:off x="0" y="2033588"/>
            <a:ext cx="9144000" cy="0"/>
          </a:xfrm>
          <a:prstGeom prst="rect">
            <a:avLst/>
          </a:prstGeom>
          <a:noFill/>
          <a:ln w="9525">
            <a:noFill/>
            <a:miter lim="800000"/>
            <a:headEnd/>
            <a:tailEnd/>
          </a:ln>
        </p:spPr>
        <p:txBody>
          <a:bodyPr wrap="none" anchor="ctr">
            <a:spAutoFit/>
          </a:bodyPr>
          <a:lstStyle/>
          <a:p>
            <a:endParaRPr lang="zh-CN" altLang="en-US"/>
          </a:p>
        </p:txBody>
      </p:sp>
      <p:sp>
        <p:nvSpPr>
          <p:cNvPr id="63490" name="Rectangle 6"/>
          <p:cNvSpPr>
            <a:spLocks noChangeArrowheads="1"/>
          </p:cNvSpPr>
          <p:nvPr/>
        </p:nvSpPr>
        <p:spPr bwMode="auto">
          <a:xfrm>
            <a:off x="609600" y="1095524"/>
            <a:ext cx="6991016" cy="461665"/>
          </a:xfrm>
          <a:prstGeom prst="rect">
            <a:avLst/>
          </a:prstGeom>
          <a:noFill/>
          <a:ln w="9525">
            <a:noFill/>
            <a:miter lim="800000"/>
            <a:headEnd/>
            <a:tailEnd/>
          </a:ln>
        </p:spPr>
        <p:txBody>
          <a:bodyPr wrap="none">
            <a:spAutoFit/>
          </a:bodyPr>
          <a:lstStyle/>
          <a:p>
            <a:r>
              <a:rPr lang="zh-CN" altLang="en-US" sz="2400" dirty="0">
                <a:solidFill>
                  <a:srgbClr val="0000CC"/>
                </a:solidFill>
                <a:latin typeface="+mn-lt"/>
                <a:ea typeface="幼圆" pitchFamily="49" charset="-122"/>
              </a:rPr>
              <a:t>提供异步串行通信的当前状态供</a:t>
            </a:r>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读取和处理</a:t>
            </a:r>
            <a:r>
              <a:rPr lang="zh-CN" altLang="pt-BR" sz="2400" dirty="0">
                <a:solidFill>
                  <a:srgbClr val="0000CC"/>
                </a:solidFill>
                <a:latin typeface="+mn-lt"/>
                <a:ea typeface="幼圆" pitchFamily="49" charset="-122"/>
              </a:rPr>
              <a:t>。</a:t>
            </a:r>
          </a:p>
        </p:txBody>
      </p:sp>
      <p:sp>
        <p:nvSpPr>
          <p:cNvPr id="63491" name="Rectangle 7"/>
          <p:cNvSpPr>
            <a:spLocks noChangeArrowheads="1"/>
          </p:cNvSpPr>
          <p:nvPr/>
        </p:nvSpPr>
        <p:spPr bwMode="auto">
          <a:xfrm>
            <a:off x="457200" y="152400"/>
            <a:ext cx="4639412"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(2) </a:t>
            </a:r>
            <a:r>
              <a:rPr lang="zh-CN" altLang="pt-BR" sz="2800" dirty="0">
                <a:solidFill>
                  <a:srgbClr val="0000CC"/>
                </a:solidFill>
                <a:latin typeface="+mn-lt"/>
                <a:ea typeface="幼圆" pitchFamily="49" charset="-122"/>
                <a:cs typeface="+mj-cs"/>
              </a:rPr>
              <a:t>线路状态寄存器（</a:t>
            </a:r>
            <a:r>
              <a:rPr lang="pt-BR" altLang="zh-CN" sz="2800" dirty="0">
                <a:solidFill>
                  <a:srgbClr val="0000CC"/>
                </a:solidFill>
                <a:latin typeface="+mn-lt"/>
                <a:ea typeface="幼圆" pitchFamily="49" charset="-122"/>
                <a:cs typeface="+mj-cs"/>
              </a:rPr>
              <a:t>LSR</a:t>
            </a:r>
            <a:r>
              <a:rPr lang="zh-CN" altLang="pt-BR" sz="2800" dirty="0">
                <a:solidFill>
                  <a:srgbClr val="0000CC"/>
                </a:solidFill>
                <a:latin typeface="+mn-lt"/>
                <a:ea typeface="幼圆" pitchFamily="49" charset="-122"/>
                <a:cs typeface="+mj-cs"/>
              </a:rPr>
              <a:t>）</a:t>
            </a:r>
          </a:p>
        </p:txBody>
      </p:sp>
      <p:graphicFrame>
        <p:nvGraphicFramePr>
          <p:cNvPr id="136201" name="Group 9"/>
          <p:cNvGraphicFramePr>
            <a:graphicFrameLocks noGrp="1"/>
          </p:cNvGraphicFramePr>
          <p:nvPr>
            <p:extLst>
              <p:ext uri="{D42A27DB-BD31-4B8C-83A1-F6EECF244321}">
                <p14:modId xmlns:p14="http://schemas.microsoft.com/office/powerpoint/2010/main" val="1324523921"/>
              </p:ext>
            </p:extLst>
          </p:nvPr>
        </p:nvGraphicFramePr>
        <p:xfrm>
          <a:off x="781050" y="1874838"/>
          <a:ext cx="7737475" cy="518048"/>
        </p:xfrm>
        <a:graphic>
          <a:graphicData uri="http://schemas.openxmlformats.org/drawingml/2006/table">
            <a:tbl>
              <a:tblPr/>
              <a:tblGrid>
                <a:gridCol w="720725"/>
                <a:gridCol w="936625"/>
                <a:gridCol w="1044575"/>
                <a:gridCol w="979488"/>
                <a:gridCol w="1000125"/>
                <a:gridCol w="1058862"/>
                <a:gridCol w="946150"/>
                <a:gridCol w="1050925"/>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charset="-122"/>
                        </a:rPr>
                        <a:t>0</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charset="-122"/>
                        </a:rPr>
                        <a:t>D</a:t>
                      </a:r>
                      <a:r>
                        <a:rPr kumimoji="0" lang="en-US" altLang="zh-CN" sz="2400" b="0" i="0" u="none" strike="noStrike" cap="none" normalizeH="0" baseline="0" dirty="0" smtClean="0">
                          <a:ln>
                            <a:noFill/>
                          </a:ln>
                          <a:solidFill>
                            <a:srgbClr val="A50021"/>
                          </a:solidFill>
                          <a:effectLst/>
                          <a:latin typeface="Arial" charset="0"/>
                          <a:ea typeface="宋体" charset="-122"/>
                        </a:rPr>
                        <a:t>6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5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0000CC"/>
                          </a:solidFill>
                          <a:effectLst/>
                          <a:latin typeface="Arial" charset="0"/>
                          <a:ea typeface="宋体" charset="-122"/>
                        </a:rPr>
                        <a:t>D</a:t>
                      </a:r>
                      <a:r>
                        <a:rPr kumimoji="0" lang="en-US" altLang="zh-CN" sz="2400" b="0" i="0" u="none" strike="noStrike" cap="none" normalizeH="0" baseline="0" dirty="0" smtClean="0">
                          <a:ln>
                            <a:noFill/>
                          </a:ln>
                          <a:solidFill>
                            <a:srgbClr val="0000CC"/>
                          </a:solidFill>
                          <a:effectLst/>
                          <a:latin typeface="Arial" charset="0"/>
                          <a:ea typeface="宋体" charset="-122"/>
                        </a:rPr>
                        <a:t>4</a:t>
                      </a:r>
                      <a:r>
                        <a:rPr kumimoji="0" lang="en-US" altLang="zh-CN" sz="2400" b="0" i="0" u="none" strike="noStrike" cap="none" normalizeH="0" baseline="0" dirty="0" smtClean="0">
                          <a:ln>
                            <a:noFill/>
                          </a:ln>
                          <a:solidFill>
                            <a:srgbClr val="A50021"/>
                          </a:solidFill>
                          <a:effectLst/>
                          <a:latin typeface="Arial" charset="0"/>
                          <a:ea typeface="宋体" charset="-122"/>
                        </a:rPr>
                        <a:t>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0000CC"/>
                          </a:solidFill>
                          <a:effectLst/>
                          <a:latin typeface="Arial" charset="0"/>
                          <a:ea typeface="宋体" charset="-122"/>
                        </a:rPr>
                        <a:t>D</a:t>
                      </a:r>
                      <a:r>
                        <a:rPr kumimoji="0" lang="en-US" altLang="zh-CN" sz="2400" b="0" i="0" u="none" strike="noStrike" cap="none" normalizeH="0" baseline="0" dirty="0" smtClean="0">
                          <a:ln>
                            <a:noFill/>
                          </a:ln>
                          <a:solidFill>
                            <a:srgbClr val="0000CC"/>
                          </a:solidFill>
                          <a:effectLst/>
                          <a:latin typeface="Arial" charset="0"/>
                          <a:ea typeface="宋体" charset="-122"/>
                        </a:rPr>
                        <a:t>3</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0000CC"/>
                          </a:solidFill>
                          <a:effectLst/>
                          <a:latin typeface="Arial" charset="0"/>
                          <a:ea typeface="宋体" charset="-122"/>
                        </a:rPr>
                        <a:t>D</a:t>
                      </a:r>
                      <a:r>
                        <a:rPr kumimoji="0" lang="en-US" altLang="zh-CN" sz="2400" b="0" i="0" u="none" strike="noStrike" cap="none" normalizeH="0" baseline="0" dirty="0" smtClean="0">
                          <a:ln>
                            <a:noFill/>
                          </a:ln>
                          <a:solidFill>
                            <a:srgbClr val="0000CC"/>
                          </a:solidFill>
                          <a:effectLst/>
                          <a:latin typeface="Arial" charset="0"/>
                          <a:ea typeface="宋体" charset="-122"/>
                        </a:rPr>
                        <a:t>2</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0000CC"/>
                          </a:solidFill>
                          <a:effectLst/>
                          <a:latin typeface="Arial" charset="0"/>
                          <a:ea typeface="宋体" charset="-122"/>
                        </a:rPr>
                        <a:t>D</a:t>
                      </a:r>
                      <a:r>
                        <a:rPr kumimoji="0" lang="en-US" altLang="zh-CN" sz="2400" b="0" i="0" u="none" strike="noStrike" cap="none" normalizeH="0" baseline="0" dirty="0" smtClean="0">
                          <a:ln>
                            <a:noFill/>
                          </a:ln>
                          <a:solidFill>
                            <a:srgbClr val="0000CC"/>
                          </a:solidFill>
                          <a:effectLst/>
                          <a:latin typeface="Arial" charset="0"/>
                          <a:ea typeface="宋体" charset="-122"/>
                        </a:rPr>
                        <a:t>1  </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0</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sp>
        <p:nvSpPr>
          <p:cNvPr id="63528" name="Line 37"/>
          <p:cNvSpPr>
            <a:spLocks noChangeShapeType="1"/>
          </p:cNvSpPr>
          <p:nvPr/>
        </p:nvSpPr>
        <p:spPr bwMode="auto">
          <a:xfrm flipH="1">
            <a:off x="5462575" y="2397126"/>
            <a:ext cx="0" cy="519113"/>
          </a:xfrm>
          <a:prstGeom prst="line">
            <a:avLst/>
          </a:prstGeom>
          <a:noFill/>
          <a:ln w="28575">
            <a:solidFill>
              <a:srgbClr val="0000FF"/>
            </a:solidFill>
            <a:round/>
            <a:headEnd/>
            <a:tailEnd type="triangle" w="med" len="med"/>
          </a:ln>
        </p:spPr>
        <p:txBody>
          <a:bodyPr wrap="square">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4102741842"/>
              </p:ext>
            </p:extLst>
          </p:nvPr>
        </p:nvGraphicFramePr>
        <p:xfrm>
          <a:off x="2411760" y="2933945"/>
          <a:ext cx="6096000" cy="2286000"/>
        </p:xfrm>
        <a:graphic>
          <a:graphicData uri="http://schemas.openxmlformats.org/drawingml/2006/table">
            <a:tbl>
              <a:tblPr firstRow="1" bandRow="1">
                <a:tableStyleId>{5C22544A-7EE6-4342-B048-85BDC9FD1C3A}</a:tableStyleId>
              </a:tblPr>
              <a:tblGrid>
                <a:gridCol w="617730"/>
                <a:gridCol w="450050"/>
                <a:gridCol w="5028220"/>
              </a:tblGrid>
              <a:tr h="370840">
                <a:tc>
                  <a:txBody>
                    <a:bodyPr/>
                    <a:lstStyle/>
                    <a:p>
                      <a:pPr algn="ctr"/>
                      <a:r>
                        <a:rPr lang="zh-CN" altLang="en-US" sz="2400" b="0" dirty="0" smtClean="0">
                          <a:solidFill>
                            <a:srgbClr val="0000FF"/>
                          </a:solidFill>
                        </a:rPr>
                        <a:t>位</a:t>
                      </a:r>
                      <a:endParaRPr lang="zh-CN" altLang="en-US" sz="2400" b="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solidFill>
                            <a:srgbClr val="0000FF"/>
                          </a:solidFill>
                        </a:rPr>
                        <a:t>值</a:t>
                      </a:r>
                      <a:endParaRPr lang="zh-CN" altLang="en-US" sz="2400" b="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solidFill>
                            <a:srgbClr val="0000FF"/>
                          </a:solidFill>
                        </a:rPr>
                        <a:t>功能</a:t>
                      </a:r>
                      <a:endParaRPr lang="zh-CN" altLang="en-US" sz="2400" b="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dirty="0" smtClean="0">
                          <a:solidFill>
                            <a:srgbClr val="0000FF"/>
                          </a:solidFill>
                        </a:rPr>
                        <a:t>D4</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solidFill>
                            <a:srgbClr val="0000FF"/>
                          </a:solidFill>
                        </a:rPr>
                        <a:t>1</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zh-CN" altLang="en-US" sz="2400" dirty="0" smtClean="0">
                          <a:solidFill>
                            <a:srgbClr val="0000CC"/>
                          </a:solidFill>
                          <a:latin typeface="+mn-lt"/>
                          <a:ea typeface="幼圆" pitchFamily="49" charset="-122"/>
                        </a:rPr>
                        <a:t>表示正在传输中止字符</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dirty="0" smtClean="0">
                          <a:solidFill>
                            <a:srgbClr val="0000FF"/>
                          </a:solidFill>
                        </a:rPr>
                        <a:t>D3</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solidFill>
                            <a:srgbClr val="0000FF"/>
                          </a:solidFill>
                        </a:rPr>
                        <a:t>1</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zh-CN" altLang="en-US" sz="2400" dirty="0" smtClean="0">
                          <a:solidFill>
                            <a:srgbClr val="0000CC"/>
                          </a:solidFill>
                          <a:latin typeface="+mn-lt"/>
                          <a:ea typeface="幼圆" pitchFamily="49" charset="-122"/>
                        </a:rPr>
                        <a:t>表示出现帧格式错误</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dirty="0" smtClean="0">
                          <a:solidFill>
                            <a:srgbClr val="0000FF"/>
                          </a:solidFill>
                        </a:rPr>
                        <a:t>D2</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solidFill>
                            <a:srgbClr val="0000FF"/>
                          </a:solidFill>
                        </a:rPr>
                        <a:t>1</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dirty="0" smtClean="0">
                          <a:solidFill>
                            <a:srgbClr val="0000CC"/>
                          </a:solidFill>
                          <a:latin typeface="+mn-lt"/>
                          <a:ea typeface="幼圆" pitchFamily="49" charset="-122"/>
                        </a:rPr>
                        <a:t>表示出现奇偶错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dirty="0" smtClean="0">
                          <a:solidFill>
                            <a:srgbClr val="0000FF"/>
                          </a:solidFill>
                        </a:rPr>
                        <a:t>D1</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solidFill>
                            <a:srgbClr val="0000FF"/>
                          </a:solidFill>
                        </a:rPr>
                        <a:t>1</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dirty="0" smtClean="0">
                          <a:solidFill>
                            <a:srgbClr val="0000CC"/>
                          </a:solidFill>
                          <a:latin typeface="+mn-lt"/>
                          <a:ea typeface="幼圆" pitchFamily="49" charset="-122"/>
                        </a:rPr>
                        <a:t>表示出现溢出错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720007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a:spLocks noChangeArrowheads="1"/>
          </p:cNvSpPr>
          <p:nvPr/>
        </p:nvSpPr>
        <p:spPr bwMode="auto">
          <a:xfrm>
            <a:off x="609600" y="1095524"/>
            <a:ext cx="6991016" cy="461665"/>
          </a:xfrm>
          <a:prstGeom prst="rect">
            <a:avLst/>
          </a:prstGeom>
          <a:noFill/>
          <a:ln w="9525">
            <a:noFill/>
            <a:miter lim="800000"/>
            <a:headEnd/>
            <a:tailEnd/>
          </a:ln>
        </p:spPr>
        <p:txBody>
          <a:bodyPr wrap="none">
            <a:spAutoFit/>
          </a:bodyPr>
          <a:lstStyle/>
          <a:p>
            <a:r>
              <a:rPr lang="zh-CN" altLang="en-US" sz="2400" dirty="0">
                <a:solidFill>
                  <a:srgbClr val="0000CC"/>
                </a:solidFill>
                <a:latin typeface="+mn-lt"/>
                <a:ea typeface="幼圆" pitchFamily="49" charset="-122"/>
              </a:rPr>
              <a:t>提供异步串行通信的当前状态供</a:t>
            </a:r>
            <a:r>
              <a:rPr lang="en-US" altLang="zh-CN" sz="2400" dirty="0">
                <a:solidFill>
                  <a:srgbClr val="0000CC"/>
                </a:solidFill>
                <a:latin typeface="+mn-lt"/>
                <a:ea typeface="幼圆" pitchFamily="49" charset="-122"/>
              </a:rPr>
              <a:t>CPU</a:t>
            </a:r>
            <a:r>
              <a:rPr lang="zh-CN" altLang="en-US" sz="2400" dirty="0">
                <a:solidFill>
                  <a:srgbClr val="0000CC"/>
                </a:solidFill>
                <a:latin typeface="+mn-lt"/>
                <a:ea typeface="幼圆" pitchFamily="49" charset="-122"/>
              </a:rPr>
              <a:t>读取和处理</a:t>
            </a:r>
            <a:r>
              <a:rPr lang="zh-CN" altLang="pt-BR" sz="2400" dirty="0">
                <a:solidFill>
                  <a:srgbClr val="0000CC"/>
                </a:solidFill>
                <a:latin typeface="+mn-lt"/>
                <a:ea typeface="幼圆" pitchFamily="49" charset="-122"/>
              </a:rPr>
              <a:t>。</a:t>
            </a:r>
          </a:p>
        </p:txBody>
      </p:sp>
      <p:sp>
        <p:nvSpPr>
          <p:cNvPr id="63491" name="Rectangle 7"/>
          <p:cNvSpPr>
            <a:spLocks noChangeArrowheads="1"/>
          </p:cNvSpPr>
          <p:nvPr/>
        </p:nvSpPr>
        <p:spPr bwMode="auto">
          <a:xfrm>
            <a:off x="457200" y="152400"/>
            <a:ext cx="4639412"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(2) </a:t>
            </a:r>
            <a:r>
              <a:rPr lang="zh-CN" altLang="pt-BR" sz="2800" dirty="0">
                <a:solidFill>
                  <a:srgbClr val="0000CC"/>
                </a:solidFill>
                <a:latin typeface="+mn-lt"/>
                <a:ea typeface="幼圆" pitchFamily="49" charset="-122"/>
                <a:cs typeface="+mj-cs"/>
              </a:rPr>
              <a:t>线路状态寄存器（</a:t>
            </a:r>
            <a:r>
              <a:rPr lang="pt-BR" altLang="zh-CN" sz="2800" dirty="0">
                <a:solidFill>
                  <a:srgbClr val="0000CC"/>
                </a:solidFill>
                <a:latin typeface="+mn-lt"/>
                <a:ea typeface="幼圆" pitchFamily="49" charset="-122"/>
                <a:cs typeface="+mj-cs"/>
              </a:rPr>
              <a:t>LSR</a:t>
            </a:r>
            <a:r>
              <a:rPr lang="zh-CN" altLang="pt-BR" sz="2800" dirty="0">
                <a:solidFill>
                  <a:srgbClr val="0000CC"/>
                </a:solidFill>
                <a:latin typeface="+mn-lt"/>
                <a:ea typeface="幼圆" pitchFamily="49" charset="-122"/>
                <a:cs typeface="+mj-cs"/>
              </a:rPr>
              <a:t>）</a:t>
            </a:r>
          </a:p>
        </p:txBody>
      </p:sp>
      <p:graphicFrame>
        <p:nvGraphicFramePr>
          <p:cNvPr id="136201" name="Group 9"/>
          <p:cNvGraphicFramePr>
            <a:graphicFrameLocks noGrp="1"/>
          </p:cNvGraphicFramePr>
          <p:nvPr>
            <p:extLst>
              <p:ext uri="{D42A27DB-BD31-4B8C-83A1-F6EECF244321}">
                <p14:modId xmlns:p14="http://schemas.microsoft.com/office/powerpoint/2010/main" val="2523737119"/>
              </p:ext>
            </p:extLst>
          </p:nvPr>
        </p:nvGraphicFramePr>
        <p:xfrm>
          <a:off x="781050" y="1874838"/>
          <a:ext cx="7737475" cy="518048"/>
        </p:xfrm>
        <a:graphic>
          <a:graphicData uri="http://schemas.openxmlformats.org/drawingml/2006/table">
            <a:tbl>
              <a:tblPr/>
              <a:tblGrid>
                <a:gridCol w="720725"/>
                <a:gridCol w="936625"/>
                <a:gridCol w="1044575"/>
                <a:gridCol w="979488"/>
                <a:gridCol w="1000125"/>
                <a:gridCol w="1058862"/>
                <a:gridCol w="946150"/>
                <a:gridCol w="1050925"/>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charset="-122"/>
                        </a:rPr>
                        <a:t>0</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charset="-122"/>
                        </a:rPr>
                        <a:t>D</a:t>
                      </a:r>
                      <a:r>
                        <a:rPr kumimoji="0" lang="en-US" altLang="zh-CN" sz="2400" b="0" i="0" u="none" strike="noStrike" cap="none" normalizeH="0" baseline="0" dirty="0" smtClean="0">
                          <a:ln>
                            <a:noFill/>
                          </a:ln>
                          <a:solidFill>
                            <a:srgbClr val="A50021"/>
                          </a:solidFill>
                          <a:effectLst/>
                          <a:latin typeface="Arial" charset="0"/>
                          <a:ea typeface="宋体" charset="-122"/>
                        </a:rPr>
                        <a:t>6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5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4  </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3</a:t>
                      </a: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2</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charset="-122"/>
                        </a:rPr>
                        <a:t>D</a:t>
                      </a:r>
                      <a:r>
                        <a:rPr kumimoji="0" lang="en-US" altLang="zh-CN" sz="2400" b="0" i="0" u="none" strike="noStrike" cap="none" normalizeH="0" baseline="0" smtClean="0">
                          <a:ln>
                            <a:noFill/>
                          </a:ln>
                          <a:solidFill>
                            <a:srgbClr val="A50021"/>
                          </a:solidFill>
                          <a:effectLst/>
                          <a:latin typeface="Arial" charset="0"/>
                          <a:ea typeface="宋体" charset="-122"/>
                        </a:rPr>
                        <a:t>1  </a:t>
                      </a:r>
                    </a:p>
                  </a:txBody>
                  <a:tcPr marT="45664" marB="45664"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0000CC"/>
                          </a:solidFill>
                          <a:effectLst/>
                          <a:latin typeface="Arial" charset="0"/>
                          <a:ea typeface="宋体" charset="-122"/>
                          <a:hlinkClick r:id="rId2" action="ppaction://hlinksldjump"/>
                        </a:rPr>
                        <a:t>D</a:t>
                      </a:r>
                      <a:r>
                        <a:rPr kumimoji="0" lang="en-US" altLang="zh-CN" sz="2400" b="0" i="0" u="none" strike="noStrike" cap="none" normalizeH="0" baseline="0" dirty="0" smtClean="0">
                          <a:ln>
                            <a:noFill/>
                          </a:ln>
                          <a:solidFill>
                            <a:srgbClr val="0000CC"/>
                          </a:solidFill>
                          <a:effectLst/>
                          <a:latin typeface="Arial" charset="0"/>
                          <a:ea typeface="宋体" charset="-122"/>
                          <a:hlinkClick r:id="rId2" action="ppaction://hlinksldjump"/>
                        </a:rPr>
                        <a:t>0</a:t>
                      </a:r>
                      <a:endParaRPr kumimoji="0" lang="en-US" altLang="zh-CN" sz="2400" b="0" i="0" u="none" strike="noStrike" cap="none" normalizeH="0" baseline="0" dirty="0" smtClean="0">
                        <a:ln>
                          <a:noFill/>
                        </a:ln>
                        <a:solidFill>
                          <a:srgbClr val="0000CC"/>
                        </a:solidFill>
                        <a:effectLst/>
                        <a:latin typeface="Arial" charset="0"/>
                        <a:ea typeface="宋体" charset="-122"/>
                      </a:endParaRPr>
                    </a:p>
                  </a:txBody>
                  <a:tcPr marT="45664" marB="45664"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pSp>
        <p:nvGrpSpPr>
          <p:cNvPr id="8" name="Group 47"/>
          <p:cNvGrpSpPr>
            <a:grpSpLocks/>
          </p:cNvGrpSpPr>
          <p:nvPr/>
        </p:nvGrpSpPr>
        <p:grpSpPr bwMode="auto">
          <a:xfrm>
            <a:off x="3348342" y="2420938"/>
            <a:ext cx="5589137" cy="2808262"/>
            <a:chOff x="2147" y="1192"/>
            <a:chExt cx="3912" cy="1691"/>
          </a:xfrm>
        </p:grpSpPr>
        <p:sp>
          <p:nvSpPr>
            <p:cNvPr id="63519" name="AutoShape 48" descr="066"/>
            <p:cNvSpPr>
              <a:spLocks noChangeArrowheads="1"/>
            </p:cNvSpPr>
            <p:nvPr/>
          </p:nvSpPr>
          <p:spPr bwMode="auto">
            <a:xfrm>
              <a:off x="2147" y="1504"/>
              <a:ext cx="3912" cy="1379"/>
            </a:xfrm>
            <a:prstGeom prst="flowChartAlternateProcess">
              <a:avLst/>
            </a:prstGeom>
            <a:blipFill dpi="0" rotWithShape="0">
              <a:blip r:embed="rId3" cstate="print"/>
              <a:srcRect/>
              <a:stretch>
                <a:fillRect/>
              </a:stretch>
            </a:blipFill>
            <a:ln w="28575">
              <a:solidFill>
                <a:schemeClr val="tx1"/>
              </a:solidFill>
              <a:miter lim="800000"/>
              <a:headEnd/>
              <a:tailEnd/>
            </a:ln>
          </p:spPr>
          <p:txBody>
            <a:bodyPr anchor="ctr"/>
            <a:lstStyle/>
            <a:p>
              <a:pPr indent="95250" algn="just">
                <a:lnSpc>
                  <a:spcPct val="120000"/>
                </a:lnSpc>
                <a:buClr>
                  <a:schemeClr val="folHlink"/>
                </a:buClr>
                <a:buSzPct val="60000"/>
                <a:buFont typeface="Wingdings" pitchFamily="2" charset="2"/>
                <a:buNone/>
              </a:pPr>
              <a:r>
                <a:rPr kumimoji="1" lang="en-US" altLang="zh-CN" sz="2800" dirty="0" smtClean="0">
                  <a:solidFill>
                    <a:srgbClr val="0000CC"/>
                  </a:solidFill>
                  <a:latin typeface="+mn-lt"/>
                  <a:ea typeface="幼圆" pitchFamily="49" charset="-122"/>
                </a:rPr>
                <a:t>D0</a:t>
              </a:r>
              <a:r>
                <a:rPr kumimoji="1" lang="zh-CN" altLang="en-US" sz="2800" dirty="0" smtClean="0">
                  <a:solidFill>
                    <a:srgbClr val="0000CC"/>
                  </a:solidFill>
                  <a:latin typeface="+mn-lt"/>
                  <a:ea typeface="幼圆" pitchFamily="49" charset="-122"/>
                </a:rPr>
                <a:t>位为</a:t>
              </a:r>
              <a:r>
                <a:rPr kumimoji="1" lang="en-US" altLang="zh-CN" sz="2800" dirty="0">
                  <a:solidFill>
                    <a:srgbClr val="0000CC"/>
                  </a:solidFill>
                  <a:latin typeface="+mn-lt"/>
                  <a:ea typeface="幼圆" pitchFamily="49" charset="-122"/>
                </a:rPr>
                <a:t>1</a:t>
              </a:r>
              <a:r>
                <a:rPr kumimoji="1" lang="zh-CN" altLang="en-US" sz="2800" dirty="0">
                  <a:solidFill>
                    <a:srgbClr val="0000CC"/>
                  </a:solidFill>
                  <a:latin typeface="+mn-lt"/>
                  <a:ea typeface="幼圆" pitchFamily="49" charset="-122"/>
                </a:rPr>
                <a:t>，</a:t>
              </a:r>
              <a:r>
                <a:rPr kumimoji="1" lang="zh-CN" altLang="en-US" sz="2800" dirty="0" smtClean="0">
                  <a:solidFill>
                    <a:srgbClr val="0000CC"/>
                  </a:solidFill>
                  <a:latin typeface="+mn-lt"/>
                  <a:ea typeface="幼圆" pitchFamily="49" charset="-122"/>
                </a:rPr>
                <a:t>表示</a:t>
              </a:r>
              <a:r>
                <a:rPr kumimoji="1" lang="zh-CN" altLang="en-US" sz="2800" dirty="0" smtClean="0">
                  <a:solidFill>
                    <a:srgbClr val="FF0000"/>
                  </a:solidFill>
                  <a:latin typeface="+mn-lt"/>
                  <a:ea typeface="幼圆" pitchFamily="49" charset="-122"/>
                </a:rPr>
                <a:t>数据</a:t>
              </a:r>
              <a:r>
                <a:rPr kumimoji="1" lang="zh-CN" altLang="en-US" sz="2800" dirty="0">
                  <a:solidFill>
                    <a:srgbClr val="FF0000"/>
                  </a:solidFill>
                  <a:latin typeface="+mn-lt"/>
                  <a:ea typeface="幼圆" pitchFamily="49" charset="-122"/>
                </a:rPr>
                <a:t>接收</a:t>
              </a:r>
              <a:r>
                <a:rPr kumimoji="1" lang="zh-CN" altLang="en-US" sz="2800" dirty="0" smtClean="0">
                  <a:solidFill>
                    <a:srgbClr val="FF0000"/>
                  </a:solidFill>
                  <a:latin typeface="+mn-lt"/>
                  <a:ea typeface="幼圆" pitchFamily="49" charset="-122"/>
                </a:rPr>
                <a:t>缓冲寄存器</a:t>
              </a:r>
              <a:r>
                <a:rPr kumimoji="1" lang="zh-CN" altLang="en-US" sz="2800" dirty="0" smtClean="0">
                  <a:solidFill>
                    <a:srgbClr val="0000CC"/>
                  </a:solidFill>
                  <a:latin typeface="+mn-lt"/>
                  <a:ea typeface="幼圆" pitchFamily="49" charset="-122"/>
                </a:rPr>
                <a:t>收到一</a:t>
              </a:r>
              <a:r>
                <a:rPr kumimoji="1" lang="zh-CN" altLang="en-US" sz="2800" dirty="0">
                  <a:solidFill>
                    <a:srgbClr val="0000CC"/>
                  </a:solidFill>
                  <a:latin typeface="+mn-lt"/>
                  <a:ea typeface="幼圆" pitchFamily="49" charset="-122"/>
                </a:rPr>
                <a:t>个数据</a:t>
              </a:r>
              <a:r>
                <a:rPr kumimoji="1" lang="zh-CN" altLang="en-US" sz="2800" dirty="0" smtClean="0">
                  <a:solidFill>
                    <a:srgbClr val="0000CC"/>
                  </a:solidFill>
                  <a:latin typeface="+mn-lt"/>
                  <a:ea typeface="幼圆" pitchFamily="49" charset="-122"/>
                </a:rPr>
                <a:t>，即接收</a:t>
              </a:r>
              <a:r>
                <a:rPr kumimoji="1" lang="zh-CN" altLang="en-US" sz="2800" dirty="0">
                  <a:solidFill>
                    <a:srgbClr val="0000CC"/>
                  </a:solidFill>
                  <a:latin typeface="+mn-lt"/>
                  <a:ea typeface="幼圆" pitchFamily="49" charset="-122"/>
                </a:rPr>
                <a:t>数据准备好</a:t>
              </a:r>
              <a:r>
                <a:rPr kumimoji="1" lang="zh-CN" altLang="en-US" sz="2800" dirty="0" smtClean="0">
                  <a:solidFill>
                    <a:srgbClr val="0000CC"/>
                  </a:solidFill>
                  <a:latin typeface="+mn-lt"/>
                  <a:ea typeface="幼圆" pitchFamily="49" charset="-122"/>
                </a:rPr>
                <a:t>；当</a:t>
              </a:r>
              <a:r>
                <a:rPr kumimoji="1" lang="en-US" altLang="zh-CN" sz="2800" dirty="0">
                  <a:solidFill>
                    <a:srgbClr val="0000CC"/>
                  </a:solidFill>
                  <a:latin typeface="+mn-lt"/>
                  <a:ea typeface="幼圆" pitchFamily="49" charset="-122"/>
                </a:rPr>
                <a:t>CPU</a:t>
              </a:r>
              <a:r>
                <a:rPr kumimoji="1" lang="zh-CN" altLang="en-US" sz="2800" dirty="0">
                  <a:solidFill>
                    <a:srgbClr val="0000CC"/>
                  </a:solidFill>
                  <a:latin typeface="+mn-lt"/>
                  <a:ea typeface="幼圆" pitchFamily="49" charset="-122"/>
                </a:rPr>
                <a:t>读走数据后，该位为</a:t>
              </a:r>
              <a:r>
                <a:rPr kumimoji="1" lang="en-US" altLang="zh-CN" sz="2800" dirty="0">
                  <a:solidFill>
                    <a:srgbClr val="0000CC"/>
                  </a:solidFill>
                  <a:latin typeface="+mn-lt"/>
                  <a:ea typeface="幼圆" pitchFamily="49" charset="-122"/>
                </a:rPr>
                <a:t>0</a:t>
              </a:r>
            </a:p>
          </p:txBody>
        </p:sp>
        <p:sp>
          <p:nvSpPr>
            <p:cNvPr id="63520" name="Line 49"/>
            <p:cNvSpPr>
              <a:spLocks noChangeShapeType="1"/>
            </p:cNvSpPr>
            <p:nvPr/>
          </p:nvSpPr>
          <p:spPr bwMode="auto">
            <a:xfrm flipH="1">
              <a:off x="5415" y="1192"/>
              <a:ext cx="0" cy="312"/>
            </a:xfrm>
            <a:prstGeom prst="line">
              <a:avLst/>
            </a:prstGeom>
            <a:noFill/>
            <a:ln w="28575">
              <a:solidFill>
                <a:srgbClr val="0000FF"/>
              </a:solidFill>
              <a:round/>
              <a:headEnd/>
              <a:tailEnd type="triangle" w="med" len="med"/>
            </a:ln>
          </p:spPr>
          <p:txBody>
            <a:bodyPr wrap="square" anchor="ctr">
              <a:spAutoFit/>
            </a:bodyPr>
            <a:lstStyle/>
            <a:p>
              <a:pPr algn="just"/>
              <a:endParaRPr lang="zh-CN" altLang="en-US" sz="2800">
                <a:solidFill>
                  <a:srgbClr val="0000CC"/>
                </a:solidFill>
                <a:latin typeface="+mn-lt"/>
                <a:ea typeface="幼圆" pitchFamily="49" charset="-122"/>
              </a:endParaRPr>
            </a:p>
          </p:txBody>
        </p:sp>
      </p:grpSp>
    </p:spTree>
    <p:extLst>
      <p:ext uri="{BB962C8B-B14F-4D97-AF65-F5344CB8AC3E}">
        <p14:creationId xmlns:p14="http://schemas.microsoft.com/office/powerpoint/2010/main" val="2672000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ppt_y-#ppt_h/2"/>
                                          </p:val>
                                        </p:tav>
                                        <p:tav tm="100000">
                                          <p:val>
                                            <p:strVal val="#ppt_y"/>
                                          </p:val>
                                        </p:tav>
                                      </p:tavLst>
                                    </p:anim>
                                    <p:anim calcmode="lin" valueType="num">
                                      <p:cBhvr>
                                        <p:cTn id="9" dur="500" fill="hold"/>
                                        <p:tgtEl>
                                          <p:spTgt spid="8"/>
                                        </p:tgtEl>
                                        <p:attrNameLst>
                                          <p:attrName>ppt_w</p:attrName>
                                        </p:attrNameLst>
                                      </p:cBhvr>
                                      <p:tavLst>
                                        <p:tav tm="0">
                                          <p:val>
                                            <p:strVal val="#ppt_w"/>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8" name="Rectangle 5"/>
          <p:cNvSpPr>
            <a:spLocks noChangeArrowheads="1"/>
          </p:cNvSpPr>
          <p:nvPr/>
        </p:nvSpPr>
        <p:spPr bwMode="auto">
          <a:xfrm>
            <a:off x="0" y="2614613"/>
            <a:ext cx="9144000" cy="0"/>
          </a:xfrm>
          <a:prstGeom prst="rect">
            <a:avLst/>
          </a:prstGeom>
          <a:noFill/>
          <a:ln w="9525">
            <a:noFill/>
            <a:miter lim="800000"/>
            <a:headEnd/>
            <a:tailEnd/>
          </a:ln>
        </p:spPr>
        <p:txBody>
          <a:bodyPr wrap="none" anchor="ctr">
            <a:spAutoFit/>
          </a:bodyPr>
          <a:lstStyle/>
          <a:p>
            <a:endParaRPr lang="zh-CN" altLang="en-US"/>
          </a:p>
        </p:txBody>
      </p:sp>
      <p:sp>
        <p:nvSpPr>
          <p:cNvPr id="64529" name="Rectangle 6"/>
          <p:cNvSpPr>
            <a:spLocks noChangeArrowheads="1"/>
          </p:cNvSpPr>
          <p:nvPr/>
        </p:nvSpPr>
        <p:spPr bwMode="auto">
          <a:xfrm>
            <a:off x="304800" y="150347"/>
            <a:ext cx="3991798" cy="523220"/>
          </a:xfrm>
          <a:prstGeom prst="rect">
            <a:avLst/>
          </a:prstGeom>
        </p:spPr>
        <p:txBody>
          <a:bodyPr anchor="ctr"/>
          <a:lstStyle/>
          <a:p>
            <a:pPr eaLnBrk="0" hangingPunct="0"/>
            <a:r>
              <a:rPr lang="zh-CN" altLang="pt-BR" sz="2800" dirty="0">
                <a:solidFill>
                  <a:srgbClr val="0000CC"/>
                </a:solidFill>
                <a:latin typeface="+mn-lt"/>
                <a:ea typeface="幼圆" pitchFamily="49" charset="-122"/>
                <a:cs typeface="+mj-cs"/>
              </a:rPr>
              <a:t>（</a:t>
            </a:r>
            <a:r>
              <a:rPr lang="pt-BR" altLang="zh-CN" sz="2800" dirty="0">
                <a:solidFill>
                  <a:srgbClr val="0000CC"/>
                </a:solidFill>
                <a:latin typeface="+mn-lt"/>
                <a:ea typeface="幼圆" pitchFamily="49" charset="-122"/>
                <a:cs typeface="+mj-cs"/>
              </a:rPr>
              <a:t>3</a:t>
            </a:r>
            <a:r>
              <a:rPr lang="zh-CN" altLang="pt-BR" sz="2800" dirty="0">
                <a:solidFill>
                  <a:srgbClr val="0000CC"/>
                </a:solidFill>
                <a:latin typeface="+mn-lt"/>
                <a:ea typeface="幼圆" pitchFamily="49" charset="-122"/>
                <a:cs typeface="+mj-cs"/>
              </a:rPr>
              <a:t>）波特率除数寄存器</a:t>
            </a:r>
          </a:p>
        </p:txBody>
      </p:sp>
      <p:sp>
        <p:nvSpPr>
          <p:cNvPr id="64530" name="Rectangle 7"/>
          <p:cNvSpPr>
            <a:spLocks noChangeArrowheads="1"/>
          </p:cNvSpPr>
          <p:nvPr/>
        </p:nvSpPr>
        <p:spPr bwMode="auto">
          <a:xfrm>
            <a:off x="476250" y="1188237"/>
            <a:ext cx="8202150" cy="2246769"/>
          </a:xfrm>
          <a:prstGeom prst="rect">
            <a:avLst/>
          </a:prstGeom>
          <a:noFill/>
          <a:ln w="9525">
            <a:noFill/>
            <a:miter lim="800000"/>
            <a:headEnd/>
            <a:tailEnd/>
          </a:ln>
        </p:spPr>
        <p:txBody>
          <a:bodyPr wrap="square" anchor="ctr">
            <a:spAutoFit/>
          </a:bodyPr>
          <a:lstStyle/>
          <a:p>
            <a:pPr algn="just"/>
            <a:r>
              <a:rPr lang="zh-CN" altLang="pt-BR" sz="2800" dirty="0">
                <a:solidFill>
                  <a:srgbClr val="0000CC"/>
                </a:solidFill>
                <a:ea typeface="幼圆" pitchFamily="49" charset="-122"/>
              </a:rPr>
              <a:t>波特率除数</a:t>
            </a:r>
            <a:r>
              <a:rPr lang="zh-CN" altLang="pt-BR" sz="2800" dirty="0" smtClean="0">
                <a:solidFill>
                  <a:srgbClr val="0000CC"/>
                </a:solidFill>
                <a:ea typeface="幼圆" pitchFamily="49" charset="-122"/>
              </a:rPr>
              <a:t>寄存器</a:t>
            </a:r>
            <a:r>
              <a:rPr lang="zh-CN" altLang="en-US" sz="2800" dirty="0" smtClean="0">
                <a:solidFill>
                  <a:srgbClr val="0000CC"/>
                </a:solidFill>
                <a:ea typeface="幼圆" pitchFamily="49" charset="-122"/>
              </a:rPr>
              <a:t>是一个</a:t>
            </a:r>
            <a:r>
              <a:rPr lang="pt-BR" altLang="zh-CN" sz="2800" dirty="0" smtClean="0">
                <a:solidFill>
                  <a:srgbClr val="0000CC"/>
                </a:solidFill>
                <a:latin typeface="+mn-lt"/>
                <a:ea typeface="幼圆" pitchFamily="49" charset="-122"/>
              </a:rPr>
              <a:t>16</a:t>
            </a:r>
            <a:r>
              <a:rPr lang="zh-CN" altLang="pt-BR" sz="2800" dirty="0" smtClean="0">
                <a:solidFill>
                  <a:srgbClr val="0000CC"/>
                </a:solidFill>
                <a:latin typeface="+mn-lt"/>
                <a:ea typeface="幼圆" pitchFamily="49" charset="-122"/>
              </a:rPr>
              <a:t>位</a:t>
            </a:r>
            <a:r>
              <a:rPr lang="zh-CN" altLang="en-US" sz="2800" dirty="0">
                <a:solidFill>
                  <a:srgbClr val="0000CC"/>
                </a:solidFill>
                <a:latin typeface="+mn-lt"/>
                <a:ea typeface="幼圆" pitchFamily="49" charset="-122"/>
              </a:rPr>
              <a:t>的</a:t>
            </a:r>
            <a:r>
              <a:rPr lang="zh-CN" altLang="pt-BR" sz="2800" dirty="0" smtClean="0">
                <a:solidFill>
                  <a:srgbClr val="0000CC"/>
                </a:solidFill>
                <a:latin typeface="+mn-lt"/>
                <a:ea typeface="幼圆" pitchFamily="49" charset="-122"/>
              </a:rPr>
              <a:t>寄存器</a:t>
            </a:r>
            <a:r>
              <a:rPr lang="zh-CN" altLang="pt-BR" sz="2800" dirty="0">
                <a:solidFill>
                  <a:srgbClr val="0000CC"/>
                </a:solidFill>
                <a:latin typeface="+mn-lt"/>
                <a:ea typeface="幼圆" pitchFamily="49" charset="-122"/>
              </a:rPr>
              <a:t>，当</a:t>
            </a:r>
            <a:r>
              <a:rPr lang="pt-BR" altLang="zh-CN" sz="2800" dirty="0" smtClean="0">
                <a:solidFill>
                  <a:srgbClr val="0000CC"/>
                </a:solidFill>
                <a:latin typeface="+mn-lt"/>
                <a:ea typeface="幼圆" pitchFamily="49" charset="-122"/>
              </a:rPr>
              <a:t>INS8250</a:t>
            </a:r>
            <a:r>
              <a:rPr lang="zh-CN" altLang="en-US" sz="2800" dirty="0" smtClean="0">
                <a:solidFill>
                  <a:srgbClr val="0000CC"/>
                </a:solidFill>
                <a:latin typeface="+mn-lt"/>
                <a:ea typeface="幼圆" pitchFamily="49" charset="-122"/>
              </a:rPr>
              <a:t>的</a:t>
            </a:r>
            <a:r>
              <a:rPr lang="zh-CN" altLang="pt-BR" sz="2800" dirty="0" smtClean="0">
                <a:solidFill>
                  <a:srgbClr val="0000CC"/>
                </a:solidFill>
                <a:latin typeface="+mn-lt"/>
                <a:ea typeface="幼圆" pitchFamily="49" charset="-122"/>
              </a:rPr>
              <a:t>输入</a:t>
            </a:r>
            <a:r>
              <a:rPr lang="zh-CN" altLang="pt-BR" sz="2800" dirty="0">
                <a:solidFill>
                  <a:srgbClr val="0000CC"/>
                </a:solidFill>
                <a:latin typeface="+mn-lt"/>
                <a:ea typeface="幼圆" pitchFamily="49" charset="-122"/>
              </a:rPr>
              <a:t>时钟频率和数据传输波特率</a:t>
            </a:r>
            <a:r>
              <a:rPr lang="zh-CN" altLang="pt-BR" sz="2800" dirty="0" smtClean="0">
                <a:solidFill>
                  <a:srgbClr val="0000CC"/>
                </a:solidFill>
                <a:latin typeface="+mn-lt"/>
                <a:ea typeface="幼圆" pitchFamily="49" charset="-122"/>
              </a:rPr>
              <a:t>确定后</a:t>
            </a:r>
            <a:r>
              <a:rPr lang="zh-CN" altLang="pt-BR" sz="2800" dirty="0">
                <a:solidFill>
                  <a:srgbClr val="0000CC"/>
                </a:solidFill>
                <a:latin typeface="+mn-lt"/>
                <a:ea typeface="幼圆" pitchFamily="49" charset="-122"/>
              </a:rPr>
              <a:t>，</a:t>
            </a:r>
            <a:r>
              <a:rPr lang="zh-CN" altLang="pt-BR" sz="2800" dirty="0" smtClean="0">
                <a:solidFill>
                  <a:srgbClr val="0000CC"/>
                </a:solidFill>
                <a:latin typeface="+mn-lt"/>
                <a:ea typeface="幼圆" pitchFamily="49" charset="-122"/>
              </a:rPr>
              <a:t>可</a:t>
            </a:r>
            <a:r>
              <a:rPr lang="zh-CN" altLang="en-US" sz="2800" dirty="0" smtClean="0">
                <a:solidFill>
                  <a:srgbClr val="0000CC"/>
                </a:solidFill>
                <a:latin typeface="+mn-lt"/>
                <a:ea typeface="幼圆" pitchFamily="49" charset="-122"/>
              </a:rPr>
              <a:t>由下面的表达式</a:t>
            </a:r>
            <a:r>
              <a:rPr lang="zh-CN" altLang="pt-BR" sz="2800" dirty="0" smtClean="0">
                <a:solidFill>
                  <a:srgbClr val="0000CC"/>
                </a:solidFill>
                <a:latin typeface="+mn-lt"/>
                <a:ea typeface="幼圆" pitchFamily="49" charset="-122"/>
              </a:rPr>
              <a:t>求</a:t>
            </a:r>
            <a:r>
              <a:rPr lang="zh-CN" altLang="pt-BR" sz="2800" dirty="0">
                <a:solidFill>
                  <a:srgbClr val="0000CC"/>
                </a:solidFill>
                <a:latin typeface="+mn-lt"/>
                <a:ea typeface="幼圆" pitchFamily="49" charset="-122"/>
              </a:rPr>
              <a:t>出相应的波特率因子，并将该因子写入波特率</a:t>
            </a:r>
            <a:r>
              <a:rPr lang="zh-CN" altLang="pt-BR" sz="2800" dirty="0">
                <a:solidFill>
                  <a:srgbClr val="0000CC"/>
                </a:solidFill>
                <a:latin typeface="+mn-lt"/>
                <a:ea typeface="幼圆" pitchFamily="49" charset="-122"/>
                <a:hlinkClick r:id="rId2" action="ppaction://hlinksldjump"/>
              </a:rPr>
              <a:t>除数寄存器</a:t>
            </a:r>
            <a:r>
              <a:rPr lang="zh-CN" altLang="pt-BR" sz="2800" dirty="0">
                <a:solidFill>
                  <a:srgbClr val="0000CC"/>
                </a:solidFill>
                <a:latin typeface="+mn-lt"/>
                <a:ea typeface="幼圆" pitchFamily="49" charset="-122"/>
              </a:rPr>
              <a:t>中。注意</a:t>
            </a:r>
            <a:r>
              <a:rPr lang="zh-CN" altLang="pt-BR" sz="2800" dirty="0" smtClean="0">
                <a:solidFill>
                  <a:srgbClr val="0000CC"/>
                </a:solidFill>
                <a:latin typeface="+mn-lt"/>
                <a:ea typeface="幼圆" pitchFamily="49" charset="-122"/>
              </a:rPr>
              <a:t>，波特率</a:t>
            </a:r>
            <a:r>
              <a:rPr lang="zh-CN" altLang="pt-BR" sz="2800" dirty="0">
                <a:solidFill>
                  <a:srgbClr val="0000CC"/>
                </a:solidFill>
                <a:latin typeface="+mn-lt"/>
                <a:ea typeface="幼圆" pitchFamily="49" charset="-122"/>
              </a:rPr>
              <a:t>因子的写入必须在</a:t>
            </a:r>
            <a:r>
              <a:rPr lang="pt-BR" altLang="zh-CN" sz="2800" dirty="0" smtClean="0">
                <a:solidFill>
                  <a:srgbClr val="0000CC"/>
                </a:solidFill>
                <a:latin typeface="+mn-lt"/>
                <a:ea typeface="幼圆" pitchFamily="49" charset="-122"/>
              </a:rPr>
              <a:t>INS8250</a:t>
            </a:r>
            <a:r>
              <a:rPr lang="zh-CN" altLang="pt-BR" sz="2800" dirty="0" smtClean="0">
                <a:solidFill>
                  <a:srgbClr val="0000CC"/>
                </a:solidFill>
                <a:latin typeface="+mn-lt"/>
                <a:ea typeface="幼圆" pitchFamily="49" charset="-122"/>
              </a:rPr>
              <a:t>初始化</a:t>
            </a:r>
            <a:r>
              <a:rPr lang="zh-CN" altLang="pt-BR" sz="2800" dirty="0">
                <a:solidFill>
                  <a:srgbClr val="0000CC"/>
                </a:solidFill>
                <a:latin typeface="+mn-lt"/>
                <a:ea typeface="幼圆" pitchFamily="49" charset="-122"/>
              </a:rPr>
              <a:t>时完成。 </a:t>
            </a:r>
          </a:p>
        </p:txBody>
      </p:sp>
      <p:pic>
        <p:nvPicPr>
          <p:cNvPr id="64675" name="Picture 1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54" y="4026430"/>
            <a:ext cx="6021112" cy="94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a:hlinkClick r:id="" action="ppaction://hlinkshowjump?jump=lastslideviewed"/>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3826" y="5409220"/>
            <a:ext cx="769149" cy="76914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8" name="Rectangle 2"/>
          <p:cNvSpPr>
            <a:spLocks noGrp="1" noChangeArrowheads="1"/>
          </p:cNvSpPr>
          <p:nvPr>
            <p:ph type="title"/>
          </p:nvPr>
        </p:nvSpPr>
        <p:spPr bwMode="auto">
          <a:xfrm>
            <a:off x="304800" y="198438"/>
            <a:ext cx="4572000" cy="563562"/>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en-US" sz="2800" b="1" smtClean="0">
                <a:solidFill>
                  <a:srgbClr val="0000CC"/>
                </a:solidFill>
              </a:rPr>
              <a:t>§</a:t>
            </a:r>
            <a:r>
              <a:rPr lang="en-US" altLang="zh-CN" sz="2800" b="1" smtClean="0">
                <a:solidFill>
                  <a:srgbClr val="0000CC"/>
                </a:solidFill>
              </a:rPr>
              <a:t>11.1 </a:t>
            </a:r>
            <a:r>
              <a:rPr lang="zh-CN" altLang="en-US" sz="2800" b="1" smtClean="0">
                <a:solidFill>
                  <a:srgbClr val="0000CC"/>
                </a:solidFill>
              </a:rPr>
              <a:t>串行通信基础</a:t>
            </a:r>
          </a:p>
        </p:txBody>
      </p:sp>
      <p:sp>
        <p:nvSpPr>
          <p:cNvPr id="8209" name="Rectangle 4"/>
          <p:cNvSpPr>
            <a:spLocks noChangeArrowheads="1"/>
          </p:cNvSpPr>
          <p:nvPr/>
        </p:nvSpPr>
        <p:spPr bwMode="auto">
          <a:xfrm>
            <a:off x="381000" y="1043735"/>
            <a:ext cx="4410075" cy="519113"/>
          </a:xfrm>
          <a:prstGeom prst="rect">
            <a:avLst/>
          </a:prstGeom>
          <a:noFill/>
          <a:ln w="9525">
            <a:noFill/>
            <a:miter lim="800000"/>
            <a:headEnd/>
            <a:tailEnd/>
          </a:ln>
        </p:spPr>
        <p:txBody>
          <a:bodyPr wrap="none">
            <a:spAutoFit/>
          </a:bodyPr>
          <a:lstStyle/>
          <a:p>
            <a:r>
              <a:rPr lang="en-US" altLang="zh-CN" sz="2800" dirty="0">
                <a:solidFill>
                  <a:srgbClr val="0000CC"/>
                </a:solidFill>
                <a:latin typeface="+mn-lt"/>
                <a:ea typeface="幼圆" pitchFamily="49" charset="-122"/>
              </a:rPr>
              <a:t>1.</a:t>
            </a:r>
            <a:r>
              <a:rPr lang="zh-CN" altLang="en-US" sz="2800" dirty="0">
                <a:solidFill>
                  <a:srgbClr val="0000CC"/>
                </a:solidFill>
                <a:latin typeface="+mn-lt"/>
                <a:ea typeface="幼圆" pitchFamily="49" charset="-122"/>
              </a:rPr>
              <a:t>串行通信的数据传输制式</a:t>
            </a:r>
          </a:p>
        </p:txBody>
      </p:sp>
      <p:sp>
        <p:nvSpPr>
          <p:cNvPr id="8210" name="Text Box 7"/>
          <p:cNvSpPr txBox="1">
            <a:spLocks noChangeArrowheads="1"/>
          </p:cNvSpPr>
          <p:nvPr/>
        </p:nvSpPr>
        <p:spPr bwMode="auto">
          <a:xfrm>
            <a:off x="533400" y="1676400"/>
            <a:ext cx="8305800" cy="954107"/>
          </a:xfrm>
          <a:prstGeom prst="rect">
            <a:avLst/>
          </a:prstGeom>
          <a:noFill/>
          <a:ln w="9525">
            <a:noFill/>
            <a:miter lim="800000"/>
            <a:headEnd/>
            <a:tailEnd/>
          </a:ln>
        </p:spPr>
        <p:txBody>
          <a:bodyPr>
            <a:spAutoFit/>
          </a:bodyPr>
          <a:lstStyle>
            <a:defPPr>
              <a:defRPr lang="zh-CN"/>
            </a:defPPr>
            <a:lvl1pPr>
              <a:defRPr sz="2800">
                <a:solidFill>
                  <a:srgbClr val="0000CC"/>
                </a:solidFill>
                <a:latin typeface="+mn-lt"/>
                <a:ea typeface="幼圆" pitchFamily="49" charset="-122"/>
              </a:defRPr>
            </a:lvl1pPr>
          </a:lstStyle>
          <a:p>
            <a:r>
              <a:rPr lang="en-US" altLang="en-US" dirty="0"/>
              <a:t>②</a:t>
            </a:r>
            <a:r>
              <a:rPr lang="zh-CN" altLang="en-US" dirty="0"/>
              <a:t>半双工</a:t>
            </a:r>
          </a:p>
          <a:p>
            <a:r>
              <a:rPr lang="zh-CN" altLang="en-US" dirty="0"/>
              <a:t>设备间只有一条信道， 可分时实现双向通信。</a:t>
            </a:r>
          </a:p>
        </p:txBody>
      </p:sp>
      <p:graphicFrame>
        <p:nvGraphicFramePr>
          <p:cNvPr id="8207" name="Object 15"/>
          <p:cNvGraphicFramePr>
            <a:graphicFrameLocks noChangeAspect="1"/>
          </p:cNvGraphicFramePr>
          <p:nvPr>
            <p:extLst>
              <p:ext uri="{D42A27DB-BD31-4B8C-83A1-F6EECF244321}">
                <p14:modId xmlns:p14="http://schemas.microsoft.com/office/powerpoint/2010/main" val="4036216271"/>
              </p:ext>
            </p:extLst>
          </p:nvPr>
        </p:nvGraphicFramePr>
        <p:xfrm>
          <a:off x="2276745" y="2978950"/>
          <a:ext cx="3875088" cy="1465263"/>
        </p:xfrm>
        <a:graphic>
          <a:graphicData uri="http://schemas.openxmlformats.org/presentationml/2006/ole">
            <mc:AlternateContent xmlns:mc="http://schemas.openxmlformats.org/markup-compatibility/2006">
              <mc:Choice xmlns:v="urn:schemas-microsoft-com:vml" Requires="v">
                <p:oleObj spid="_x0000_s8636" name="Visio" r:id="rId3" imgW="1505712" imgH="865632" progId="">
                  <p:embed/>
                </p:oleObj>
              </mc:Choice>
              <mc:Fallback>
                <p:oleObj name="Visio" r:id="rId3" imgW="1505712" imgH="865632" progId="">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t="1154" b="4396"/>
                      <a:stretch>
                        <a:fillRect/>
                      </a:stretch>
                    </p:blipFill>
                    <p:spPr bwMode="auto">
                      <a:xfrm>
                        <a:off x="2276745" y="2978950"/>
                        <a:ext cx="3875088" cy="1465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881590" y="4599130"/>
            <a:ext cx="1980029" cy="523220"/>
          </a:xfrm>
          <a:prstGeom prst="rect">
            <a:avLst/>
          </a:prstGeom>
          <a:noFill/>
          <a:ln w="9525">
            <a:noFill/>
            <a:miter lim="800000"/>
            <a:headEnd/>
            <a:tailEnd/>
          </a:ln>
        </p:spPr>
        <p:txBody>
          <a:bodyPr>
            <a:spAutoFit/>
          </a:bodyPr>
          <a:lstStyle/>
          <a:p>
            <a:r>
              <a:rPr lang="zh-CN" altLang="en-US" sz="2800" dirty="0">
                <a:solidFill>
                  <a:srgbClr val="0000CC"/>
                </a:solidFill>
                <a:latin typeface="+mn-lt"/>
                <a:ea typeface="幼圆" pitchFamily="49" charset="-122"/>
              </a:rPr>
              <a:t>如：对讲机</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2" name="Rectangle 4"/>
          <p:cNvSpPr>
            <a:spLocks noChangeArrowheads="1"/>
          </p:cNvSpPr>
          <p:nvPr/>
        </p:nvSpPr>
        <p:spPr bwMode="auto">
          <a:xfrm>
            <a:off x="417513" y="150347"/>
            <a:ext cx="4578497"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(4) </a:t>
            </a:r>
            <a:r>
              <a:rPr lang="zh-CN" altLang="pt-BR" sz="2800" dirty="0">
                <a:solidFill>
                  <a:srgbClr val="0000CC"/>
                </a:solidFill>
                <a:latin typeface="+mn-lt"/>
                <a:ea typeface="幼圆" pitchFamily="49" charset="-122"/>
                <a:cs typeface="+mj-cs"/>
              </a:rPr>
              <a:t>中断允许寄存器（</a:t>
            </a:r>
            <a:r>
              <a:rPr lang="pt-BR" altLang="zh-CN" sz="2800" dirty="0">
                <a:solidFill>
                  <a:srgbClr val="0000CC"/>
                </a:solidFill>
                <a:latin typeface="+mn-lt"/>
                <a:ea typeface="幼圆" pitchFamily="49" charset="-122"/>
                <a:cs typeface="+mj-cs"/>
                <a:hlinkClick r:id="rId2" action="ppaction://hlinksldjump"/>
              </a:rPr>
              <a:t>IER</a:t>
            </a:r>
            <a:r>
              <a:rPr lang="zh-CN" altLang="pt-BR" sz="2800" dirty="0">
                <a:solidFill>
                  <a:srgbClr val="0000CC"/>
                </a:solidFill>
                <a:latin typeface="+mn-lt"/>
                <a:ea typeface="幼圆" pitchFamily="49" charset="-122"/>
                <a:cs typeface="+mj-cs"/>
              </a:rPr>
              <a:t>）</a:t>
            </a:r>
          </a:p>
        </p:txBody>
      </p:sp>
      <p:sp>
        <p:nvSpPr>
          <p:cNvPr id="65553" name="Rectangle 5"/>
          <p:cNvSpPr>
            <a:spLocks noChangeArrowheads="1"/>
          </p:cNvSpPr>
          <p:nvPr/>
        </p:nvSpPr>
        <p:spPr bwMode="auto">
          <a:xfrm>
            <a:off x="476544" y="998730"/>
            <a:ext cx="8325926" cy="830997"/>
          </a:xfrm>
          <a:prstGeom prst="rect">
            <a:avLst/>
          </a:prstGeom>
          <a:noFill/>
          <a:ln w="9525">
            <a:noFill/>
            <a:miter lim="800000"/>
            <a:headEnd/>
            <a:tailEnd/>
          </a:ln>
        </p:spPr>
        <p:txBody>
          <a:bodyPr wrap="square" anchor="ctr">
            <a:spAutoFit/>
          </a:bodyPr>
          <a:lstStyle/>
          <a:p>
            <a:pPr algn="just"/>
            <a:r>
              <a:rPr lang="pt-BR" altLang="zh-CN" sz="2400" dirty="0" smtClean="0">
                <a:solidFill>
                  <a:srgbClr val="0000CC"/>
                </a:solidFill>
                <a:latin typeface="+mn-lt"/>
                <a:ea typeface="幼圆" pitchFamily="49" charset="-122"/>
              </a:rPr>
              <a:t>INS8250</a:t>
            </a:r>
            <a:r>
              <a:rPr lang="zh-CN" altLang="pt-BR" sz="2400" dirty="0" smtClean="0">
                <a:solidFill>
                  <a:srgbClr val="0000CC"/>
                </a:solidFill>
                <a:latin typeface="+mn-lt"/>
                <a:ea typeface="幼圆" pitchFamily="49" charset="-122"/>
              </a:rPr>
              <a:t>内部中断</a:t>
            </a:r>
            <a:r>
              <a:rPr lang="zh-CN" altLang="pt-BR" sz="2400" dirty="0">
                <a:solidFill>
                  <a:srgbClr val="0000CC"/>
                </a:solidFill>
                <a:latin typeface="+mn-lt"/>
                <a:ea typeface="幼圆" pitchFamily="49" charset="-122"/>
              </a:rPr>
              <a:t>源的中断请求是否被允许，</a:t>
            </a:r>
            <a:r>
              <a:rPr lang="zh-CN" altLang="pt-BR" sz="2400" dirty="0" smtClean="0">
                <a:solidFill>
                  <a:srgbClr val="0000CC"/>
                </a:solidFill>
                <a:latin typeface="+mn-lt"/>
                <a:ea typeface="幼圆" pitchFamily="49" charset="-122"/>
              </a:rPr>
              <a:t>由</a:t>
            </a:r>
            <a:r>
              <a:rPr lang="en-US" altLang="zh-CN" sz="2400" dirty="0" smtClean="0">
                <a:solidFill>
                  <a:srgbClr val="0000CC"/>
                </a:solidFill>
                <a:latin typeface="+mn-lt"/>
                <a:ea typeface="幼圆" pitchFamily="49" charset="-122"/>
              </a:rPr>
              <a:t>IER </a:t>
            </a:r>
            <a:r>
              <a:rPr lang="pt-BR" altLang="zh-CN" sz="2400" dirty="0" smtClean="0">
                <a:solidFill>
                  <a:srgbClr val="0000CC"/>
                </a:solidFill>
                <a:latin typeface="+mn-lt"/>
                <a:ea typeface="幼圆" pitchFamily="49" charset="-122"/>
              </a:rPr>
              <a:t>D3</a:t>
            </a:r>
            <a:r>
              <a:rPr lang="zh-CN" altLang="pt-BR" sz="2400" dirty="0">
                <a:solidFill>
                  <a:srgbClr val="0000CC"/>
                </a:solidFill>
                <a:latin typeface="+mj-ea"/>
                <a:ea typeface="+mj-ea"/>
              </a:rPr>
              <a:t>～</a:t>
            </a:r>
            <a:r>
              <a:rPr lang="pt-BR" altLang="zh-CN" sz="2400" dirty="0">
                <a:solidFill>
                  <a:srgbClr val="0000CC"/>
                </a:solidFill>
                <a:latin typeface="+mn-lt"/>
                <a:ea typeface="幼圆" pitchFamily="49" charset="-122"/>
              </a:rPr>
              <a:t>D0</a:t>
            </a:r>
            <a:r>
              <a:rPr lang="zh-CN" altLang="pt-BR" sz="2400" dirty="0">
                <a:solidFill>
                  <a:srgbClr val="0000CC"/>
                </a:solidFill>
                <a:latin typeface="+mn-lt"/>
                <a:ea typeface="幼圆" pitchFamily="49" charset="-122"/>
              </a:rPr>
              <a:t>位</a:t>
            </a:r>
            <a:r>
              <a:rPr lang="zh-CN" altLang="pt-BR" sz="2400" dirty="0" smtClean="0">
                <a:solidFill>
                  <a:srgbClr val="0000CC"/>
                </a:solidFill>
                <a:latin typeface="+mn-lt"/>
                <a:ea typeface="幼圆" pitchFamily="49" charset="-122"/>
              </a:rPr>
              <a:t>的</a:t>
            </a:r>
            <a:r>
              <a:rPr lang="zh-CN" altLang="en-US" sz="2400" dirty="0" smtClean="0">
                <a:solidFill>
                  <a:srgbClr val="0000CC"/>
                </a:solidFill>
                <a:latin typeface="+mn-lt"/>
                <a:ea typeface="幼圆" pitchFamily="49" charset="-122"/>
              </a:rPr>
              <a:t>值决定</a:t>
            </a:r>
            <a:r>
              <a:rPr lang="zh-CN" altLang="pt-BR" sz="2400" dirty="0" smtClean="0">
                <a:solidFill>
                  <a:srgbClr val="0000CC"/>
                </a:solidFill>
                <a:latin typeface="+mn-lt"/>
                <a:ea typeface="幼圆" pitchFamily="49" charset="-122"/>
              </a:rPr>
              <a:t>。</a:t>
            </a:r>
            <a:endParaRPr lang="zh-CN" altLang="pt-BR" sz="2400" dirty="0">
              <a:solidFill>
                <a:srgbClr val="0000CC"/>
              </a:solidFill>
              <a:latin typeface="+mn-lt"/>
              <a:ea typeface="幼圆" pitchFamily="49" charset="-122"/>
            </a:endParaRPr>
          </a:p>
        </p:txBody>
      </p:sp>
      <p:sp>
        <p:nvSpPr>
          <p:cNvPr id="65554" name="Rectangle 7"/>
          <p:cNvSpPr>
            <a:spLocks noChangeArrowheads="1"/>
          </p:cNvSpPr>
          <p:nvPr/>
        </p:nvSpPr>
        <p:spPr bwMode="auto">
          <a:xfrm>
            <a:off x="0" y="2281238"/>
            <a:ext cx="9144000" cy="0"/>
          </a:xfrm>
          <a:prstGeom prst="rect">
            <a:avLst/>
          </a:prstGeom>
          <a:noFill/>
          <a:ln w="9525">
            <a:noFill/>
            <a:miter lim="800000"/>
            <a:headEnd/>
            <a:tailEnd/>
          </a:ln>
        </p:spPr>
        <p:txBody>
          <a:bodyPr wrap="none" anchor="ctr">
            <a:spAutoFit/>
          </a:bodyPr>
          <a:lstStyle/>
          <a:p>
            <a:endParaRPr lang="zh-CN" altLang="en-US"/>
          </a:p>
        </p:txBody>
      </p:sp>
      <p:pic>
        <p:nvPicPr>
          <p:cNvPr id="65699" name="Picture 163"/>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275000"/>
                    </a14:imgEffect>
                  </a14:imgLayer>
                </a14:imgProps>
              </a:ext>
              <a:ext uri="{28A0092B-C50C-407E-A947-70E740481C1C}">
                <a14:useLocalDpi xmlns:a14="http://schemas.microsoft.com/office/drawing/2010/main" val="0"/>
              </a:ext>
            </a:extLst>
          </a:blip>
          <a:srcRect/>
          <a:stretch>
            <a:fillRect/>
          </a:stretch>
        </p:blipFill>
        <p:spPr bwMode="auto">
          <a:xfrm>
            <a:off x="296525" y="2168860"/>
            <a:ext cx="8668625" cy="2686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a:hlinkClick r:id="" action="ppaction://hlinkshowjump?jump=lastslideviewed"/>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2410" y="5357275"/>
            <a:ext cx="817030" cy="81703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4"/>
          <p:cNvSpPr>
            <a:spLocks noChangeArrowheads="1"/>
          </p:cNvSpPr>
          <p:nvPr/>
        </p:nvSpPr>
        <p:spPr bwMode="auto">
          <a:xfrm>
            <a:off x="476545" y="1069494"/>
            <a:ext cx="8197850" cy="424732"/>
          </a:xfrm>
          <a:prstGeom prst="rect">
            <a:avLst/>
          </a:prstGeom>
          <a:noFill/>
          <a:ln w="9525">
            <a:noFill/>
            <a:miter lim="800000"/>
            <a:headEnd/>
            <a:tailEnd/>
          </a:ln>
        </p:spPr>
        <p:txBody>
          <a:bodyPr anchor="ctr">
            <a:spAutoFit/>
          </a:bodyPr>
          <a:lstStyle/>
          <a:p>
            <a:pPr>
              <a:lnSpc>
                <a:spcPct val="90000"/>
              </a:lnSpc>
              <a:spcBef>
                <a:spcPct val="20000"/>
              </a:spcBef>
              <a:buClr>
                <a:schemeClr val="folHlink"/>
              </a:buClr>
              <a:buSzPct val="60000"/>
              <a:buFont typeface="Wingdings" pitchFamily="2" charset="2"/>
              <a:buNone/>
            </a:pPr>
            <a:r>
              <a:rPr lang="zh-CN" altLang="en-US" sz="2400" dirty="0">
                <a:solidFill>
                  <a:srgbClr val="0000CC"/>
                </a:solidFill>
                <a:latin typeface="+mn-lt"/>
                <a:ea typeface="幼圆" pitchFamily="49" charset="-122"/>
              </a:rPr>
              <a:t>保存正在请求中断的优先权最高的中断级别编码</a:t>
            </a:r>
            <a:endParaRPr lang="zh-CN" altLang="pt-BR" sz="2400" dirty="0">
              <a:solidFill>
                <a:srgbClr val="0000CC"/>
              </a:solidFill>
              <a:latin typeface="+mn-lt"/>
              <a:ea typeface="幼圆" pitchFamily="49" charset="-122"/>
            </a:endParaRPr>
          </a:p>
        </p:txBody>
      </p:sp>
      <p:sp>
        <p:nvSpPr>
          <p:cNvPr id="66562" name="Rectangle 5"/>
          <p:cNvSpPr>
            <a:spLocks noChangeArrowheads="1"/>
          </p:cNvSpPr>
          <p:nvPr/>
        </p:nvSpPr>
        <p:spPr bwMode="auto">
          <a:xfrm>
            <a:off x="533400" y="152400"/>
            <a:ext cx="4509568" cy="523220"/>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(5) </a:t>
            </a:r>
            <a:r>
              <a:rPr lang="zh-CN" altLang="en-US" sz="2800" dirty="0">
                <a:solidFill>
                  <a:srgbClr val="0000CC"/>
                </a:solidFill>
                <a:latin typeface="+mn-lt"/>
                <a:ea typeface="幼圆" pitchFamily="49" charset="-122"/>
                <a:cs typeface="+mj-cs"/>
              </a:rPr>
              <a:t>中断识别寄存器（</a:t>
            </a:r>
            <a:r>
              <a:rPr lang="en-US" altLang="zh-CN" sz="2800" dirty="0">
                <a:solidFill>
                  <a:srgbClr val="0000CC"/>
                </a:solidFill>
                <a:latin typeface="+mn-lt"/>
                <a:ea typeface="幼圆" pitchFamily="49" charset="-122"/>
                <a:cs typeface="+mj-cs"/>
                <a:hlinkClick r:id="rId2" action="ppaction://hlinksldjump"/>
              </a:rPr>
              <a:t>IIR</a:t>
            </a:r>
            <a:r>
              <a:rPr lang="zh-CN" altLang="en-US" sz="2800" dirty="0">
                <a:solidFill>
                  <a:srgbClr val="0000CC"/>
                </a:solidFill>
                <a:latin typeface="+mn-lt"/>
                <a:ea typeface="幼圆" pitchFamily="49" charset="-122"/>
                <a:cs typeface="+mj-cs"/>
              </a:rPr>
              <a:t>）</a:t>
            </a:r>
          </a:p>
        </p:txBody>
      </p:sp>
      <p:graphicFrame>
        <p:nvGraphicFramePr>
          <p:cNvPr id="139310" name="Group 46"/>
          <p:cNvGraphicFramePr>
            <a:graphicFrameLocks noGrp="1"/>
          </p:cNvGraphicFramePr>
          <p:nvPr/>
        </p:nvGraphicFramePr>
        <p:xfrm>
          <a:off x="1692275" y="1809750"/>
          <a:ext cx="4752975" cy="522288"/>
        </p:xfrm>
        <a:graphic>
          <a:graphicData uri="http://schemas.openxmlformats.org/drawingml/2006/table">
            <a:tbl>
              <a:tblPr/>
              <a:tblGrid>
                <a:gridCol w="1962150"/>
                <a:gridCol w="1804988"/>
                <a:gridCol w="985837"/>
              </a:tblGrid>
              <a:tr h="5222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0 0 0 0 0</a:t>
                      </a:r>
                      <a:endParaRPr kumimoji="0" lang="en-US" altLang="zh-CN" sz="2400" b="0" i="0" u="none" strike="noStrike" cap="none" normalizeH="0" baseline="0" smtClean="0">
                        <a:ln>
                          <a:noFill/>
                        </a:ln>
                        <a:solidFill>
                          <a:srgbClr val="A50021"/>
                        </a:solidFill>
                        <a:effectLst/>
                        <a:latin typeface="Arial" charset="0"/>
                        <a:ea typeface="宋体" pitchFamily="2" charset="-122"/>
                      </a:endParaRP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ID</a:t>
                      </a:r>
                      <a:r>
                        <a:rPr kumimoji="0" lang="en-US" altLang="zh-CN" sz="2400" b="0" i="0" u="none" strike="noStrike" cap="none" normalizeH="0" baseline="0" smtClean="0">
                          <a:ln>
                            <a:noFill/>
                          </a:ln>
                          <a:solidFill>
                            <a:srgbClr val="A50021"/>
                          </a:solidFill>
                          <a:effectLst/>
                          <a:latin typeface="Arial" charset="0"/>
                          <a:ea typeface="宋体" pitchFamily="2" charset="-122"/>
                        </a:rPr>
                        <a:t>1 </a:t>
                      </a:r>
                      <a:r>
                        <a:rPr kumimoji="0" lang="en-US" altLang="zh-CN" sz="2800" b="0" i="0" u="none" strike="noStrike" cap="none" normalizeH="0" baseline="0" smtClean="0">
                          <a:ln>
                            <a:noFill/>
                          </a:ln>
                          <a:solidFill>
                            <a:srgbClr val="A50021"/>
                          </a:solidFill>
                          <a:effectLst/>
                          <a:latin typeface="Arial" charset="0"/>
                          <a:ea typeface="宋体" pitchFamily="2" charset="-122"/>
                        </a:rPr>
                        <a:t>ID</a:t>
                      </a:r>
                      <a:r>
                        <a:rPr kumimoji="0" lang="en-US" altLang="zh-CN" sz="2400" b="0" i="0" u="none" strike="noStrike" cap="none" normalizeH="0" baseline="0" smtClean="0">
                          <a:ln>
                            <a:noFill/>
                          </a:ln>
                          <a:solidFill>
                            <a:srgbClr val="A50021"/>
                          </a:solidFill>
                          <a:effectLst/>
                          <a:latin typeface="Arial" charset="0"/>
                          <a:ea typeface="宋体" pitchFamily="2" charset="-122"/>
                        </a:rPr>
                        <a:t>0</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IP</a:t>
                      </a:r>
                      <a:endParaRPr kumimoji="0" lang="en-US" altLang="zh-CN" sz="2400" b="0" i="0" u="none" strike="noStrike" cap="none" normalizeH="0" baseline="0" smtClean="0">
                        <a:ln>
                          <a:noFill/>
                        </a:ln>
                        <a:solidFill>
                          <a:srgbClr val="A50021"/>
                        </a:solidFill>
                        <a:effectLst/>
                        <a:latin typeface="Arial" charset="0"/>
                        <a:ea typeface="宋体" pitchFamily="2" charset="-122"/>
                      </a:endParaRPr>
                    </a:p>
                  </a:txBody>
                  <a:tcPr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sp>
        <p:nvSpPr>
          <p:cNvPr id="66590" name="Line 61"/>
          <p:cNvSpPr>
            <a:spLocks noChangeShapeType="1"/>
          </p:cNvSpPr>
          <p:nvPr/>
        </p:nvSpPr>
        <p:spPr bwMode="auto">
          <a:xfrm flipH="1">
            <a:off x="4526995" y="2343598"/>
            <a:ext cx="0" cy="641350"/>
          </a:xfrm>
          <a:prstGeom prst="line">
            <a:avLst/>
          </a:prstGeom>
          <a:noFill/>
          <a:ln w="28575">
            <a:solidFill>
              <a:schemeClr val="tx2"/>
            </a:solidFill>
            <a:round/>
            <a:headEnd/>
            <a:tailEnd type="triangle" w="med" len="med"/>
          </a:ln>
        </p:spPr>
        <p:txBody>
          <a:bodyPr wrap="square">
            <a:spAutoFit/>
          </a:bodyPr>
          <a:lstStyle/>
          <a:p>
            <a:endParaRPr lang="zh-CN" altLang="en-US"/>
          </a:p>
        </p:txBody>
      </p:sp>
      <p:graphicFrame>
        <p:nvGraphicFramePr>
          <p:cNvPr id="139341" name="Group 77"/>
          <p:cNvGraphicFramePr>
            <a:graphicFrameLocks noGrp="1"/>
          </p:cNvGraphicFramePr>
          <p:nvPr>
            <p:extLst>
              <p:ext uri="{D42A27DB-BD31-4B8C-83A1-F6EECF244321}">
                <p14:modId xmlns:p14="http://schemas.microsoft.com/office/powerpoint/2010/main" val="2968298482"/>
              </p:ext>
            </p:extLst>
          </p:nvPr>
        </p:nvGraphicFramePr>
        <p:xfrm>
          <a:off x="431540" y="2978950"/>
          <a:ext cx="5514975" cy="2254772"/>
        </p:xfrm>
        <a:graphic>
          <a:graphicData uri="http://schemas.openxmlformats.org/drawingml/2006/table">
            <a:tbl>
              <a:tblPr/>
              <a:tblGrid>
                <a:gridCol w="1416050"/>
                <a:gridCol w="1200150"/>
                <a:gridCol w="2898775"/>
              </a:tblGrid>
              <a:tr h="480864">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ID</a:t>
                      </a:r>
                      <a:r>
                        <a:rPr kumimoji="0" lang="en-US" altLang="zh-CN" sz="2000" b="0" i="0" u="none" strike="noStrike" cap="none" normalizeH="0" baseline="0" dirty="0" smtClean="0">
                          <a:ln>
                            <a:noFill/>
                          </a:ln>
                          <a:solidFill>
                            <a:schemeClr val="tx1"/>
                          </a:solidFill>
                          <a:effectLst/>
                          <a:latin typeface="Arial" charset="0"/>
                          <a:ea typeface="宋体" pitchFamily="2" charset="-122"/>
                        </a:rPr>
                        <a:t>1</a:t>
                      </a:r>
                      <a:r>
                        <a:rPr kumimoji="0" lang="en-US" altLang="zh-CN" sz="2400" b="0" i="0" u="none" strike="noStrike" cap="none" normalizeH="0" baseline="0" dirty="0" smtClean="0">
                          <a:ln>
                            <a:noFill/>
                          </a:ln>
                          <a:solidFill>
                            <a:schemeClr val="tx1"/>
                          </a:solidFill>
                          <a:effectLst/>
                          <a:latin typeface="Arial" charset="0"/>
                          <a:ea typeface="宋体" pitchFamily="2" charset="-122"/>
                        </a:rPr>
                        <a:t>ID</a:t>
                      </a:r>
                      <a:r>
                        <a:rPr kumimoji="0" lang="en-US" altLang="zh-CN" sz="2000" b="0" i="0" u="none" strike="noStrike" cap="none" normalizeH="0" baseline="0" dirty="0" smtClean="0">
                          <a:ln>
                            <a:noFill/>
                          </a:ln>
                          <a:solidFill>
                            <a:schemeClr val="tx1"/>
                          </a:solidFill>
                          <a:effectLst/>
                          <a:latin typeface="Arial" charset="0"/>
                          <a:ea typeface="宋体" pitchFamily="2" charset="-122"/>
                        </a:rPr>
                        <a:t>0</a:t>
                      </a: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优先权</a:t>
                      </a: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66FFFF"/>
                    </a:solid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中断类型</a:t>
                      </a: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FFFFCC"/>
                    </a:solidFill>
                  </a:tcPr>
                </a:tc>
              </a:tr>
              <a:tr h="1773386">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1   1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1   0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0   1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0   0</a:t>
                      </a: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4</a:t>
                      </a: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66FFFF"/>
                    </a:solid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 </a:t>
                      </a:r>
                      <a:r>
                        <a:rPr kumimoji="0" lang="zh-CN" altLang="en-US" sz="2400" b="0" i="0" u="none" strike="noStrike" cap="none" normalizeH="0" baseline="0" dirty="0" smtClean="0">
                          <a:ln>
                            <a:noFill/>
                          </a:ln>
                          <a:solidFill>
                            <a:schemeClr val="tx1"/>
                          </a:solidFill>
                          <a:effectLst/>
                          <a:latin typeface="Arial" charset="0"/>
                          <a:ea typeface="宋体" pitchFamily="2" charset="-122"/>
                        </a:rPr>
                        <a:t>接收线路状态</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 接收数据准备好</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 发送保持寄存器空</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 调制解调器状态</a:t>
                      </a: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FFFFCC"/>
                    </a:solidFill>
                  </a:tcPr>
                </a:tc>
              </a:tr>
            </a:tbl>
          </a:graphicData>
        </a:graphic>
      </p:graphicFrame>
      <p:sp>
        <p:nvSpPr>
          <p:cNvPr id="13" name="Line 61"/>
          <p:cNvSpPr>
            <a:spLocks noChangeShapeType="1"/>
          </p:cNvSpPr>
          <p:nvPr/>
        </p:nvSpPr>
        <p:spPr bwMode="auto">
          <a:xfrm flipH="1">
            <a:off x="6282190" y="2343598"/>
            <a:ext cx="0" cy="641350"/>
          </a:xfrm>
          <a:prstGeom prst="line">
            <a:avLst/>
          </a:prstGeom>
          <a:noFill/>
          <a:ln w="28575">
            <a:solidFill>
              <a:schemeClr val="tx2"/>
            </a:solidFill>
            <a:round/>
            <a:headEnd/>
            <a:tailEnd type="triangle" w="med" len="med"/>
          </a:ln>
        </p:spPr>
        <p:txBody>
          <a:bodyPr wrap="square">
            <a:spAutoFit/>
          </a:bodyPr>
          <a:lstStyle/>
          <a:p>
            <a:endParaRPr lang="zh-CN" altLang="en-US"/>
          </a:p>
        </p:txBody>
      </p:sp>
      <p:graphicFrame>
        <p:nvGraphicFramePr>
          <p:cNvPr id="10" name="Group 77"/>
          <p:cNvGraphicFramePr>
            <a:graphicFrameLocks noGrp="1"/>
          </p:cNvGraphicFramePr>
          <p:nvPr>
            <p:extLst>
              <p:ext uri="{D42A27DB-BD31-4B8C-83A1-F6EECF244321}">
                <p14:modId xmlns:p14="http://schemas.microsoft.com/office/powerpoint/2010/main" val="594160090"/>
              </p:ext>
            </p:extLst>
          </p:nvPr>
        </p:nvGraphicFramePr>
        <p:xfrm>
          <a:off x="6096260" y="2978950"/>
          <a:ext cx="2616200" cy="919946"/>
        </p:xfrm>
        <a:graphic>
          <a:graphicData uri="http://schemas.openxmlformats.org/drawingml/2006/table">
            <a:tbl>
              <a:tblPr/>
              <a:tblGrid>
                <a:gridCol w="989080"/>
                <a:gridCol w="1627120"/>
              </a:tblGrid>
              <a:tr h="392321">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dirty="0" smtClean="0">
                          <a:solidFill>
                            <a:srgbClr val="0000CC"/>
                          </a:solidFill>
                          <a:latin typeface="Times New Roman" pitchFamily="18" charset="0"/>
                        </a:rPr>
                        <a:t>0</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400" dirty="0" smtClean="0">
                          <a:solidFill>
                            <a:srgbClr val="0000CC"/>
                          </a:solidFill>
                          <a:latin typeface="Times New Roman" pitchFamily="18" charset="0"/>
                        </a:rPr>
                        <a:t>有中断</a:t>
                      </a: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66FFFF"/>
                    </a:solidFill>
                  </a:tcPr>
                </a:tc>
              </a:tr>
              <a:tr h="462774">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400" kern="1200" dirty="0" smtClean="0">
                          <a:solidFill>
                            <a:srgbClr val="0000CC"/>
                          </a:solidFill>
                          <a:latin typeface="Times New Roman" pitchFamily="18" charset="0"/>
                          <a:ea typeface="+mn-ea"/>
                          <a:cs typeface="+mn-cs"/>
                        </a:rPr>
                        <a:t>1</a:t>
                      </a: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400" kern="1200" dirty="0" smtClean="0">
                          <a:solidFill>
                            <a:srgbClr val="0000CC"/>
                          </a:solidFill>
                          <a:latin typeface="Times New Roman" pitchFamily="18" charset="0"/>
                          <a:ea typeface="+mn-ea"/>
                          <a:cs typeface="+mn-cs"/>
                        </a:rPr>
                        <a:t>无中断</a:t>
                      </a:r>
                    </a:p>
                  </a:txBody>
                  <a:tcPr marT="45706" marB="45706"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miter lim="800000"/>
                      <a:headEnd type="none" w="med" len="med"/>
                      <a:tailEnd type="none" w="med" len="med"/>
                    </a:lnT>
                    <a:lnB w="28575" cap="flat" cmpd="sng" algn="ctr">
                      <a:solidFill>
                        <a:schemeClr val="accent2"/>
                      </a:solidFill>
                      <a:prstDash val="solid"/>
                      <a:miter lim="800000"/>
                      <a:headEnd type="none" w="med" len="med"/>
                      <a:tailEnd type="none" w="med" len="med"/>
                    </a:lnB>
                    <a:lnTlToBr>
                      <a:noFill/>
                    </a:lnTlToBr>
                    <a:lnBlToTr>
                      <a:noFill/>
                    </a:lnBlToTr>
                    <a:solidFill>
                      <a:srgbClr val="66FFFF"/>
                    </a:solidFill>
                  </a:tcPr>
                </a:tc>
              </a:tr>
            </a:tbl>
          </a:graphicData>
        </a:graphic>
      </p:graphicFrame>
      <p:pic>
        <p:nvPicPr>
          <p:cNvPr id="11" name="图片 10">
            <a:hlinkClick r:id="" action="ppaction://hlinkshowjump?jump=lastslideviewed"/>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3386" y="5447285"/>
            <a:ext cx="682015" cy="682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 fill="hold" nodeType="afterEffect">
                                  <p:stCondLst>
                                    <p:cond delay="0"/>
                                  </p:stCondLst>
                                  <p:childTnLst>
                                    <p:set>
                                      <p:cBhvr>
                                        <p:cTn id="6" dur="1" fill="hold">
                                          <p:stCondLst>
                                            <p:cond delay="0"/>
                                          </p:stCondLst>
                                        </p:cTn>
                                        <p:tgtEl>
                                          <p:spTgt spid="139341"/>
                                        </p:tgtEl>
                                        <p:attrNameLst>
                                          <p:attrName>style.visibility</p:attrName>
                                        </p:attrNameLst>
                                      </p:cBhvr>
                                      <p:to>
                                        <p:strVal val="visible"/>
                                      </p:to>
                                    </p:set>
                                    <p:anim calcmode="lin" valueType="num">
                                      <p:cBhvr>
                                        <p:cTn id="7" dur="500" fill="hold"/>
                                        <p:tgtEl>
                                          <p:spTgt spid="139341"/>
                                        </p:tgtEl>
                                        <p:attrNameLst>
                                          <p:attrName>ppt_x</p:attrName>
                                        </p:attrNameLst>
                                      </p:cBhvr>
                                      <p:tavLst>
                                        <p:tav tm="0">
                                          <p:val>
                                            <p:strVal val="#ppt_x"/>
                                          </p:val>
                                        </p:tav>
                                        <p:tav tm="100000">
                                          <p:val>
                                            <p:strVal val="#ppt_x"/>
                                          </p:val>
                                        </p:tav>
                                      </p:tavLst>
                                    </p:anim>
                                    <p:anim calcmode="lin" valueType="num">
                                      <p:cBhvr>
                                        <p:cTn id="8" dur="500" fill="hold"/>
                                        <p:tgtEl>
                                          <p:spTgt spid="139341"/>
                                        </p:tgtEl>
                                        <p:attrNameLst>
                                          <p:attrName>ppt_y</p:attrName>
                                        </p:attrNameLst>
                                      </p:cBhvr>
                                      <p:tavLst>
                                        <p:tav tm="0">
                                          <p:val>
                                            <p:strVal val="#ppt_y-#ppt_h/2"/>
                                          </p:val>
                                        </p:tav>
                                        <p:tav tm="100000">
                                          <p:val>
                                            <p:strVal val="#ppt_y"/>
                                          </p:val>
                                        </p:tav>
                                      </p:tavLst>
                                    </p:anim>
                                    <p:anim calcmode="lin" valueType="num">
                                      <p:cBhvr>
                                        <p:cTn id="9" dur="500" fill="hold"/>
                                        <p:tgtEl>
                                          <p:spTgt spid="139341"/>
                                        </p:tgtEl>
                                        <p:attrNameLst>
                                          <p:attrName>ppt_w</p:attrName>
                                        </p:attrNameLst>
                                      </p:cBhvr>
                                      <p:tavLst>
                                        <p:tav tm="0">
                                          <p:val>
                                            <p:strVal val="#ppt_w"/>
                                          </p:val>
                                        </p:tav>
                                        <p:tav tm="100000">
                                          <p:val>
                                            <p:strVal val="#ppt_w"/>
                                          </p:val>
                                        </p:tav>
                                      </p:tavLst>
                                    </p:anim>
                                    <p:anim calcmode="lin" valueType="num">
                                      <p:cBhvr>
                                        <p:cTn id="10" dur="500" fill="hold"/>
                                        <p:tgtEl>
                                          <p:spTgt spid="13934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ppt_h/2"/>
                                          </p:val>
                                        </p:tav>
                                        <p:tav tm="100000">
                                          <p:val>
                                            <p:strVal val="#ppt_y"/>
                                          </p:val>
                                        </p:tav>
                                      </p:tavLst>
                                    </p:anim>
                                    <p:anim calcmode="lin" valueType="num">
                                      <p:cBhvr>
                                        <p:cTn id="16" dur="500" fill="hold"/>
                                        <p:tgtEl>
                                          <p:spTgt spid="10"/>
                                        </p:tgtEl>
                                        <p:attrNameLst>
                                          <p:attrName>ppt_w</p:attrName>
                                        </p:attrNameLst>
                                      </p:cBhvr>
                                      <p:tavLst>
                                        <p:tav tm="0">
                                          <p:val>
                                            <p:strVal val="#ppt_w"/>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4"/>
          <p:cNvSpPr>
            <a:spLocks noChangeArrowheads="1"/>
          </p:cNvSpPr>
          <p:nvPr/>
        </p:nvSpPr>
        <p:spPr bwMode="auto">
          <a:xfrm>
            <a:off x="0" y="2481263"/>
            <a:ext cx="9144000" cy="0"/>
          </a:xfrm>
          <a:prstGeom prst="rect">
            <a:avLst/>
          </a:prstGeom>
          <a:noFill/>
          <a:ln w="9525">
            <a:noFill/>
            <a:miter lim="800000"/>
            <a:headEnd/>
            <a:tailEnd/>
          </a:ln>
        </p:spPr>
        <p:txBody>
          <a:bodyPr wrap="none" anchor="ctr">
            <a:spAutoFit/>
          </a:bodyPr>
          <a:lstStyle/>
          <a:p>
            <a:endParaRPr lang="zh-CN" altLang="en-US"/>
          </a:p>
        </p:txBody>
      </p:sp>
      <p:sp>
        <p:nvSpPr>
          <p:cNvPr id="67586" name="Rectangle 6"/>
          <p:cNvSpPr>
            <a:spLocks noChangeArrowheads="1"/>
          </p:cNvSpPr>
          <p:nvPr/>
        </p:nvSpPr>
        <p:spPr bwMode="auto">
          <a:xfrm>
            <a:off x="533400" y="164634"/>
            <a:ext cx="530786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(6) Modem</a:t>
            </a:r>
            <a:r>
              <a:rPr lang="zh-CN" altLang="pt-BR" sz="2800" dirty="0">
                <a:solidFill>
                  <a:srgbClr val="0000CC"/>
                </a:solidFill>
                <a:latin typeface="+mn-lt"/>
                <a:ea typeface="幼圆" pitchFamily="49" charset="-122"/>
                <a:cs typeface="+mj-cs"/>
              </a:rPr>
              <a:t>控制寄存器（</a:t>
            </a:r>
            <a:r>
              <a:rPr lang="pt-BR" altLang="zh-CN" sz="2800" dirty="0">
                <a:solidFill>
                  <a:srgbClr val="0000CC"/>
                </a:solidFill>
                <a:latin typeface="+mn-lt"/>
                <a:ea typeface="幼圆" pitchFamily="49" charset="-122"/>
                <a:cs typeface="+mj-cs"/>
                <a:hlinkClick r:id="rId2" action="ppaction://hlinksldjump"/>
              </a:rPr>
              <a:t>MCR</a:t>
            </a:r>
            <a:r>
              <a:rPr lang="zh-CN" altLang="pt-BR" sz="2800" dirty="0">
                <a:solidFill>
                  <a:srgbClr val="0000CC"/>
                </a:solidFill>
                <a:latin typeface="+mn-lt"/>
                <a:ea typeface="幼圆" pitchFamily="49" charset="-122"/>
                <a:cs typeface="+mj-cs"/>
              </a:rPr>
              <a:t>）</a:t>
            </a:r>
          </a:p>
        </p:txBody>
      </p:sp>
      <p:sp>
        <p:nvSpPr>
          <p:cNvPr id="67587" name="Rectangle 7"/>
          <p:cNvSpPr>
            <a:spLocks noChangeArrowheads="1"/>
          </p:cNvSpPr>
          <p:nvPr/>
        </p:nvSpPr>
        <p:spPr bwMode="auto">
          <a:xfrm>
            <a:off x="533400" y="1064683"/>
            <a:ext cx="8458200" cy="519112"/>
          </a:xfrm>
          <a:prstGeom prst="rect">
            <a:avLst/>
          </a:prstGeom>
          <a:noFill/>
          <a:ln w="9525">
            <a:noFill/>
            <a:miter lim="800000"/>
            <a:headEnd/>
            <a:tailEnd/>
          </a:ln>
        </p:spPr>
        <p:txBody>
          <a:bodyPr anchor="ctr">
            <a:spAutoFit/>
          </a:bodyPr>
          <a:lstStyle/>
          <a:p>
            <a:pPr algn="just"/>
            <a:r>
              <a:rPr lang="zh-CN" altLang="en-US" sz="2800" dirty="0">
                <a:solidFill>
                  <a:srgbClr val="0000CC"/>
                </a:solidFill>
                <a:latin typeface="+mn-lt"/>
                <a:ea typeface="幼圆" pitchFamily="49" charset="-122"/>
              </a:rPr>
              <a:t>设置</a:t>
            </a:r>
            <a:r>
              <a:rPr lang="en-US" altLang="zh-CN" sz="2800" dirty="0">
                <a:solidFill>
                  <a:srgbClr val="0000CC"/>
                </a:solidFill>
                <a:latin typeface="+mn-lt"/>
                <a:ea typeface="幼圆" pitchFamily="49" charset="-122"/>
              </a:rPr>
              <a:t>8250</a:t>
            </a:r>
            <a:r>
              <a:rPr lang="zh-CN" altLang="en-US" sz="2800" dirty="0">
                <a:solidFill>
                  <a:srgbClr val="0000CC"/>
                </a:solidFill>
                <a:latin typeface="+mn-lt"/>
                <a:ea typeface="幼圆" pitchFamily="49" charset="-122"/>
              </a:rPr>
              <a:t>与数据通信设备之间联络应答的输出信号。</a:t>
            </a:r>
            <a:endParaRPr lang="zh-CN" altLang="pt-BR" sz="2800" dirty="0">
              <a:solidFill>
                <a:srgbClr val="0000CC"/>
              </a:solidFill>
              <a:latin typeface="+mn-lt"/>
              <a:ea typeface="幼圆" pitchFamily="49" charset="-122"/>
            </a:endParaRPr>
          </a:p>
        </p:txBody>
      </p:sp>
      <p:grpSp>
        <p:nvGrpSpPr>
          <p:cNvPr id="2" name="Group 9"/>
          <p:cNvGrpSpPr>
            <a:grpSpLocks/>
          </p:cNvGrpSpPr>
          <p:nvPr/>
        </p:nvGrpSpPr>
        <p:grpSpPr bwMode="auto">
          <a:xfrm>
            <a:off x="4482094" y="2382838"/>
            <a:ext cx="3870325" cy="2270125"/>
            <a:chOff x="2613" y="1180"/>
            <a:chExt cx="2438" cy="1430"/>
          </a:xfrm>
        </p:grpSpPr>
        <p:sp>
          <p:nvSpPr>
            <p:cNvPr id="67617" name="AutoShape 10" descr="066"/>
            <p:cNvSpPr>
              <a:spLocks noChangeArrowheads="1"/>
            </p:cNvSpPr>
            <p:nvPr/>
          </p:nvSpPr>
          <p:spPr bwMode="auto">
            <a:xfrm>
              <a:off x="2613" y="1623"/>
              <a:ext cx="2438" cy="987"/>
            </a:xfrm>
            <a:prstGeom prst="flowChartAlternateProcess">
              <a:avLst/>
            </a:prstGeom>
            <a:blipFill dpi="0" rotWithShape="0">
              <a:blip r:embed="rId3" cstate="print"/>
              <a:srcRect/>
              <a:stretch>
                <a:fillRect/>
              </a:stretch>
            </a:blipFill>
            <a:ln w="28575">
              <a:solidFill>
                <a:schemeClr val="tx1"/>
              </a:solidFill>
              <a:miter lim="800000"/>
              <a:headEnd/>
              <a:tailEnd/>
            </a:ln>
          </p:spPr>
          <p:txBody>
            <a:bodyPr anchor="ctr"/>
            <a:lstStyle/>
            <a:p>
              <a:pPr indent="95250" algn="just">
                <a:lnSpc>
                  <a:spcPct val="120000"/>
                </a:lnSpc>
                <a:buClr>
                  <a:schemeClr val="folHlink"/>
                </a:buClr>
                <a:buSzPct val="60000"/>
                <a:buFont typeface="Wingdings" pitchFamily="2" charset="2"/>
                <a:buNone/>
              </a:pPr>
              <a:r>
                <a:rPr kumimoji="1" lang="zh-CN" altLang="en-US" sz="2800">
                  <a:solidFill>
                    <a:srgbClr val="0000CC"/>
                  </a:solidFill>
                  <a:latin typeface="Times New Roman" pitchFamily="18" charset="0"/>
                </a:rPr>
                <a:t>为</a:t>
              </a:r>
              <a:r>
                <a:rPr kumimoji="1" lang="en-US" altLang="zh-CN" sz="2800">
                  <a:solidFill>
                    <a:srgbClr val="0000CC"/>
                  </a:solidFill>
                  <a:latin typeface="Times New Roman" pitchFamily="18" charset="0"/>
                </a:rPr>
                <a:t>1</a:t>
              </a:r>
              <a:r>
                <a:rPr kumimoji="1" lang="zh-CN" altLang="en-US" sz="2800">
                  <a:solidFill>
                    <a:srgbClr val="0000CC"/>
                  </a:solidFill>
                  <a:latin typeface="Times New Roman" pitchFamily="18" charset="0"/>
                </a:rPr>
                <a:t>使</a:t>
              </a:r>
              <a:r>
                <a:rPr kumimoji="1" lang="en-US" altLang="zh-CN" sz="2800">
                  <a:solidFill>
                    <a:srgbClr val="0000CC"/>
                  </a:solidFill>
                  <a:latin typeface="Times New Roman" pitchFamily="18" charset="0"/>
                </a:rPr>
                <a:t>DTR*</a:t>
              </a:r>
              <a:r>
                <a:rPr kumimoji="1" lang="zh-CN" altLang="en-US" sz="2800">
                  <a:solidFill>
                    <a:srgbClr val="0000CC"/>
                  </a:solidFill>
                  <a:latin typeface="Times New Roman" pitchFamily="18" charset="0"/>
                </a:rPr>
                <a:t>引脚为低</a:t>
              </a:r>
            </a:p>
            <a:p>
              <a:pPr indent="95250" algn="just">
                <a:lnSpc>
                  <a:spcPct val="120000"/>
                </a:lnSpc>
                <a:buClr>
                  <a:schemeClr val="folHlink"/>
                </a:buClr>
                <a:buSzPct val="60000"/>
                <a:buFont typeface="Wingdings" pitchFamily="2" charset="2"/>
                <a:buNone/>
              </a:pPr>
              <a:r>
                <a:rPr kumimoji="1" lang="zh-CN" altLang="en-US" sz="2800">
                  <a:solidFill>
                    <a:srgbClr val="0000CC"/>
                  </a:solidFill>
                  <a:latin typeface="Times New Roman" pitchFamily="18" charset="0"/>
                </a:rPr>
                <a:t>否则为高 </a:t>
              </a:r>
            </a:p>
          </p:txBody>
        </p:sp>
        <p:sp>
          <p:nvSpPr>
            <p:cNvPr id="67618" name="Line 11"/>
            <p:cNvSpPr>
              <a:spLocks noChangeShapeType="1"/>
            </p:cNvSpPr>
            <p:nvPr/>
          </p:nvSpPr>
          <p:spPr bwMode="auto">
            <a:xfrm flipH="1">
              <a:off x="4682" y="1180"/>
              <a:ext cx="0" cy="443"/>
            </a:xfrm>
            <a:prstGeom prst="line">
              <a:avLst/>
            </a:prstGeom>
            <a:noFill/>
            <a:ln w="28575">
              <a:solidFill>
                <a:srgbClr val="0000FF"/>
              </a:solidFill>
              <a:round/>
              <a:headEnd/>
              <a:tailEnd type="triangle" w="med" len="med"/>
            </a:ln>
          </p:spPr>
          <p:txBody>
            <a:bodyPr wrap="square" anchor="ctr">
              <a:spAutoFit/>
            </a:bodyPr>
            <a:lstStyle/>
            <a:p>
              <a:endParaRPr lang="zh-CN" altLang="en-US" sz="2800">
                <a:solidFill>
                  <a:srgbClr val="0000CC"/>
                </a:solidFill>
              </a:endParaRPr>
            </a:p>
          </p:txBody>
        </p:sp>
      </p:grpSp>
      <p:graphicFrame>
        <p:nvGraphicFramePr>
          <p:cNvPr id="183308" name="Group 12"/>
          <p:cNvGraphicFramePr>
            <a:graphicFrameLocks noGrp="1"/>
          </p:cNvGraphicFramePr>
          <p:nvPr>
            <p:extLst>
              <p:ext uri="{D42A27DB-BD31-4B8C-83A1-F6EECF244321}">
                <p14:modId xmlns:p14="http://schemas.microsoft.com/office/powerpoint/2010/main" val="1150011130"/>
              </p:ext>
            </p:extLst>
          </p:nvPr>
        </p:nvGraphicFramePr>
        <p:xfrm>
          <a:off x="781050" y="1905000"/>
          <a:ext cx="7519988" cy="517956"/>
        </p:xfrm>
        <a:graphic>
          <a:graphicData uri="http://schemas.openxmlformats.org/drawingml/2006/table">
            <a:tbl>
              <a:tblPr/>
              <a:tblGrid>
                <a:gridCol w="1433513"/>
                <a:gridCol w="1274762"/>
                <a:gridCol w="1323975"/>
                <a:gridCol w="1250950"/>
                <a:gridCol w="1136650"/>
                <a:gridCol w="1100138"/>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pitchFamily="2" charset="-122"/>
                        </a:rPr>
                        <a:t>0  0  0</a:t>
                      </a:r>
                      <a:endParaRPr kumimoji="0" lang="en-US" altLang="zh-CN" sz="2400" b="0" i="0" u="none" strike="noStrike" cap="none" normalizeH="0" baseline="0" dirty="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LOOP</a:t>
                      </a:r>
                      <a:r>
                        <a:rPr kumimoji="0" lang="en-US" altLang="zh-CN" sz="2400" b="0" i="0" u="none" strike="noStrike" cap="none" normalizeH="0" baseline="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OUT</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OUT</a:t>
                      </a:r>
                      <a:r>
                        <a:rPr kumimoji="0" lang="en-US" altLang="zh-CN" sz="2400" b="0" i="0" u="none" strike="noStrike" cap="none" normalizeH="0" baseline="0" smtClean="0">
                          <a:ln>
                            <a:noFill/>
                          </a:ln>
                          <a:solidFill>
                            <a:srgbClr val="A50021"/>
                          </a:solidFill>
                          <a:effectLst/>
                          <a:latin typeface="Arial" charset="0"/>
                          <a:ea typeface="宋体" pitchFamily="2" charset="-122"/>
                        </a:rPr>
                        <a:t>1</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RTS</a:t>
                      </a:r>
                      <a:r>
                        <a:rPr kumimoji="0" lang="en-US" altLang="zh-CN" sz="2400" b="0" i="0" u="none" strike="noStrike" cap="none" normalizeH="0" baseline="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pitchFamily="2" charset="-122"/>
                          <a:hlinkClick r:id="rId4" action="ppaction://hlinksldjump"/>
                        </a:rPr>
                        <a:t>DTR</a:t>
                      </a:r>
                      <a:endParaRPr kumimoji="0" lang="en-US" altLang="zh-CN" sz="2400" b="0" i="0" u="none" strike="noStrike" cap="none" normalizeH="0" baseline="0" dirty="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4"/>
          <p:cNvSpPr>
            <a:spLocks noChangeArrowheads="1"/>
          </p:cNvSpPr>
          <p:nvPr/>
        </p:nvSpPr>
        <p:spPr bwMode="auto">
          <a:xfrm>
            <a:off x="0" y="2481263"/>
            <a:ext cx="9144000" cy="0"/>
          </a:xfrm>
          <a:prstGeom prst="rect">
            <a:avLst/>
          </a:prstGeom>
          <a:noFill/>
          <a:ln w="9525">
            <a:noFill/>
            <a:miter lim="800000"/>
            <a:headEnd/>
            <a:tailEnd/>
          </a:ln>
        </p:spPr>
        <p:txBody>
          <a:bodyPr wrap="none" anchor="ctr">
            <a:spAutoFit/>
          </a:bodyPr>
          <a:lstStyle/>
          <a:p>
            <a:endParaRPr lang="zh-CN" altLang="en-US"/>
          </a:p>
        </p:txBody>
      </p:sp>
      <p:sp>
        <p:nvSpPr>
          <p:cNvPr id="67586" name="Rectangle 6"/>
          <p:cNvSpPr>
            <a:spLocks noChangeArrowheads="1"/>
          </p:cNvSpPr>
          <p:nvPr/>
        </p:nvSpPr>
        <p:spPr bwMode="auto">
          <a:xfrm>
            <a:off x="533400" y="164634"/>
            <a:ext cx="530786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(6) Modem</a:t>
            </a:r>
            <a:r>
              <a:rPr lang="zh-CN" altLang="pt-BR" sz="2800" dirty="0">
                <a:solidFill>
                  <a:srgbClr val="0000CC"/>
                </a:solidFill>
                <a:latin typeface="+mn-lt"/>
                <a:ea typeface="幼圆" pitchFamily="49" charset="-122"/>
                <a:cs typeface="+mj-cs"/>
              </a:rPr>
              <a:t>控制寄存器（</a:t>
            </a:r>
            <a:r>
              <a:rPr lang="pt-BR" altLang="zh-CN" sz="2800" dirty="0">
                <a:solidFill>
                  <a:srgbClr val="0000CC"/>
                </a:solidFill>
                <a:latin typeface="+mn-lt"/>
                <a:ea typeface="幼圆" pitchFamily="49" charset="-122"/>
                <a:cs typeface="+mj-cs"/>
              </a:rPr>
              <a:t>MCR</a:t>
            </a:r>
            <a:r>
              <a:rPr lang="zh-CN" altLang="pt-BR" sz="2800" dirty="0">
                <a:solidFill>
                  <a:srgbClr val="0000CC"/>
                </a:solidFill>
                <a:latin typeface="+mn-lt"/>
                <a:ea typeface="幼圆" pitchFamily="49" charset="-122"/>
                <a:cs typeface="+mj-cs"/>
              </a:rPr>
              <a:t>）</a:t>
            </a:r>
          </a:p>
        </p:txBody>
      </p:sp>
      <p:sp>
        <p:nvSpPr>
          <p:cNvPr id="67587" name="Rectangle 7"/>
          <p:cNvSpPr>
            <a:spLocks noChangeArrowheads="1"/>
          </p:cNvSpPr>
          <p:nvPr/>
        </p:nvSpPr>
        <p:spPr bwMode="auto">
          <a:xfrm>
            <a:off x="533400" y="1064683"/>
            <a:ext cx="8458200" cy="519112"/>
          </a:xfrm>
          <a:prstGeom prst="rect">
            <a:avLst/>
          </a:prstGeom>
          <a:noFill/>
          <a:ln w="9525">
            <a:noFill/>
            <a:miter lim="800000"/>
            <a:headEnd/>
            <a:tailEnd/>
          </a:ln>
        </p:spPr>
        <p:txBody>
          <a:bodyPr anchor="ctr">
            <a:spAutoFit/>
          </a:bodyPr>
          <a:lstStyle/>
          <a:p>
            <a:pPr algn="just"/>
            <a:r>
              <a:rPr lang="zh-CN" altLang="en-US" sz="2800" dirty="0">
                <a:solidFill>
                  <a:srgbClr val="0000CC"/>
                </a:solidFill>
                <a:latin typeface="+mn-lt"/>
                <a:ea typeface="幼圆" pitchFamily="49" charset="-122"/>
              </a:rPr>
              <a:t>设置</a:t>
            </a:r>
            <a:r>
              <a:rPr lang="en-US" altLang="zh-CN" sz="2800" dirty="0">
                <a:solidFill>
                  <a:srgbClr val="0000CC"/>
                </a:solidFill>
                <a:latin typeface="+mn-lt"/>
                <a:ea typeface="幼圆" pitchFamily="49" charset="-122"/>
              </a:rPr>
              <a:t>8250</a:t>
            </a:r>
            <a:r>
              <a:rPr lang="zh-CN" altLang="en-US" sz="2800" dirty="0">
                <a:solidFill>
                  <a:srgbClr val="0000CC"/>
                </a:solidFill>
                <a:latin typeface="+mn-lt"/>
                <a:ea typeface="幼圆" pitchFamily="49" charset="-122"/>
              </a:rPr>
              <a:t>与数据通信设备之间联络应答的输出信号。</a:t>
            </a:r>
            <a:endParaRPr lang="zh-CN" altLang="pt-BR" sz="2800" dirty="0">
              <a:solidFill>
                <a:srgbClr val="0000CC"/>
              </a:solidFill>
              <a:latin typeface="+mn-lt"/>
              <a:ea typeface="幼圆" pitchFamily="49" charset="-122"/>
            </a:endParaRPr>
          </a:p>
        </p:txBody>
      </p:sp>
      <p:graphicFrame>
        <p:nvGraphicFramePr>
          <p:cNvPr id="183308" name="Group 12"/>
          <p:cNvGraphicFramePr>
            <a:graphicFrameLocks noGrp="1"/>
          </p:cNvGraphicFramePr>
          <p:nvPr>
            <p:extLst>
              <p:ext uri="{D42A27DB-BD31-4B8C-83A1-F6EECF244321}">
                <p14:modId xmlns:p14="http://schemas.microsoft.com/office/powerpoint/2010/main" val="209892177"/>
              </p:ext>
            </p:extLst>
          </p:nvPr>
        </p:nvGraphicFramePr>
        <p:xfrm>
          <a:off x="781050" y="1905000"/>
          <a:ext cx="7519988" cy="517956"/>
        </p:xfrm>
        <a:graphic>
          <a:graphicData uri="http://schemas.openxmlformats.org/drawingml/2006/table">
            <a:tbl>
              <a:tblPr/>
              <a:tblGrid>
                <a:gridCol w="1433513"/>
                <a:gridCol w="1274762"/>
                <a:gridCol w="1323975"/>
                <a:gridCol w="1250950"/>
                <a:gridCol w="1136650"/>
                <a:gridCol w="1100138"/>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pitchFamily="2" charset="-122"/>
                        </a:rPr>
                        <a:t>0  0  0</a:t>
                      </a:r>
                      <a:endParaRPr kumimoji="0" lang="en-US" altLang="zh-CN" sz="2400" b="0" i="0" u="none" strike="noStrike" cap="none" normalizeH="0" baseline="0" dirty="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LOOP</a:t>
                      </a:r>
                      <a:r>
                        <a:rPr kumimoji="0" lang="en-US" altLang="zh-CN" sz="2400" b="0" i="0" u="none" strike="noStrike" cap="none" normalizeH="0" baseline="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OUT</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OUT</a:t>
                      </a:r>
                      <a:r>
                        <a:rPr kumimoji="0" lang="en-US" altLang="zh-CN" sz="2400" b="0" i="0" u="none" strike="noStrike" cap="none" normalizeH="0" baseline="0" smtClean="0">
                          <a:ln>
                            <a:noFill/>
                          </a:ln>
                          <a:solidFill>
                            <a:srgbClr val="A50021"/>
                          </a:solidFill>
                          <a:effectLst/>
                          <a:latin typeface="Arial" charset="0"/>
                          <a:ea typeface="宋体" pitchFamily="2" charset="-122"/>
                        </a:rPr>
                        <a:t>1</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pitchFamily="2" charset="-122"/>
                          <a:hlinkClick r:id="rId2" action="ppaction://hlinksldjump"/>
                        </a:rPr>
                        <a:t>RTS</a:t>
                      </a:r>
                      <a:r>
                        <a:rPr kumimoji="0" lang="en-US" altLang="zh-CN" sz="2400" b="0" i="0" u="none" strike="noStrike" cap="none" normalizeH="0" baseline="0" dirty="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DTR</a:t>
                      </a:r>
                      <a:endParaRPr kumimoji="0" lang="en-US" altLang="zh-CN" sz="2400" b="0" i="0" u="none" strike="noStrike" cap="none" normalizeH="0" baseline="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pSp>
        <p:nvGrpSpPr>
          <p:cNvPr id="3" name="Group 28"/>
          <p:cNvGrpSpPr>
            <a:grpSpLocks/>
          </p:cNvGrpSpPr>
          <p:nvPr/>
        </p:nvGrpSpPr>
        <p:grpSpPr bwMode="auto">
          <a:xfrm>
            <a:off x="4526699" y="2424113"/>
            <a:ext cx="3733800" cy="2228850"/>
            <a:chOff x="2282" y="1206"/>
            <a:chExt cx="2352" cy="1404"/>
          </a:xfrm>
        </p:grpSpPr>
        <p:sp>
          <p:nvSpPr>
            <p:cNvPr id="67615" name="AutoShape 29" descr="066"/>
            <p:cNvSpPr>
              <a:spLocks noChangeArrowheads="1"/>
            </p:cNvSpPr>
            <p:nvPr/>
          </p:nvSpPr>
          <p:spPr bwMode="auto">
            <a:xfrm>
              <a:off x="2282" y="1623"/>
              <a:ext cx="2352" cy="987"/>
            </a:xfrm>
            <a:prstGeom prst="flowChartAlternateProcess">
              <a:avLst/>
            </a:prstGeom>
            <a:blipFill dpi="0" rotWithShape="0">
              <a:blip r:embed="rId3" cstate="print"/>
              <a:srcRect/>
              <a:stretch>
                <a:fillRect/>
              </a:stretch>
            </a:blipFill>
            <a:ln w="28575">
              <a:solidFill>
                <a:schemeClr val="tx1"/>
              </a:solidFill>
              <a:miter lim="800000"/>
              <a:headEnd/>
              <a:tailEnd/>
            </a:ln>
          </p:spPr>
          <p:txBody>
            <a:bodyPr anchor="ctr"/>
            <a:lstStyle/>
            <a:p>
              <a:pPr indent="95250" algn="just">
                <a:lnSpc>
                  <a:spcPct val="120000"/>
                </a:lnSpc>
                <a:buClr>
                  <a:schemeClr val="folHlink"/>
                </a:buClr>
                <a:buSzPct val="60000"/>
                <a:buFont typeface="Wingdings" pitchFamily="2" charset="2"/>
                <a:buNone/>
              </a:pPr>
              <a:r>
                <a:rPr kumimoji="1" lang="zh-CN" altLang="en-US" sz="2800">
                  <a:solidFill>
                    <a:srgbClr val="0000CC"/>
                  </a:solidFill>
                  <a:latin typeface="Times New Roman" pitchFamily="18" charset="0"/>
                </a:rPr>
                <a:t>为</a:t>
              </a:r>
              <a:r>
                <a:rPr kumimoji="1" lang="en-US" altLang="zh-CN" sz="2800">
                  <a:solidFill>
                    <a:srgbClr val="0000CC"/>
                  </a:solidFill>
                  <a:latin typeface="Times New Roman" pitchFamily="18" charset="0"/>
                </a:rPr>
                <a:t>1</a:t>
              </a:r>
              <a:r>
                <a:rPr kumimoji="1" lang="zh-CN" altLang="en-US" sz="2800">
                  <a:solidFill>
                    <a:srgbClr val="0000CC"/>
                  </a:solidFill>
                  <a:latin typeface="Times New Roman" pitchFamily="18" charset="0"/>
                </a:rPr>
                <a:t>使</a:t>
              </a:r>
              <a:r>
                <a:rPr kumimoji="1" lang="en-US" altLang="zh-CN" sz="2800">
                  <a:solidFill>
                    <a:srgbClr val="0000CC"/>
                  </a:solidFill>
                  <a:latin typeface="Times New Roman" pitchFamily="18" charset="0"/>
                </a:rPr>
                <a:t>RTS*</a:t>
              </a:r>
              <a:r>
                <a:rPr kumimoji="1" lang="zh-CN" altLang="en-US" sz="2800">
                  <a:solidFill>
                    <a:srgbClr val="0000CC"/>
                  </a:solidFill>
                  <a:latin typeface="Times New Roman" pitchFamily="18" charset="0"/>
                </a:rPr>
                <a:t>引脚为低</a:t>
              </a:r>
            </a:p>
            <a:p>
              <a:pPr indent="95250" algn="just">
                <a:lnSpc>
                  <a:spcPct val="120000"/>
                </a:lnSpc>
                <a:buClr>
                  <a:schemeClr val="folHlink"/>
                </a:buClr>
                <a:buSzPct val="60000"/>
                <a:buFont typeface="Wingdings" pitchFamily="2" charset="2"/>
                <a:buNone/>
              </a:pPr>
              <a:r>
                <a:rPr kumimoji="1" lang="zh-CN" altLang="en-US" sz="2800">
                  <a:solidFill>
                    <a:srgbClr val="0000CC"/>
                  </a:solidFill>
                  <a:latin typeface="Times New Roman" pitchFamily="18" charset="0"/>
                </a:rPr>
                <a:t>否则为高 </a:t>
              </a:r>
            </a:p>
          </p:txBody>
        </p:sp>
        <p:sp>
          <p:nvSpPr>
            <p:cNvPr id="67616" name="Line 30"/>
            <p:cNvSpPr>
              <a:spLocks noChangeShapeType="1"/>
            </p:cNvSpPr>
            <p:nvPr/>
          </p:nvSpPr>
          <p:spPr bwMode="auto">
            <a:xfrm flipH="1">
              <a:off x="3615" y="1206"/>
              <a:ext cx="0" cy="417"/>
            </a:xfrm>
            <a:prstGeom prst="line">
              <a:avLst/>
            </a:prstGeom>
            <a:noFill/>
            <a:ln w="28575">
              <a:solidFill>
                <a:srgbClr val="0000FF"/>
              </a:solidFill>
              <a:round/>
              <a:headEnd/>
              <a:tailEnd type="triangle" w="med" len="med"/>
            </a:ln>
          </p:spPr>
          <p:txBody>
            <a:bodyPr wrap="square" anchor="ctr">
              <a:spAutoFit/>
            </a:bodyPr>
            <a:lstStyle/>
            <a:p>
              <a:endParaRPr lang="zh-CN" altLang="en-US" sz="2800">
                <a:solidFill>
                  <a:srgbClr val="0000CC"/>
                </a:solidFill>
              </a:endParaRPr>
            </a:p>
          </p:txBody>
        </p:sp>
      </p:grpSp>
    </p:spTree>
    <p:extLst>
      <p:ext uri="{BB962C8B-B14F-4D97-AF65-F5344CB8AC3E}">
        <p14:creationId xmlns:p14="http://schemas.microsoft.com/office/powerpoint/2010/main" val="15584810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4"/>
          <p:cNvSpPr>
            <a:spLocks noChangeArrowheads="1"/>
          </p:cNvSpPr>
          <p:nvPr/>
        </p:nvSpPr>
        <p:spPr bwMode="auto">
          <a:xfrm>
            <a:off x="0" y="2481263"/>
            <a:ext cx="9144000" cy="0"/>
          </a:xfrm>
          <a:prstGeom prst="rect">
            <a:avLst/>
          </a:prstGeom>
          <a:noFill/>
          <a:ln w="9525">
            <a:noFill/>
            <a:miter lim="800000"/>
            <a:headEnd/>
            <a:tailEnd/>
          </a:ln>
        </p:spPr>
        <p:txBody>
          <a:bodyPr wrap="none" anchor="ctr">
            <a:spAutoFit/>
          </a:bodyPr>
          <a:lstStyle/>
          <a:p>
            <a:endParaRPr lang="zh-CN" altLang="en-US"/>
          </a:p>
        </p:txBody>
      </p:sp>
      <p:sp>
        <p:nvSpPr>
          <p:cNvPr id="67586" name="Rectangle 6"/>
          <p:cNvSpPr>
            <a:spLocks noChangeArrowheads="1"/>
          </p:cNvSpPr>
          <p:nvPr/>
        </p:nvSpPr>
        <p:spPr bwMode="auto">
          <a:xfrm>
            <a:off x="533400" y="164634"/>
            <a:ext cx="530786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(6) Modem</a:t>
            </a:r>
            <a:r>
              <a:rPr lang="zh-CN" altLang="pt-BR" sz="2800" dirty="0">
                <a:solidFill>
                  <a:srgbClr val="0000CC"/>
                </a:solidFill>
                <a:latin typeface="+mn-lt"/>
                <a:ea typeface="幼圆" pitchFamily="49" charset="-122"/>
                <a:cs typeface="+mj-cs"/>
              </a:rPr>
              <a:t>控制寄存器（</a:t>
            </a:r>
            <a:r>
              <a:rPr lang="pt-BR" altLang="zh-CN" sz="2800" dirty="0">
                <a:solidFill>
                  <a:srgbClr val="0000CC"/>
                </a:solidFill>
                <a:latin typeface="+mn-lt"/>
                <a:ea typeface="幼圆" pitchFamily="49" charset="-122"/>
                <a:cs typeface="+mj-cs"/>
              </a:rPr>
              <a:t>MCR</a:t>
            </a:r>
            <a:r>
              <a:rPr lang="zh-CN" altLang="pt-BR" sz="2800" dirty="0">
                <a:solidFill>
                  <a:srgbClr val="0000CC"/>
                </a:solidFill>
                <a:latin typeface="+mn-lt"/>
                <a:ea typeface="幼圆" pitchFamily="49" charset="-122"/>
                <a:cs typeface="+mj-cs"/>
              </a:rPr>
              <a:t>）</a:t>
            </a:r>
          </a:p>
        </p:txBody>
      </p:sp>
      <p:sp>
        <p:nvSpPr>
          <p:cNvPr id="67587" name="Rectangle 7"/>
          <p:cNvSpPr>
            <a:spLocks noChangeArrowheads="1"/>
          </p:cNvSpPr>
          <p:nvPr/>
        </p:nvSpPr>
        <p:spPr bwMode="auto">
          <a:xfrm>
            <a:off x="533400" y="1064683"/>
            <a:ext cx="8458200" cy="519112"/>
          </a:xfrm>
          <a:prstGeom prst="rect">
            <a:avLst/>
          </a:prstGeom>
          <a:noFill/>
          <a:ln w="9525">
            <a:noFill/>
            <a:miter lim="800000"/>
            <a:headEnd/>
            <a:tailEnd/>
          </a:ln>
        </p:spPr>
        <p:txBody>
          <a:bodyPr anchor="ctr">
            <a:spAutoFit/>
          </a:bodyPr>
          <a:lstStyle/>
          <a:p>
            <a:pPr algn="just"/>
            <a:r>
              <a:rPr lang="zh-CN" altLang="en-US" sz="2800" dirty="0">
                <a:solidFill>
                  <a:srgbClr val="0000CC"/>
                </a:solidFill>
                <a:latin typeface="+mn-lt"/>
                <a:ea typeface="幼圆" pitchFamily="49" charset="-122"/>
              </a:rPr>
              <a:t>设置</a:t>
            </a:r>
            <a:r>
              <a:rPr lang="en-US" altLang="zh-CN" sz="2800" dirty="0">
                <a:solidFill>
                  <a:srgbClr val="0000CC"/>
                </a:solidFill>
                <a:latin typeface="+mn-lt"/>
                <a:ea typeface="幼圆" pitchFamily="49" charset="-122"/>
              </a:rPr>
              <a:t>8250</a:t>
            </a:r>
            <a:r>
              <a:rPr lang="zh-CN" altLang="en-US" sz="2800" dirty="0">
                <a:solidFill>
                  <a:srgbClr val="0000CC"/>
                </a:solidFill>
                <a:latin typeface="+mn-lt"/>
                <a:ea typeface="幼圆" pitchFamily="49" charset="-122"/>
              </a:rPr>
              <a:t>与数据通信设备之间联络应答的输出信号。</a:t>
            </a:r>
            <a:endParaRPr lang="zh-CN" altLang="pt-BR" sz="2800" dirty="0">
              <a:solidFill>
                <a:srgbClr val="0000CC"/>
              </a:solidFill>
              <a:latin typeface="+mn-lt"/>
              <a:ea typeface="幼圆" pitchFamily="49" charset="-122"/>
            </a:endParaRPr>
          </a:p>
        </p:txBody>
      </p:sp>
      <p:graphicFrame>
        <p:nvGraphicFramePr>
          <p:cNvPr id="183308" name="Group 12"/>
          <p:cNvGraphicFramePr>
            <a:graphicFrameLocks noGrp="1"/>
          </p:cNvGraphicFramePr>
          <p:nvPr>
            <p:extLst>
              <p:ext uri="{D42A27DB-BD31-4B8C-83A1-F6EECF244321}">
                <p14:modId xmlns:p14="http://schemas.microsoft.com/office/powerpoint/2010/main" val="2003554997"/>
              </p:ext>
            </p:extLst>
          </p:nvPr>
        </p:nvGraphicFramePr>
        <p:xfrm>
          <a:off x="781050" y="1905000"/>
          <a:ext cx="7519988" cy="517956"/>
        </p:xfrm>
        <a:graphic>
          <a:graphicData uri="http://schemas.openxmlformats.org/drawingml/2006/table">
            <a:tbl>
              <a:tblPr/>
              <a:tblGrid>
                <a:gridCol w="1433513"/>
                <a:gridCol w="1274762"/>
                <a:gridCol w="1323975"/>
                <a:gridCol w="1250950"/>
                <a:gridCol w="1136650"/>
                <a:gridCol w="1100138"/>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pitchFamily="2" charset="-122"/>
                        </a:rPr>
                        <a:t>0  0  0</a:t>
                      </a:r>
                      <a:endParaRPr kumimoji="0" lang="en-US" altLang="zh-CN" sz="2400" b="0" i="0" u="none" strike="noStrike" cap="none" normalizeH="0" baseline="0" dirty="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LOOP</a:t>
                      </a:r>
                      <a:r>
                        <a:rPr kumimoji="0" lang="en-US" altLang="zh-CN" sz="2400" b="0" i="0" u="none" strike="noStrike" cap="none" normalizeH="0" baseline="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OUT</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A50021"/>
                          </a:solidFill>
                          <a:effectLst/>
                          <a:latin typeface="Arial" charset="0"/>
                          <a:ea typeface="宋体" pitchFamily="2" charset="-122"/>
                          <a:hlinkClick r:id="rId2" action="ppaction://hlinksldjump"/>
                        </a:rPr>
                        <a:t>OUT</a:t>
                      </a:r>
                      <a:r>
                        <a:rPr kumimoji="0" lang="en-US" altLang="zh-CN" sz="2400" b="0" i="0" u="none" strike="noStrike" cap="none" normalizeH="0" baseline="0" dirty="0" smtClean="0">
                          <a:ln>
                            <a:noFill/>
                          </a:ln>
                          <a:solidFill>
                            <a:srgbClr val="A50021"/>
                          </a:solidFill>
                          <a:effectLst/>
                          <a:latin typeface="Arial" charset="0"/>
                          <a:ea typeface="宋体" pitchFamily="2" charset="-122"/>
                          <a:hlinkClick r:id="rId2" action="ppaction://hlinksldjump"/>
                        </a:rPr>
                        <a:t>1</a:t>
                      </a:r>
                      <a:endParaRPr kumimoji="0" lang="en-US" altLang="zh-CN" sz="2400" b="0" i="0" u="none" strike="noStrike" cap="none" normalizeH="0" baseline="0" dirty="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RTS</a:t>
                      </a:r>
                      <a:r>
                        <a:rPr kumimoji="0" lang="en-US" altLang="zh-CN" sz="2400" b="0" i="0" u="none" strike="noStrike" cap="none" normalizeH="0" baseline="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DTR</a:t>
                      </a:r>
                      <a:endParaRPr kumimoji="0" lang="en-US" altLang="zh-CN" sz="2400" b="0" i="0" u="none" strike="noStrike" cap="none" normalizeH="0" baseline="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pSp>
        <p:nvGrpSpPr>
          <p:cNvPr id="4" name="Group 31"/>
          <p:cNvGrpSpPr>
            <a:grpSpLocks/>
          </p:cNvGrpSpPr>
          <p:nvPr/>
        </p:nvGrpSpPr>
        <p:grpSpPr bwMode="auto">
          <a:xfrm>
            <a:off x="3267071" y="2424112"/>
            <a:ext cx="4230688" cy="2309813"/>
            <a:chOff x="2058" y="1206"/>
            <a:chExt cx="2665" cy="1455"/>
          </a:xfrm>
        </p:grpSpPr>
        <p:sp>
          <p:nvSpPr>
            <p:cNvPr id="67613" name="AutoShape 32" descr="066"/>
            <p:cNvSpPr>
              <a:spLocks noChangeArrowheads="1"/>
            </p:cNvSpPr>
            <p:nvPr/>
          </p:nvSpPr>
          <p:spPr bwMode="auto">
            <a:xfrm>
              <a:off x="2058" y="1674"/>
              <a:ext cx="2665" cy="987"/>
            </a:xfrm>
            <a:prstGeom prst="flowChartAlternateProcess">
              <a:avLst/>
            </a:prstGeom>
            <a:blipFill dpi="0" rotWithShape="0">
              <a:blip r:embed="rId3" cstate="print"/>
              <a:srcRect/>
              <a:stretch>
                <a:fillRect/>
              </a:stretch>
            </a:blipFill>
            <a:ln w="28575">
              <a:solidFill>
                <a:schemeClr val="tx1"/>
              </a:solidFill>
              <a:miter lim="800000"/>
              <a:headEnd/>
              <a:tailEnd/>
            </a:ln>
          </p:spPr>
          <p:txBody>
            <a:bodyPr anchor="ctr"/>
            <a:lstStyle/>
            <a:p>
              <a:pPr indent="95250" algn="just">
                <a:lnSpc>
                  <a:spcPct val="120000"/>
                </a:lnSpc>
                <a:buClr>
                  <a:schemeClr val="folHlink"/>
                </a:buClr>
                <a:buSzPct val="60000"/>
                <a:buFont typeface="Wingdings" pitchFamily="2" charset="2"/>
                <a:buNone/>
              </a:pPr>
              <a:r>
                <a:rPr kumimoji="1" lang="zh-CN" altLang="en-US" sz="2800">
                  <a:solidFill>
                    <a:srgbClr val="0000CC"/>
                  </a:solidFill>
                  <a:latin typeface="Times New Roman" pitchFamily="18" charset="0"/>
                </a:rPr>
                <a:t>为</a:t>
              </a:r>
              <a:r>
                <a:rPr kumimoji="1" lang="en-US" altLang="zh-CN" sz="2800">
                  <a:solidFill>
                    <a:srgbClr val="0000CC"/>
                  </a:solidFill>
                  <a:latin typeface="Times New Roman" pitchFamily="18" charset="0"/>
                </a:rPr>
                <a:t>1</a:t>
              </a:r>
              <a:r>
                <a:rPr kumimoji="1" lang="zh-CN" altLang="en-US" sz="2800">
                  <a:solidFill>
                    <a:srgbClr val="0000CC"/>
                  </a:solidFill>
                  <a:latin typeface="Times New Roman" pitchFamily="18" charset="0"/>
                </a:rPr>
                <a:t>使</a:t>
              </a:r>
              <a:r>
                <a:rPr kumimoji="1" lang="en-US" altLang="zh-CN" sz="2800">
                  <a:solidFill>
                    <a:srgbClr val="0000CC"/>
                  </a:solidFill>
                  <a:latin typeface="Times New Roman" pitchFamily="18" charset="0"/>
                </a:rPr>
                <a:t>OUT1*</a:t>
              </a:r>
              <a:r>
                <a:rPr kumimoji="1" lang="zh-CN" altLang="en-US" sz="2800">
                  <a:solidFill>
                    <a:srgbClr val="0000CC"/>
                  </a:solidFill>
                  <a:latin typeface="Times New Roman" pitchFamily="18" charset="0"/>
                </a:rPr>
                <a:t>引脚为低</a:t>
              </a:r>
            </a:p>
            <a:p>
              <a:pPr indent="95250" algn="just">
                <a:lnSpc>
                  <a:spcPct val="120000"/>
                </a:lnSpc>
                <a:buClr>
                  <a:schemeClr val="folHlink"/>
                </a:buClr>
                <a:buSzPct val="60000"/>
                <a:buFont typeface="Wingdings" pitchFamily="2" charset="2"/>
                <a:buNone/>
              </a:pPr>
              <a:r>
                <a:rPr kumimoji="1" lang="zh-CN" altLang="en-US" sz="2800">
                  <a:solidFill>
                    <a:srgbClr val="0000CC"/>
                  </a:solidFill>
                  <a:latin typeface="Times New Roman" pitchFamily="18" charset="0"/>
                </a:rPr>
                <a:t>否则为高 </a:t>
              </a:r>
            </a:p>
          </p:txBody>
        </p:sp>
        <p:sp>
          <p:nvSpPr>
            <p:cNvPr id="67614" name="Line 33"/>
            <p:cNvSpPr>
              <a:spLocks noChangeShapeType="1"/>
            </p:cNvSpPr>
            <p:nvPr/>
          </p:nvSpPr>
          <p:spPr bwMode="auto">
            <a:xfrm flipH="1">
              <a:off x="3390" y="1206"/>
              <a:ext cx="0" cy="463"/>
            </a:xfrm>
            <a:prstGeom prst="line">
              <a:avLst/>
            </a:prstGeom>
            <a:noFill/>
            <a:ln w="28575">
              <a:solidFill>
                <a:srgbClr val="0000FF"/>
              </a:solidFill>
              <a:round/>
              <a:headEnd/>
              <a:tailEnd type="triangle" w="med" len="med"/>
            </a:ln>
          </p:spPr>
          <p:txBody>
            <a:bodyPr wrap="square" anchor="ctr">
              <a:spAutoFit/>
            </a:bodyPr>
            <a:lstStyle/>
            <a:p>
              <a:endParaRPr lang="zh-CN" altLang="en-US" sz="2800">
                <a:solidFill>
                  <a:srgbClr val="0000CC"/>
                </a:solidFill>
              </a:endParaRPr>
            </a:p>
          </p:txBody>
        </p:sp>
      </p:grpSp>
    </p:spTree>
    <p:extLst>
      <p:ext uri="{BB962C8B-B14F-4D97-AF65-F5344CB8AC3E}">
        <p14:creationId xmlns:p14="http://schemas.microsoft.com/office/powerpoint/2010/main" val="15584810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4"/>
          <p:cNvSpPr>
            <a:spLocks noChangeArrowheads="1"/>
          </p:cNvSpPr>
          <p:nvPr/>
        </p:nvSpPr>
        <p:spPr bwMode="auto">
          <a:xfrm>
            <a:off x="0" y="2481263"/>
            <a:ext cx="9144000" cy="0"/>
          </a:xfrm>
          <a:prstGeom prst="rect">
            <a:avLst/>
          </a:prstGeom>
          <a:noFill/>
          <a:ln w="9525">
            <a:noFill/>
            <a:miter lim="800000"/>
            <a:headEnd/>
            <a:tailEnd/>
          </a:ln>
        </p:spPr>
        <p:txBody>
          <a:bodyPr wrap="none" anchor="ctr">
            <a:spAutoFit/>
          </a:bodyPr>
          <a:lstStyle/>
          <a:p>
            <a:endParaRPr lang="zh-CN" altLang="en-US"/>
          </a:p>
        </p:txBody>
      </p:sp>
      <p:sp>
        <p:nvSpPr>
          <p:cNvPr id="67586" name="Rectangle 6"/>
          <p:cNvSpPr>
            <a:spLocks noChangeArrowheads="1"/>
          </p:cNvSpPr>
          <p:nvPr/>
        </p:nvSpPr>
        <p:spPr bwMode="auto">
          <a:xfrm>
            <a:off x="533400" y="164634"/>
            <a:ext cx="530786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(6) Modem</a:t>
            </a:r>
            <a:r>
              <a:rPr lang="zh-CN" altLang="pt-BR" sz="2800" dirty="0">
                <a:solidFill>
                  <a:srgbClr val="0000CC"/>
                </a:solidFill>
                <a:latin typeface="+mn-lt"/>
                <a:ea typeface="幼圆" pitchFamily="49" charset="-122"/>
                <a:cs typeface="+mj-cs"/>
              </a:rPr>
              <a:t>控制寄存器（</a:t>
            </a:r>
            <a:r>
              <a:rPr lang="pt-BR" altLang="zh-CN" sz="2800" dirty="0">
                <a:solidFill>
                  <a:srgbClr val="0000CC"/>
                </a:solidFill>
                <a:latin typeface="+mn-lt"/>
                <a:ea typeface="幼圆" pitchFamily="49" charset="-122"/>
                <a:cs typeface="+mj-cs"/>
              </a:rPr>
              <a:t>MCR</a:t>
            </a:r>
            <a:r>
              <a:rPr lang="zh-CN" altLang="pt-BR" sz="2800" dirty="0">
                <a:solidFill>
                  <a:srgbClr val="0000CC"/>
                </a:solidFill>
                <a:latin typeface="+mn-lt"/>
                <a:ea typeface="幼圆" pitchFamily="49" charset="-122"/>
                <a:cs typeface="+mj-cs"/>
              </a:rPr>
              <a:t>）</a:t>
            </a:r>
          </a:p>
        </p:txBody>
      </p:sp>
      <p:sp>
        <p:nvSpPr>
          <p:cNvPr id="67587" name="Rectangle 7"/>
          <p:cNvSpPr>
            <a:spLocks noChangeArrowheads="1"/>
          </p:cNvSpPr>
          <p:nvPr/>
        </p:nvSpPr>
        <p:spPr bwMode="auto">
          <a:xfrm>
            <a:off x="533400" y="1064683"/>
            <a:ext cx="8458200" cy="519112"/>
          </a:xfrm>
          <a:prstGeom prst="rect">
            <a:avLst/>
          </a:prstGeom>
          <a:noFill/>
          <a:ln w="9525">
            <a:noFill/>
            <a:miter lim="800000"/>
            <a:headEnd/>
            <a:tailEnd/>
          </a:ln>
        </p:spPr>
        <p:txBody>
          <a:bodyPr anchor="ctr">
            <a:spAutoFit/>
          </a:bodyPr>
          <a:lstStyle/>
          <a:p>
            <a:pPr algn="just"/>
            <a:r>
              <a:rPr lang="zh-CN" altLang="en-US" sz="2800" dirty="0">
                <a:solidFill>
                  <a:srgbClr val="0000CC"/>
                </a:solidFill>
                <a:latin typeface="+mn-lt"/>
                <a:ea typeface="幼圆" pitchFamily="49" charset="-122"/>
              </a:rPr>
              <a:t>设置</a:t>
            </a:r>
            <a:r>
              <a:rPr lang="en-US" altLang="zh-CN" sz="2800" dirty="0">
                <a:solidFill>
                  <a:srgbClr val="0000CC"/>
                </a:solidFill>
                <a:latin typeface="+mn-lt"/>
                <a:ea typeface="幼圆" pitchFamily="49" charset="-122"/>
              </a:rPr>
              <a:t>8250</a:t>
            </a:r>
            <a:r>
              <a:rPr lang="zh-CN" altLang="en-US" sz="2800" dirty="0">
                <a:solidFill>
                  <a:srgbClr val="0000CC"/>
                </a:solidFill>
                <a:latin typeface="+mn-lt"/>
                <a:ea typeface="幼圆" pitchFamily="49" charset="-122"/>
              </a:rPr>
              <a:t>与数据通信设备之间联络应答的输出信号。</a:t>
            </a:r>
            <a:endParaRPr lang="zh-CN" altLang="pt-BR" sz="2800" dirty="0">
              <a:solidFill>
                <a:srgbClr val="0000CC"/>
              </a:solidFill>
              <a:latin typeface="+mn-lt"/>
              <a:ea typeface="幼圆" pitchFamily="49" charset="-122"/>
            </a:endParaRPr>
          </a:p>
        </p:txBody>
      </p:sp>
      <p:graphicFrame>
        <p:nvGraphicFramePr>
          <p:cNvPr id="183308" name="Group 12"/>
          <p:cNvGraphicFramePr>
            <a:graphicFrameLocks noGrp="1"/>
          </p:cNvGraphicFramePr>
          <p:nvPr/>
        </p:nvGraphicFramePr>
        <p:xfrm>
          <a:off x="781050" y="1905000"/>
          <a:ext cx="7519988" cy="517956"/>
        </p:xfrm>
        <a:graphic>
          <a:graphicData uri="http://schemas.openxmlformats.org/drawingml/2006/table">
            <a:tbl>
              <a:tblPr/>
              <a:tblGrid>
                <a:gridCol w="1433513"/>
                <a:gridCol w="1274762"/>
                <a:gridCol w="1323975"/>
                <a:gridCol w="1250950"/>
                <a:gridCol w="1136650"/>
                <a:gridCol w="1100138"/>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0  0  0</a:t>
                      </a:r>
                      <a:endParaRPr kumimoji="0" lang="en-US" altLang="zh-CN" sz="2400" b="0" i="0" u="none" strike="noStrike" cap="none" normalizeH="0" baseline="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LOOP</a:t>
                      </a:r>
                      <a:r>
                        <a:rPr kumimoji="0" lang="en-US" altLang="zh-CN" sz="2400" b="0" i="0" u="none" strike="noStrike" cap="none" normalizeH="0" baseline="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OUT</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OUT</a:t>
                      </a:r>
                      <a:r>
                        <a:rPr kumimoji="0" lang="en-US" altLang="zh-CN" sz="2400" b="0" i="0" u="none" strike="noStrike" cap="none" normalizeH="0" baseline="0" smtClean="0">
                          <a:ln>
                            <a:noFill/>
                          </a:ln>
                          <a:solidFill>
                            <a:srgbClr val="A50021"/>
                          </a:solidFill>
                          <a:effectLst/>
                          <a:latin typeface="Arial" charset="0"/>
                          <a:ea typeface="宋体" pitchFamily="2" charset="-122"/>
                        </a:rPr>
                        <a:t>1</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RTS</a:t>
                      </a:r>
                      <a:r>
                        <a:rPr kumimoji="0" lang="en-US" altLang="zh-CN" sz="2400" b="0" i="0" u="none" strike="noStrike" cap="none" normalizeH="0" baseline="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DTR</a:t>
                      </a:r>
                      <a:endParaRPr kumimoji="0" lang="en-US" altLang="zh-CN" sz="2400" b="0" i="0" u="none" strike="noStrike" cap="none" normalizeH="0" baseline="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pSp>
        <p:nvGrpSpPr>
          <p:cNvPr id="5" name="Group 34"/>
          <p:cNvGrpSpPr>
            <a:grpSpLocks/>
          </p:cNvGrpSpPr>
          <p:nvPr/>
        </p:nvGrpSpPr>
        <p:grpSpPr bwMode="auto">
          <a:xfrm>
            <a:off x="2006602" y="2424113"/>
            <a:ext cx="4140200" cy="2227262"/>
            <a:chOff x="1264" y="1206"/>
            <a:chExt cx="2608" cy="1403"/>
          </a:xfrm>
        </p:grpSpPr>
        <p:sp>
          <p:nvSpPr>
            <p:cNvPr id="67611" name="AutoShape 35" descr="066"/>
            <p:cNvSpPr>
              <a:spLocks noChangeArrowheads="1"/>
            </p:cNvSpPr>
            <p:nvPr/>
          </p:nvSpPr>
          <p:spPr bwMode="auto">
            <a:xfrm>
              <a:off x="1264" y="1622"/>
              <a:ext cx="2608" cy="987"/>
            </a:xfrm>
            <a:prstGeom prst="flowChartAlternateProcess">
              <a:avLst/>
            </a:prstGeom>
            <a:blipFill dpi="0" rotWithShape="0">
              <a:blip r:embed="rId2" cstate="print"/>
              <a:srcRect/>
              <a:stretch>
                <a:fillRect/>
              </a:stretch>
            </a:blipFill>
            <a:ln w="28575">
              <a:solidFill>
                <a:schemeClr val="tx1"/>
              </a:solidFill>
              <a:miter lim="800000"/>
              <a:headEnd/>
              <a:tailEnd/>
            </a:ln>
          </p:spPr>
          <p:txBody>
            <a:bodyPr anchor="ctr"/>
            <a:lstStyle/>
            <a:p>
              <a:pPr indent="95250" algn="just">
                <a:lnSpc>
                  <a:spcPct val="120000"/>
                </a:lnSpc>
                <a:buClr>
                  <a:schemeClr val="folHlink"/>
                </a:buClr>
                <a:buSzPct val="60000"/>
                <a:buFont typeface="Wingdings" pitchFamily="2" charset="2"/>
                <a:buNone/>
              </a:pPr>
              <a:r>
                <a:rPr kumimoji="1" lang="zh-CN" altLang="en-US" sz="2800" dirty="0">
                  <a:solidFill>
                    <a:srgbClr val="0000CC"/>
                  </a:solidFill>
                  <a:latin typeface="Times New Roman" pitchFamily="18" charset="0"/>
                </a:rPr>
                <a:t>为</a:t>
              </a:r>
              <a:r>
                <a:rPr kumimoji="1" lang="en-US" altLang="zh-CN" sz="2800" dirty="0">
                  <a:solidFill>
                    <a:srgbClr val="0000CC"/>
                  </a:solidFill>
                  <a:latin typeface="Times New Roman" pitchFamily="18" charset="0"/>
                </a:rPr>
                <a:t>1</a:t>
              </a:r>
              <a:r>
                <a:rPr kumimoji="1" lang="zh-CN" altLang="en-US" sz="2800" dirty="0">
                  <a:solidFill>
                    <a:srgbClr val="0000CC"/>
                  </a:solidFill>
                  <a:latin typeface="Times New Roman" pitchFamily="18" charset="0"/>
                </a:rPr>
                <a:t>使</a:t>
              </a:r>
              <a:r>
                <a:rPr kumimoji="1" lang="en-US" altLang="zh-CN" sz="2800" dirty="0">
                  <a:solidFill>
                    <a:srgbClr val="0000CC"/>
                  </a:solidFill>
                  <a:latin typeface="Times New Roman" pitchFamily="18" charset="0"/>
                </a:rPr>
                <a:t>OUT2*</a:t>
              </a:r>
              <a:r>
                <a:rPr kumimoji="1" lang="zh-CN" altLang="en-US" sz="2800" dirty="0">
                  <a:solidFill>
                    <a:srgbClr val="0000CC"/>
                  </a:solidFill>
                  <a:latin typeface="Times New Roman" pitchFamily="18" charset="0"/>
                </a:rPr>
                <a:t>引脚为低</a:t>
              </a:r>
            </a:p>
            <a:p>
              <a:pPr indent="95250" algn="just">
                <a:lnSpc>
                  <a:spcPct val="120000"/>
                </a:lnSpc>
                <a:buClr>
                  <a:schemeClr val="folHlink"/>
                </a:buClr>
                <a:buSzPct val="60000"/>
                <a:buFont typeface="Wingdings" pitchFamily="2" charset="2"/>
                <a:buNone/>
              </a:pPr>
              <a:r>
                <a:rPr kumimoji="1" lang="zh-CN" altLang="en-US" sz="2800" dirty="0">
                  <a:solidFill>
                    <a:srgbClr val="0000CC"/>
                  </a:solidFill>
                  <a:latin typeface="Times New Roman" pitchFamily="18" charset="0"/>
                </a:rPr>
                <a:t>否则为高 </a:t>
              </a:r>
            </a:p>
          </p:txBody>
        </p:sp>
        <p:sp>
          <p:nvSpPr>
            <p:cNvPr id="67612" name="Line 36"/>
            <p:cNvSpPr>
              <a:spLocks noChangeShapeType="1"/>
            </p:cNvSpPr>
            <p:nvPr/>
          </p:nvSpPr>
          <p:spPr bwMode="auto">
            <a:xfrm flipH="1">
              <a:off x="2568" y="1206"/>
              <a:ext cx="0" cy="416"/>
            </a:xfrm>
            <a:prstGeom prst="line">
              <a:avLst/>
            </a:prstGeom>
            <a:noFill/>
            <a:ln w="28575">
              <a:solidFill>
                <a:srgbClr val="0000FF"/>
              </a:solidFill>
              <a:round/>
              <a:headEnd/>
              <a:tailEnd type="triangle" w="med" len="med"/>
            </a:ln>
          </p:spPr>
          <p:txBody>
            <a:bodyPr wrap="square">
              <a:spAutoFit/>
            </a:bodyPr>
            <a:lstStyle/>
            <a:p>
              <a:endParaRPr lang="zh-CN" altLang="en-US"/>
            </a:p>
          </p:txBody>
        </p:sp>
      </p:grpSp>
    </p:spTree>
    <p:extLst>
      <p:ext uri="{BB962C8B-B14F-4D97-AF65-F5344CB8AC3E}">
        <p14:creationId xmlns:p14="http://schemas.microsoft.com/office/powerpoint/2010/main" val="15584810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4"/>
          <p:cNvSpPr>
            <a:spLocks noChangeArrowheads="1"/>
          </p:cNvSpPr>
          <p:nvPr/>
        </p:nvSpPr>
        <p:spPr bwMode="auto">
          <a:xfrm>
            <a:off x="0" y="2481263"/>
            <a:ext cx="9144000" cy="0"/>
          </a:xfrm>
          <a:prstGeom prst="rect">
            <a:avLst/>
          </a:prstGeom>
          <a:noFill/>
          <a:ln w="9525">
            <a:noFill/>
            <a:miter lim="800000"/>
            <a:headEnd/>
            <a:tailEnd/>
          </a:ln>
        </p:spPr>
        <p:txBody>
          <a:bodyPr wrap="none" anchor="ctr">
            <a:spAutoFit/>
          </a:bodyPr>
          <a:lstStyle/>
          <a:p>
            <a:endParaRPr lang="zh-CN" altLang="en-US"/>
          </a:p>
        </p:txBody>
      </p:sp>
      <p:sp>
        <p:nvSpPr>
          <p:cNvPr id="67586" name="Rectangle 6"/>
          <p:cNvSpPr>
            <a:spLocks noChangeArrowheads="1"/>
          </p:cNvSpPr>
          <p:nvPr/>
        </p:nvSpPr>
        <p:spPr bwMode="auto">
          <a:xfrm>
            <a:off x="533400" y="164634"/>
            <a:ext cx="530786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(6) Modem</a:t>
            </a:r>
            <a:r>
              <a:rPr lang="zh-CN" altLang="pt-BR" sz="2800" dirty="0">
                <a:solidFill>
                  <a:srgbClr val="0000CC"/>
                </a:solidFill>
                <a:latin typeface="+mn-lt"/>
                <a:ea typeface="幼圆" pitchFamily="49" charset="-122"/>
                <a:cs typeface="+mj-cs"/>
              </a:rPr>
              <a:t>控制寄存器（</a:t>
            </a:r>
            <a:r>
              <a:rPr lang="pt-BR" altLang="zh-CN" sz="2800" dirty="0">
                <a:solidFill>
                  <a:srgbClr val="0000CC"/>
                </a:solidFill>
                <a:latin typeface="+mn-lt"/>
                <a:ea typeface="幼圆" pitchFamily="49" charset="-122"/>
                <a:cs typeface="+mj-cs"/>
              </a:rPr>
              <a:t>MCR</a:t>
            </a:r>
            <a:r>
              <a:rPr lang="zh-CN" altLang="pt-BR" sz="2800" dirty="0">
                <a:solidFill>
                  <a:srgbClr val="0000CC"/>
                </a:solidFill>
                <a:latin typeface="+mn-lt"/>
                <a:ea typeface="幼圆" pitchFamily="49" charset="-122"/>
                <a:cs typeface="+mj-cs"/>
              </a:rPr>
              <a:t>）</a:t>
            </a:r>
          </a:p>
        </p:txBody>
      </p:sp>
      <p:sp>
        <p:nvSpPr>
          <p:cNvPr id="67587" name="Rectangle 7"/>
          <p:cNvSpPr>
            <a:spLocks noChangeArrowheads="1"/>
          </p:cNvSpPr>
          <p:nvPr/>
        </p:nvSpPr>
        <p:spPr bwMode="auto">
          <a:xfrm>
            <a:off x="533400" y="1064683"/>
            <a:ext cx="8458200" cy="519112"/>
          </a:xfrm>
          <a:prstGeom prst="rect">
            <a:avLst/>
          </a:prstGeom>
          <a:noFill/>
          <a:ln w="9525">
            <a:noFill/>
            <a:miter lim="800000"/>
            <a:headEnd/>
            <a:tailEnd/>
          </a:ln>
        </p:spPr>
        <p:txBody>
          <a:bodyPr anchor="ctr">
            <a:spAutoFit/>
          </a:bodyPr>
          <a:lstStyle/>
          <a:p>
            <a:pPr algn="just"/>
            <a:r>
              <a:rPr lang="zh-CN" altLang="en-US" sz="2800" dirty="0">
                <a:solidFill>
                  <a:srgbClr val="0000CC"/>
                </a:solidFill>
                <a:latin typeface="+mn-lt"/>
                <a:ea typeface="幼圆" pitchFamily="49" charset="-122"/>
              </a:rPr>
              <a:t>设置</a:t>
            </a:r>
            <a:r>
              <a:rPr lang="en-US" altLang="zh-CN" sz="2800" dirty="0">
                <a:solidFill>
                  <a:srgbClr val="0000CC"/>
                </a:solidFill>
                <a:latin typeface="+mn-lt"/>
                <a:ea typeface="幼圆" pitchFamily="49" charset="-122"/>
              </a:rPr>
              <a:t>8250</a:t>
            </a:r>
            <a:r>
              <a:rPr lang="zh-CN" altLang="en-US" sz="2800" dirty="0">
                <a:solidFill>
                  <a:srgbClr val="0000CC"/>
                </a:solidFill>
                <a:latin typeface="+mn-lt"/>
                <a:ea typeface="幼圆" pitchFamily="49" charset="-122"/>
              </a:rPr>
              <a:t>与数据通信设备之间联络应答的输出信号。</a:t>
            </a:r>
            <a:endParaRPr lang="zh-CN" altLang="pt-BR" sz="2800" dirty="0">
              <a:solidFill>
                <a:srgbClr val="0000CC"/>
              </a:solidFill>
              <a:latin typeface="+mn-lt"/>
              <a:ea typeface="幼圆" pitchFamily="49" charset="-122"/>
            </a:endParaRPr>
          </a:p>
        </p:txBody>
      </p:sp>
      <p:graphicFrame>
        <p:nvGraphicFramePr>
          <p:cNvPr id="183308" name="Group 12"/>
          <p:cNvGraphicFramePr>
            <a:graphicFrameLocks noGrp="1"/>
          </p:cNvGraphicFramePr>
          <p:nvPr/>
        </p:nvGraphicFramePr>
        <p:xfrm>
          <a:off x="781050" y="1905000"/>
          <a:ext cx="7519988" cy="517956"/>
        </p:xfrm>
        <a:graphic>
          <a:graphicData uri="http://schemas.openxmlformats.org/drawingml/2006/table">
            <a:tbl>
              <a:tblPr/>
              <a:tblGrid>
                <a:gridCol w="1433513"/>
                <a:gridCol w="1274762"/>
                <a:gridCol w="1323975"/>
                <a:gridCol w="1250950"/>
                <a:gridCol w="1136650"/>
                <a:gridCol w="1100138"/>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0  0  0</a:t>
                      </a:r>
                      <a:endParaRPr kumimoji="0" lang="en-US" altLang="zh-CN" sz="2400" b="0" i="0" u="none" strike="noStrike" cap="none" normalizeH="0" baseline="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LOOP</a:t>
                      </a:r>
                      <a:r>
                        <a:rPr kumimoji="0" lang="en-US" altLang="zh-CN" sz="2400" b="0" i="0" u="none" strike="noStrike" cap="none" normalizeH="0" baseline="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OUT</a:t>
                      </a:r>
                      <a:r>
                        <a:rPr kumimoji="0" lang="en-US" altLang="zh-CN" sz="2400" b="0" i="0" u="none" strike="noStrike" cap="none" normalizeH="0" baseline="0" smtClean="0">
                          <a:ln>
                            <a:noFill/>
                          </a:ln>
                          <a:solidFill>
                            <a:srgbClr val="A50021"/>
                          </a:solidFill>
                          <a:effectLst/>
                          <a:latin typeface="Arial" charset="0"/>
                          <a:ea typeface="宋体" pitchFamily="2" charset="-122"/>
                        </a:rPr>
                        <a:t>2</a:t>
                      </a: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OUT</a:t>
                      </a:r>
                      <a:r>
                        <a:rPr kumimoji="0" lang="en-US" altLang="zh-CN" sz="2400" b="0" i="0" u="none" strike="noStrike" cap="none" normalizeH="0" baseline="0" smtClean="0">
                          <a:ln>
                            <a:noFill/>
                          </a:ln>
                          <a:solidFill>
                            <a:srgbClr val="A50021"/>
                          </a:solidFill>
                          <a:effectLst/>
                          <a:latin typeface="Arial" charset="0"/>
                          <a:ea typeface="宋体" pitchFamily="2" charset="-122"/>
                        </a:rPr>
                        <a:t>1</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RTS</a:t>
                      </a:r>
                      <a:r>
                        <a:rPr kumimoji="0" lang="en-US" altLang="zh-CN" sz="2400" b="0" i="0" u="none" strike="noStrike" cap="none" normalizeH="0" baseline="0" smtClean="0">
                          <a:ln>
                            <a:noFill/>
                          </a:ln>
                          <a:solidFill>
                            <a:srgbClr val="A50021"/>
                          </a:solidFill>
                          <a:effectLst/>
                          <a:latin typeface="Arial" charset="0"/>
                          <a:ea typeface="宋体" pitchFamily="2" charset="-122"/>
                        </a:rPr>
                        <a:t>  </a:t>
                      </a:r>
                    </a:p>
                  </a:txBody>
                  <a:tcPr marT="45618" marB="45618"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miter lim="800000"/>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A50021"/>
                          </a:solidFill>
                          <a:effectLst/>
                          <a:latin typeface="Arial" charset="0"/>
                          <a:ea typeface="宋体" pitchFamily="2" charset="-122"/>
                        </a:rPr>
                        <a:t>DTR</a:t>
                      </a:r>
                      <a:endParaRPr kumimoji="0" lang="en-US" altLang="zh-CN" sz="2400" b="0" i="0" u="none" strike="noStrike" cap="none" normalizeH="0" baseline="0" smtClean="0">
                        <a:ln>
                          <a:noFill/>
                        </a:ln>
                        <a:solidFill>
                          <a:srgbClr val="A50021"/>
                        </a:solidFill>
                        <a:effectLst/>
                        <a:latin typeface="Arial" charset="0"/>
                        <a:ea typeface="宋体" pitchFamily="2" charset="-122"/>
                      </a:endParaRPr>
                    </a:p>
                  </a:txBody>
                  <a:tcPr marT="45618" marB="45618" horzOverflow="overflow">
                    <a:lnL w="28575" cap="flat" cmpd="sng" algn="ctr">
                      <a:solidFill>
                        <a:schemeClr val="accent2"/>
                      </a:solidFill>
                      <a:prstDash val="solid"/>
                      <a:miter lim="800000"/>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FFFFCC"/>
                    </a:solidFill>
                  </a:tcPr>
                </a:tc>
              </a:tr>
            </a:tbl>
          </a:graphicData>
        </a:graphic>
      </p:graphicFrame>
      <p:grpSp>
        <p:nvGrpSpPr>
          <p:cNvPr id="6" name="Group 37"/>
          <p:cNvGrpSpPr>
            <a:grpSpLocks/>
          </p:cNvGrpSpPr>
          <p:nvPr/>
        </p:nvGrpSpPr>
        <p:grpSpPr bwMode="auto">
          <a:xfrm>
            <a:off x="455620" y="2424113"/>
            <a:ext cx="4725988" cy="2225675"/>
            <a:chOff x="319" y="1206"/>
            <a:chExt cx="2977" cy="1402"/>
          </a:xfrm>
        </p:grpSpPr>
        <p:sp>
          <p:nvSpPr>
            <p:cNvPr id="67609" name="AutoShape 38" descr="066"/>
            <p:cNvSpPr>
              <a:spLocks noChangeArrowheads="1"/>
            </p:cNvSpPr>
            <p:nvPr/>
          </p:nvSpPr>
          <p:spPr bwMode="auto">
            <a:xfrm>
              <a:off x="319" y="1621"/>
              <a:ext cx="2977" cy="987"/>
            </a:xfrm>
            <a:prstGeom prst="flowChartAlternateProcess">
              <a:avLst/>
            </a:prstGeom>
            <a:blipFill dpi="0" rotWithShape="0">
              <a:blip r:embed="rId2" cstate="print"/>
              <a:srcRect/>
              <a:stretch>
                <a:fillRect/>
              </a:stretch>
            </a:blipFill>
            <a:ln w="28575">
              <a:solidFill>
                <a:schemeClr val="tx1"/>
              </a:solidFill>
              <a:miter lim="800000"/>
              <a:headEnd/>
              <a:tailEnd/>
            </a:ln>
          </p:spPr>
          <p:txBody>
            <a:bodyPr anchor="ctr"/>
            <a:lstStyle/>
            <a:p>
              <a:pPr indent="95250" algn="just">
                <a:lnSpc>
                  <a:spcPct val="120000"/>
                </a:lnSpc>
                <a:buClr>
                  <a:schemeClr val="folHlink"/>
                </a:buClr>
                <a:buSzPct val="60000"/>
                <a:buFont typeface="Wingdings" pitchFamily="2" charset="2"/>
                <a:buNone/>
              </a:pPr>
              <a:r>
                <a:rPr kumimoji="1" lang="zh-CN" altLang="en-US" sz="2800">
                  <a:solidFill>
                    <a:srgbClr val="0000CC"/>
                  </a:solidFill>
                  <a:latin typeface="Times New Roman" pitchFamily="18" charset="0"/>
                </a:rPr>
                <a:t>为</a:t>
              </a:r>
              <a:r>
                <a:rPr kumimoji="1" lang="en-US" altLang="zh-CN" sz="2800">
                  <a:solidFill>
                    <a:srgbClr val="0000CC"/>
                  </a:solidFill>
                  <a:latin typeface="Times New Roman" pitchFamily="18" charset="0"/>
                </a:rPr>
                <a:t>1</a:t>
              </a:r>
              <a:r>
                <a:rPr kumimoji="1" lang="zh-CN" altLang="en-US" sz="2800">
                  <a:solidFill>
                    <a:srgbClr val="0000CC"/>
                  </a:solidFill>
                  <a:latin typeface="Times New Roman" pitchFamily="18" charset="0"/>
                </a:rPr>
                <a:t>使</a:t>
              </a:r>
              <a:r>
                <a:rPr kumimoji="1" lang="en-US" altLang="zh-CN" sz="2800">
                  <a:solidFill>
                    <a:srgbClr val="0000CC"/>
                  </a:solidFill>
                  <a:latin typeface="Times New Roman" pitchFamily="18" charset="0"/>
                </a:rPr>
                <a:t>8250</a:t>
              </a:r>
              <a:r>
                <a:rPr kumimoji="1" lang="zh-CN" altLang="en-US" sz="2800">
                  <a:solidFill>
                    <a:srgbClr val="0000CC"/>
                  </a:solidFill>
                  <a:latin typeface="Times New Roman" pitchFamily="18" charset="0"/>
                </a:rPr>
                <a:t>为</a:t>
              </a:r>
              <a:r>
                <a:rPr kumimoji="1" lang="zh-CN" altLang="en-US" sz="2800">
                  <a:solidFill>
                    <a:srgbClr val="0000CC"/>
                  </a:solidFill>
                  <a:latin typeface="Times New Roman" pitchFamily="18" charset="0"/>
                  <a:hlinkClick r:id="rId3" action="ppaction://hlinksldjump"/>
                </a:rPr>
                <a:t>循环工作方式</a:t>
              </a:r>
              <a:endParaRPr kumimoji="1" lang="zh-CN" altLang="en-US" sz="2800">
                <a:solidFill>
                  <a:srgbClr val="0000CC"/>
                </a:solidFill>
                <a:latin typeface="Times New Roman" pitchFamily="18" charset="0"/>
              </a:endParaRPr>
            </a:p>
            <a:p>
              <a:pPr indent="95250" algn="just">
                <a:lnSpc>
                  <a:spcPct val="120000"/>
                </a:lnSpc>
                <a:buClr>
                  <a:schemeClr val="folHlink"/>
                </a:buClr>
                <a:buSzPct val="60000"/>
                <a:buFont typeface="Wingdings" pitchFamily="2" charset="2"/>
                <a:buNone/>
              </a:pPr>
              <a:r>
                <a:rPr kumimoji="1" lang="zh-CN" altLang="en-US" sz="2800">
                  <a:solidFill>
                    <a:srgbClr val="0000CC"/>
                  </a:solidFill>
                  <a:latin typeface="Times New Roman" pitchFamily="18" charset="0"/>
                </a:rPr>
                <a:t>否则为正常工作方式</a:t>
              </a:r>
            </a:p>
          </p:txBody>
        </p:sp>
        <p:sp>
          <p:nvSpPr>
            <p:cNvPr id="67610" name="Line 39"/>
            <p:cNvSpPr>
              <a:spLocks noChangeShapeType="1"/>
            </p:cNvSpPr>
            <p:nvPr/>
          </p:nvSpPr>
          <p:spPr bwMode="auto">
            <a:xfrm>
              <a:off x="1806" y="1206"/>
              <a:ext cx="0" cy="417"/>
            </a:xfrm>
            <a:prstGeom prst="line">
              <a:avLst/>
            </a:prstGeom>
            <a:noFill/>
            <a:ln w="28575">
              <a:solidFill>
                <a:srgbClr val="0000FF"/>
              </a:solidFill>
              <a:round/>
              <a:headEnd/>
              <a:tailEnd type="triangle" w="med" len="med"/>
            </a:ln>
          </p:spPr>
          <p:txBody>
            <a:bodyPr wrap="square">
              <a:spAutoFit/>
            </a:bodyPr>
            <a:lstStyle/>
            <a:p>
              <a:endParaRPr lang="zh-CN" altLang="en-US"/>
            </a:p>
          </p:txBody>
        </p:sp>
      </p:grpSp>
    </p:spTree>
    <p:extLst>
      <p:ext uri="{BB962C8B-B14F-4D97-AF65-F5344CB8AC3E}">
        <p14:creationId xmlns:p14="http://schemas.microsoft.com/office/powerpoint/2010/main" val="15584810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24" name="Rectangle 5"/>
          <p:cNvSpPr>
            <a:spLocks noChangeArrowheads="1"/>
          </p:cNvSpPr>
          <p:nvPr/>
        </p:nvSpPr>
        <p:spPr bwMode="auto">
          <a:xfrm>
            <a:off x="0" y="2771775"/>
            <a:ext cx="9144000" cy="0"/>
          </a:xfrm>
          <a:prstGeom prst="rect">
            <a:avLst/>
          </a:prstGeom>
          <a:noFill/>
          <a:ln w="9525">
            <a:noFill/>
            <a:miter lim="800000"/>
            <a:headEnd/>
            <a:tailEnd/>
          </a:ln>
        </p:spPr>
        <p:txBody>
          <a:bodyPr wrap="none" anchor="ctr">
            <a:spAutoFit/>
          </a:bodyPr>
          <a:lstStyle/>
          <a:p>
            <a:endParaRPr lang="zh-CN" altLang="en-US"/>
          </a:p>
        </p:txBody>
      </p:sp>
      <p:sp>
        <p:nvSpPr>
          <p:cNvPr id="68625" name="Rectangle 6"/>
          <p:cNvSpPr>
            <a:spLocks noChangeArrowheads="1"/>
          </p:cNvSpPr>
          <p:nvPr/>
        </p:nvSpPr>
        <p:spPr bwMode="auto">
          <a:xfrm>
            <a:off x="457200" y="164634"/>
            <a:ext cx="5248553" cy="523220"/>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(7) Modem</a:t>
            </a:r>
            <a:r>
              <a:rPr lang="zh-CN" altLang="en-US" sz="2800" dirty="0">
                <a:solidFill>
                  <a:srgbClr val="0000CC"/>
                </a:solidFill>
                <a:latin typeface="+mn-lt"/>
                <a:ea typeface="幼圆" pitchFamily="49" charset="-122"/>
                <a:cs typeface="+mj-cs"/>
              </a:rPr>
              <a:t>状态寄存器（</a:t>
            </a:r>
            <a:r>
              <a:rPr lang="en-US" altLang="zh-CN" sz="2800" dirty="0">
                <a:solidFill>
                  <a:srgbClr val="0000CC"/>
                </a:solidFill>
                <a:latin typeface="+mn-lt"/>
                <a:ea typeface="幼圆" pitchFamily="49" charset="-122"/>
                <a:cs typeface="+mj-cs"/>
              </a:rPr>
              <a:t>MSR</a:t>
            </a:r>
            <a:r>
              <a:rPr lang="zh-CN" altLang="en-US" sz="2800" dirty="0">
                <a:solidFill>
                  <a:srgbClr val="0000CC"/>
                </a:solidFill>
                <a:latin typeface="+mn-lt"/>
                <a:ea typeface="幼圆" pitchFamily="49" charset="-122"/>
                <a:cs typeface="+mj-cs"/>
              </a:rPr>
              <a:t>）</a:t>
            </a:r>
          </a:p>
        </p:txBody>
      </p:sp>
      <p:sp>
        <p:nvSpPr>
          <p:cNvPr id="140295" name="Rectangle 7"/>
          <p:cNvSpPr>
            <a:spLocks noChangeArrowheads="1"/>
          </p:cNvSpPr>
          <p:nvPr/>
        </p:nvSpPr>
        <p:spPr bwMode="auto">
          <a:xfrm>
            <a:off x="566555" y="1043735"/>
            <a:ext cx="7924800" cy="1717393"/>
          </a:xfrm>
          <a:prstGeom prst="rect">
            <a:avLst/>
          </a:prstGeom>
          <a:noFill/>
          <a:ln w="9525">
            <a:noFill/>
            <a:miter lim="800000"/>
            <a:headEnd/>
            <a:tailEnd/>
          </a:ln>
          <a:effectLst/>
        </p:spPr>
        <p:txBody>
          <a:bodyPr anchor="ctr">
            <a:spAutoFit/>
          </a:bodyPr>
          <a:lstStyle/>
          <a:p>
            <a:pPr algn="just">
              <a:lnSpc>
                <a:spcPct val="110000"/>
              </a:lnSpc>
            </a:pPr>
            <a:r>
              <a:rPr lang="zh-CN" altLang="en-US" sz="2400" dirty="0" smtClean="0">
                <a:solidFill>
                  <a:srgbClr val="0000CC"/>
                </a:solidFill>
                <a:latin typeface="+mn-lt"/>
                <a:ea typeface="幼圆" pitchFamily="49" charset="-122"/>
              </a:rPr>
              <a:t>用于</a:t>
            </a:r>
            <a:r>
              <a:rPr lang="zh-CN" altLang="en-US" sz="2400" dirty="0">
                <a:solidFill>
                  <a:srgbClr val="0000CC"/>
                </a:solidFill>
                <a:latin typeface="+mn-lt"/>
                <a:ea typeface="幼圆" pitchFamily="49" charset="-122"/>
              </a:rPr>
              <a:t>检测和记录</a:t>
            </a:r>
            <a:r>
              <a:rPr lang="en-US" altLang="zh-CN" sz="2400" dirty="0">
                <a:solidFill>
                  <a:srgbClr val="0000CC"/>
                </a:solidFill>
                <a:latin typeface="+mn-lt"/>
                <a:ea typeface="幼圆" pitchFamily="49" charset="-122"/>
              </a:rPr>
              <a:t>Modem</a:t>
            </a:r>
            <a:r>
              <a:rPr lang="zh-CN" altLang="en-US" sz="2400" dirty="0">
                <a:solidFill>
                  <a:srgbClr val="0000CC"/>
                </a:solidFill>
                <a:latin typeface="+mn-lt"/>
                <a:ea typeface="幼圆" pitchFamily="49" charset="-122"/>
              </a:rPr>
              <a:t>的联络控制信号及状态变化情况，当</a:t>
            </a:r>
            <a:r>
              <a:rPr lang="en-US" altLang="zh-CN" sz="2400" dirty="0">
                <a:solidFill>
                  <a:srgbClr val="0000CC"/>
                </a:solidFill>
                <a:latin typeface="+mn-lt"/>
                <a:ea typeface="幼圆" pitchFamily="49" charset="-122"/>
              </a:rPr>
              <a:t>Modem</a:t>
            </a:r>
            <a:r>
              <a:rPr lang="zh-CN" altLang="en-US" sz="2400" dirty="0">
                <a:solidFill>
                  <a:srgbClr val="0000CC"/>
                </a:solidFill>
                <a:latin typeface="+mn-lt"/>
                <a:ea typeface="幼圆" pitchFamily="49" charset="-122"/>
              </a:rPr>
              <a:t>输入发生变化时，该寄存器的</a:t>
            </a:r>
            <a:r>
              <a:rPr lang="en-US" altLang="zh-CN" sz="2400" dirty="0">
                <a:solidFill>
                  <a:srgbClr val="0000CC"/>
                </a:solidFill>
                <a:latin typeface="+mn-lt"/>
                <a:ea typeface="幼圆" pitchFamily="49" charset="-122"/>
              </a:rPr>
              <a:t>D</a:t>
            </a:r>
            <a:r>
              <a:rPr lang="en-US" altLang="zh-CN" sz="2400" baseline="-25000" dirty="0">
                <a:solidFill>
                  <a:srgbClr val="0000CC"/>
                </a:solidFill>
                <a:latin typeface="+mn-lt"/>
                <a:ea typeface="幼圆" pitchFamily="49" charset="-122"/>
              </a:rPr>
              <a:t>7</a:t>
            </a:r>
            <a:r>
              <a:rPr lang="zh-CN" altLang="en-US" sz="2400" dirty="0">
                <a:solidFill>
                  <a:srgbClr val="0000CC"/>
                </a:solidFill>
                <a:latin typeface="+mn-ea"/>
                <a:ea typeface="+mn-ea"/>
              </a:rPr>
              <a:t>～</a:t>
            </a:r>
            <a:r>
              <a:rPr lang="en-US" altLang="zh-CN" sz="2400" dirty="0">
                <a:solidFill>
                  <a:srgbClr val="0000CC"/>
                </a:solidFill>
                <a:latin typeface="+mn-lt"/>
                <a:ea typeface="幼圆" pitchFamily="49" charset="-122"/>
              </a:rPr>
              <a:t>D</a:t>
            </a:r>
            <a:r>
              <a:rPr lang="en-US" altLang="zh-CN" sz="2400" baseline="-25000" dirty="0">
                <a:solidFill>
                  <a:srgbClr val="0000CC"/>
                </a:solidFill>
                <a:latin typeface="+mn-lt"/>
                <a:ea typeface="幼圆" pitchFamily="49" charset="-122"/>
              </a:rPr>
              <a:t>4</a:t>
            </a:r>
            <a:r>
              <a:rPr lang="zh-CN" altLang="en-US" sz="2400" dirty="0">
                <a:solidFill>
                  <a:srgbClr val="0000CC"/>
                </a:solidFill>
                <a:latin typeface="+mn-lt"/>
                <a:ea typeface="幼圆" pitchFamily="49" charset="-122"/>
              </a:rPr>
              <a:t>随之改变，此时</a:t>
            </a:r>
            <a:r>
              <a:rPr lang="en-US" altLang="zh-CN" sz="2400" dirty="0">
                <a:solidFill>
                  <a:srgbClr val="0000CC"/>
                </a:solidFill>
                <a:latin typeface="+mn-lt"/>
                <a:ea typeface="幼圆" pitchFamily="49" charset="-122"/>
              </a:rPr>
              <a:t>D</a:t>
            </a:r>
            <a:r>
              <a:rPr lang="en-US" altLang="zh-CN" sz="2400" baseline="-25000" dirty="0">
                <a:solidFill>
                  <a:srgbClr val="0000CC"/>
                </a:solidFill>
                <a:latin typeface="+mn-lt"/>
                <a:ea typeface="幼圆" pitchFamily="49" charset="-122"/>
              </a:rPr>
              <a:t>3</a:t>
            </a:r>
            <a:r>
              <a:rPr lang="zh-CN" altLang="en-US" sz="2400" dirty="0">
                <a:solidFill>
                  <a:srgbClr val="0000CC"/>
                </a:solidFill>
                <a:latin typeface="+mn-ea"/>
                <a:ea typeface="+mn-ea"/>
              </a:rPr>
              <a:t>～</a:t>
            </a:r>
            <a:r>
              <a:rPr lang="en-US" altLang="zh-CN" sz="2400" dirty="0">
                <a:solidFill>
                  <a:srgbClr val="0000CC"/>
                </a:solidFill>
                <a:latin typeface="+mn-lt"/>
                <a:ea typeface="幼圆" pitchFamily="49" charset="-122"/>
              </a:rPr>
              <a:t>D</a:t>
            </a:r>
            <a:r>
              <a:rPr lang="en-US" altLang="zh-CN" sz="2400" baseline="-25000" dirty="0">
                <a:solidFill>
                  <a:srgbClr val="0000CC"/>
                </a:solidFill>
                <a:effectLst>
                  <a:outerShdw blurRad="38100" dist="38100" dir="2700000" algn="tl">
                    <a:srgbClr val="C0C0C0"/>
                  </a:outerShdw>
                </a:effectLst>
                <a:latin typeface="+mn-lt"/>
                <a:ea typeface="幼圆" pitchFamily="49" charset="-122"/>
              </a:rPr>
              <a:t>0</a:t>
            </a:r>
            <a:r>
              <a:rPr lang="zh-CN" altLang="en-US" sz="2400" dirty="0">
                <a:solidFill>
                  <a:srgbClr val="0000CC"/>
                </a:solidFill>
                <a:latin typeface="+mn-lt"/>
                <a:ea typeface="幼圆" pitchFamily="49" charset="-122"/>
              </a:rPr>
              <a:t>也随之置“</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产生</a:t>
            </a:r>
            <a:r>
              <a:rPr lang="en-US" altLang="zh-CN" sz="2400" dirty="0">
                <a:solidFill>
                  <a:srgbClr val="0000CC"/>
                </a:solidFill>
                <a:latin typeface="+mn-lt"/>
                <a:ea typeface="幼圆" pitchFamily="49" charset="-122"/>
              </a:rPr>
              <a:t>Modem</a:t>
            </a:r>
            <a:r>
              <a:rPr lang="zh-CN" altLang="en-US" sz="2400" dirty="0">
                <a:solidFill>
                  <a:srgbClr val="0000CC"/>
                </a:solidFill>
                <a:latin typeface="+mn-lt"/>
                <a:ea typeface="幼圆" pitchFamily="49" charset="-122"/>
              </a:rPr>
              <a:t>状态中断。当</a:t>
            </a:r>
            <a:r>
              <a:rPr lang="en-US" altLang="zh-CN" sz="2400" dirty="0" smtClean="0">
                <a:solidFill>
                  <a:srgbClr val="0000CC"/>
                </a:solidFill>
                <a:latin typeface="+mn-lt"/>
                <a:ea typeface="幼圆" pitchFamily="49" charset="-122"/>
              </a:rPr>
              <a:t>CPU</a:t>
            </a:r>
            <a:r>
              <a:rPr lang="zh-CN" altLang="en-US" sz="2400" dirty="0" smtClean="0">
                <a:solidFill>
                  <a:srgbClr val="0000CC"/>
                </a:solidFill>
                <a:latin typeface="+mn-lt"/>
                <a:ea typeface="幼圆" pitchFamily="49" charset="-122"/>
              </a:rPr>
              <a:t>读</a:t>
            </a:r>
            <a:r>
              <a:rPr lang="zh-CN" altLang="en-US" sz="2400" dirty="0">
                <a:solidFill>
                  <a:srgbClr val="0000CC"/>
                </a:solidFill>
                <a:latin typeface="+mn-lt"/>
                <a:ea typeface="幼圆" pitchFamily="49" charset="-122"/>
              </a:rPr>
              <a:t>该</a:t>
            </a:r>
            <a:r>
              <a:rPr lang="zh-CN" altLang="en-US" sz="2400" dirty="0" smtClean="0">
                <a:solidFill>
                  <a:srgbClr val="0000CC"/>
                </a:solidFill>
                <a:latin typeface="+mn-lt"/>
                <a:ea typeface="幼圆" pitchFamily="49" charset="-122"/>
              </a:rPr>
              <a:t>寄存器后，</a:t>
            </a:r>
            <a:r>
              <a:rPr lang="en-US" altLang="zh-CN" sz="2400" dirty="0">
                <a:solidFill>
                  <a:srgbClr val="0000CC"/>
                </a:solidFill>
                <a:latin typeface="+mn-lt"/>
                <a:ea typeface="幼圆" pitchFamily="49" charset="-122"/>
              </a:rPr>
              <a:t>D</a:t>
            </a:r>
            <a:r>
              <a:rPr lang="en-US" altLang="zh-CN" sz="2400" baseline="-25000" dirty="0">
                <a:solidFill>
                  <a:srgbClr val="0000CC"/>
                </a:solidFill>
                <a:latin typeface="+mn-lt"/>
                <a:ea typeface="幼圆" pitchFamily="49" charset="-122"/>
              </a:rPr>
              <a:t>3</a:t>
            </a:r>
            <a:r>
              <a:rPr lang="zh-CN" altLang="en-US" sz="2400" dirty="0">
                <a:solidFill>
                  <a:srgbClr val="0000CC"/>
                </a:solidFill>
                <a:latin typeface="+mn-ea"/>
                <a:ea typeface="+mn-ea"/>
              </a:rPr>
              <a:t>～</a:t>
            </a:r>
            <a:r>
              <a:rPr lang="en-US" altLang="zh-CN" sz="2400" dirty="0">
                <a:solidFill>
                  <a:srgbClr val="0000CC"/>
                </a:solidFill>
                <a:latin typeface="+mn-lt"/>
                <a:ea typeface="幼圆" pitchFamily="49" charset="-122"/>
              </a:rPr>
              <a:t>D</a:t>
            </a:r>
            <a:r>
              <a:rPr lang="en-US" altLang="zh-CN" sz="2400" baseline="-25000" dirty="0">
                <a:solidFill>
                  <a:srgbClr val="0000CC"/>
                </a:solidFill>
                <a:latin typeface="+mn-lt"/>
                <a:ea typeface="幼圆" pitchFamily="49" charset="-122"/>
              </a:rPr>
              <a:t>0</a:t>
            </a:r>
            <a:r>
              <a:rPr lang="zh-CN" altLang="en-US" sz="2400" dirty="0">
                <a:solidFill>
                  <a:srgbClr val="0000CC"/>
                </a:solidFill>
                <a:latin typeface="+mn-lt"/>
                <a:ea typeface="幼圆" pitchFamily="49" charset="-122"/>
              </a:rPr>
              <a:t>随之</a:t>
            </a:r>
            <a:r>
              <a:rPr lang="zh-CN" altLang="en-US" sz="2400" dirty="0" smtClean="0">
                <a:solidFill>
                  <a:srgbClr val="0000CC"/>
                </a:solidFill>
                <a:latin typeface="+mn-lt"/>
                <a:ea typeface="幼圆" pitchFamily="49" charset="-122"/>
              </a:rPr>
              <a:t>自动清“</a:t>
            </a:r>
            <a:r>
              <a:rPr lang="en-US" altLang="zh-CN" sz="2400" dirty="0" smtClean="0">
                <a:solidFill>
                  <a:srgbClr val="0000CC"/>
                </a:solidFill>
                <a:latin typeface="+mn-lt"/>
                <a:ea typeface="幼圆" pitchFamily="49" charset="-122"/>
              </a:rPr>
              <a:t>0”</a:t>
            </a:r>
            <a:r>
              <a:rPr lang="zh-CN" altLang="en-US" sz="2400" dirty="0">
                <a:solidFill>
                  <a:srgbClr val="0000CC"/>
                </a:solidFill>
                <a:latin typeface="+mn-lt"/>
                <a:ea typeface="幼圆" pitchFamily="49" charset="-122"/>
              </a:rPr>
              <a:t>。 </a:t>
            </a:r>
          </a:p>
        </p:txBody>
      </p:sp>
      <p:sp>
        <p:nvSpPr>
          <p:cNvPr id="68627" name="椭圆 1">
            <a:hlinkClick r:id="rId2" action="ppaction://hlinksldjump"/>
          </p:cNvPr>
          <p:cNvSpPr>
            <a:spLocks noChangeArrowheads="1"/>
          </p:cNvSpPr>
          <p:nvPr/>
        </p:nvSpPr>
        <p:spPr bwMode="auto">
          <a:xfrm>
            <a:off x="2514600" y="3681413"/>
            <a:ext cx="433388" cy="433387"/>
          </a:xfrm>
          <a:prstGeom prst="ellipse">
            <a:avLst/>
          </a:prstGeom>
          <a:noFill/>
          <a:ln w="9525" algn="ctr">
            <a:noFill/>
            <a:round/>
            <a:headEnd/>
            <a:tailEnd/>
          </a:ln>
        </p:spPr>
        <p:txBody>
          <a:bodyPr wrap="none" anchor="ctr"/>
          <a:lstStyle/>
          <a:p>
            <a:endParaRPr lang="zh-CN" altLang="en-US"/>
          </a:p>
        </p:txBody>
      </p:sp>
      <p:pic>
        <p:nvPicPr>
          <p:cNvPr id="68782" name="Picture 174"/>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345857" y="3023955"/>
            <a:ext cx="845661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5"/>
          <p:cNvSpPr>
            <a:spLocks noChangeArrowheads="1"/>
          </p:cNvSpPr>
          <p:nvPr/>
        </p:nvSpPr>
        <p:spPr bwMode="auto">
          <a:xfrm>
            <a:off x="0" y="2452688"/>
            <a:ext cx="9144000" cy="0"/>
          </a:xfrm>
          <a:prstGeom prst="rect">
            <a:avLst/>
          </a:prstGeom>
          <a:noFill/>
          <a:ln w="9525">
            <a:noFill/>
            <a:miter lim="800000"/>
            <a:headEnd/>
            <a:tailEnd/>
          </a:ln>
        </p:spPr>
        <p:txBody>
          <a:bodyPr wrap="none" anchor="ctr">
            <a:spAutoFit/>
          </a:bodyPr>
          <a:lstStyle/>
          <a:p>
            <a:endParaRPr lang="zh-CN" altLang="en-US"/>
          </a:p>
        </p:txBody>
      </p:sp>
      <p:sp>
        <p:nvSpPr>
          <p:cNvPr id="69634" name="Rectangle 6"/>
          <p:cNvSpPr>
            <a:spLocks noChangeArrowheads="1"/>
          </p:cNvSpPr>
          <p:nvPr/>
        </p:nvSpPr>
        <p:spPr bwMode="auto">
          <a:xfrm>
            <a:off x="457200" y="150347"/>
            <a:ext cx="4717958" cy="523220"/>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(8) </a:t>
            </a:r>
            <a:r>
              <a:rPr lang="zh-CN" altLang="en-US" sz="2800" dirty="0" smtClean="0">
                <a:solidFill>
                  <a:srgbClr val="0000CC"/>
                </a:solidFill>
                <a:latin typeface="+mn-lt"/>
                <a:ea typeface="幼圆" pitchFamily="49" charset="-122"/>
                <a:cs typeface="+mj-cs"/>
              </a:rPr>
              <a:t>发送保持寄存器</a:t>
            </a:r>
            <a:r>
              <a:rPr lang="zh-CN"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THR</a:t>
            </a:r>
            <a:r>
              <a:rPr lang="zh-CN" altLang="en-US" sz="2800" dirty="0">
                <a:solidFill>
                  <a:srgbClr val="0000CC"/>
                </a:solidFill>
                <a:latin typeface="+mn-lt"/>
                <a:ea typeface="幼圆" pitchFamily="49" charset="-122"/>
                <a:cs typeface="+mj-cs"/>
              </a:rPr>
              <a:t>）</a:t>
            </a:r>
          </a:p>
        </p:txBody>
      </p:sp>
      <p:sp>
        <p:nvSpPr>
          <p:cNvPr id="69635" name="Rectangle 7"/>
          <p:cNvSpPr>
            <a:spLocks noChangeArrowheads="1"/>
          </p:cNvSpPr>
          <p:nvPr/>
        </p:nvSpPr>
        <p:spPr bwMode="auto">
          <a:xfrm>
            <a:off x="518338" y="1088740"/>
            <a:ext cx="6596678" cy="498598"/>
          </a:xfrm>
          <a:prstGeom prst="rect">
            <a:avLst/>
          </a:prstGeom>
          <a:noFill/>
          <a:ln w="9525">
            <a:noFill/>
            <a:miter lim="800000"/>
            <a:headEnd/>
            <a:tailEnd/>
          </a:ln>
          <a:effectLst/>
        </p:spPr>
        <p:txBody>
          <a:bodyPr anchor="ctr">
            <a:spAutoFit/>
          </a:bodyPr>
          <a:lstStyle/>
          <a:p>
            <a:pPr algn="just">
              <a:lnSpc>
                <a:spcPct val="110000"/>
              </a:lnSpc>
            </a:pPr>
            <a:r>
              <a:rPr lang="en-US" altLang="zh-CN" sz="2400" dirty="0">
                <a:solidFill>
                  <a:srgbClr val="0000CC"/>
                </a:solidFill>
                <a:latin typeface="+mn-lt"/>
                <a:ea typeface="幼圆" pitchFamily="49" charset="-122"/>
              </a:rPr>
              <a:t>8</a:t>
            </a:r>
            <a:r>
              <a:rPr lang="zh-CN" altLang="en-US" sz="2400" dirty="0" smtClean="0">
                <a:solidFill>
                  <a:srgbClr val="0000CC"/>
                </a:solidFill>
                <a:latin typeface="+mn-lt"/>
                <a:ea typeface="幼圆" pitchFamily="49" charset="-122"/>
              </a:rPr>
              <a:t>位寄存器</a:t>
            </a:r>
            <a:r>
              <a:rPr lang="zh-CN" altLang="en-US" sz="2400" dirty="0">
                <a:solidFill>
                  <a:srgbClr val="0000CC"/>
                </a:solidFill>
                <a:latin typeface="+mn-lt"/>
                <a:ea typeface="幼圆" pitchFamily="49" charset="-122"/>
              </a:rPr>
              <a:t>，是用于暂存待发送的帧数据。 </a:t>
            </a:r>
          </a:p>
        </p:txBody>
      </p:sp>
      <p:grpSp>
        <p:nvGrpSpPr>
          <p:cNvPr id="69636" name="Group 10"/>
          <p:cNvGrpSpPr>
            <a:grpSpLocks/>
          </p:cNvGrpSpPr>
          <p:nvPr/>
        </p:nvGrpSpPr>
        <p:grpSpPr bwMode="auto">
          <a:xfrm>
            <a:off x="304800" y="2209800"/>
            <a:ext cx="8686800" cy="3433763"/>
            <a:chOff x="48" y="971"/>
            <a:chExt cx="5472" cy="2163"/>
          </a:xfrm>
        </p:grpSpPr>
        <p:sp>
          <p:nvSpPr>
            <p:cNvPr id="69637" name="Text Box 11"/>
            <p:cNvSpPr txBox="1">
              <a:spLocks noChangeArrowheads="1"/>
            </p:cNvSpPr>
            <p:nvPr/>
          </p:nvSpPr>
          <p:spPr bwMode="auto">
            <a:xfrm>
              <a:off x="194" y="1008"/>
              <a:ext cx="1294" cy="206"/>
            </a:xfrm>
            <a:prstGeom prst="rect">
              <a:avLst/>
            </a:prstGeom>
            <a:noFill/>
            <a:ln w="9525">
              <a:noFill/>
              <a:miter lim="800000"/>
              <a:headEnd/>
              <a:tailEnd/>
            </a:ln>
          </p:spPr>
          <p:txBody>
            <a:bodyPr wrap="none" lIns="18000" tIns="10800" rIns="18000" bIns="10800">
              <a:spAutoFit/>
            </a:bodyPr>
            <a:lstStyle/>
            <a:p>
              <a:pPr eaLnBrk="0" hangingPunct="0"/>
              <a:r>
                <a:rPr kumimoji="1" lang="en-US" altLang="zh-CN" sz="2000">
                  <a:latin typeface="Times New Roman" pitchFamily="18" charset="0"/>
                </a:rPr>
                <a:t>D7                      D0</a:t>
              </a:r>
            </a:p>
          </p:txBody>
        </p:sp>
        <p:sp>
          <p:nvSpPr>
            <p:cNvPr id="69638" name="Text Box 12"/>
            <p:cNvSpPr txBox="1">
              <a:spLocks noChangeArrowheads="1"/>
            </p:cNvSpPr>
            <p:nvPr/>
          </p:nvSpPr>
          <p:spPr bwMode="auto">
            <a:xfrm>
              <a:off x="175" y="2400"/>
              <a:ext cx="1313" cy="398"/>
            </a:xfrm>
            <a:prstGeom prst="rect">
              <a:avLst/>
            </a:prstGeom>
            <a:noFill/>
            <a:ln w="9525">
              <a:noFill/>
              <a:miter lim="800000"/>
              <a:headEnd/>
              <a:tailEnd/>
            </a:ln>
          </p:spPr>
          <p:txBody>
            <a:bodyPr lIns="18000" tIns="10800" rIns="18000" bIns="10800">
              <a:spAutoFit/>
            </a:bodyPr>
            <a:lstStyle/>
            <a:p>
              <a:pPr algn="ctr" eaLnBrk="0" hangingPunct="0"/>
              <a:r>
                <a:rPr kumimoji="1" lang="zh-CN" altLang="en-US" sz="2000" dirty="0">
                  <a:latin typeface="Times New Roman" pitchFamily="18" charset="0"/>
                </a:rPr>
                <a:t>总线来的</a:t>
              </a:r>
              <a:r>
                <a:rPr kumimoji="1" lang="en-US" altLang="zh-CN" sz="2000" dirty="0">
                  <a:latin typeface="Times New Roman" pitchFamily="18" charset="0"/>
                </a:rPr>
                <a:t>8</a:t>
              </a:r>
              <a:r>
                <a:rPr kumimoji="1" lang="zh-CN" altLang="en-US" sz="2000" dirty="0">
                  <a:latin typeface="Times New Roman" pitchFamily="18" charset="0"/>
                </a:rPr>
                <a:t>位数据</a:t>
              </a:r>
            </a:p>
            <a:p>
              <a:pPr algn="ctr" eaLnBrk="0" hangingPunct="0"/>
              <a:r>
                <a:rPr kumimoji="1" lang="zh-CN" altLang="en-US" sz="2000" dirty="0">
                  <a:latin typeface="Times New Roman" pitchFamily="18" charset="0"/>
                </a:rPr>
                <a:t>并行进</a:t>
              </a:r>
              <a:r>
                <a:rPr kumimoji="1" lang="en-US" altLang="zh-CN" sz="2000" dirty="0">
                  <a:latin typeface="宋体" charset="-122"/>
                </a:rPr>
                <a:t>THR</a:t>
              </a:r>
            </a:p>
          </p:txBody>
        </p:sp>
        <p:sp>
          <p:nvSpPr>
            <p:cNvPr id="69639" name="Line 13"/>
            <p:cNvSpPr>
              <a:spLocks noChangeShapeType="1"/>
            </p:cNvSpPr>
            <p:nvPr/>
          </p:nvSpPr>
          <p:spPr bwMode="auto">
            <a:xfrm>
              <a:off x="1536" y="1392"/>
              <a:ext cx="1248" cy="0"/>
            </a:xfrm>
            <a:prstGeom prst="line">
              <a:avLst/>
            </a:prstGeom>
            <a:noFill/>
            <a:ln w="19050">
              <a:solidFill>
                <a:schemeClr val="tx1"/>
              </a:solidFill>
              <a:miter lim="800000"/>
              <a:headEnd/>
              <a:tailEnd type="triangle" w="sm" len="med"/>
            </a:ln>
          </p:spPr>
          <p:txBody>
            <a:bodyPr wrap="none"/>
            <a:lstStyle/>
            <a:p>
              <a:endParaRPr lang="zh-CN" altLang="en-US"/>
            </a:p>
          </p:txBody>
        </p:sp>
        <p:sp>
          <p:nvSpPr>
            <p:cNvPr id="69640" name="Text Box 14"/>
            <p:cNvSpPr txBox="1">
              <a:spLocks noChangeArrowheads="1"/>
            </p:cNvSpPr>
            <p:nvPr/>
          </p:nvSpPr>
          <p:spPr bwMode="auto">
            <a:xfrm>
              <a:off x="1630" y="1618"/>
              <a:ext cx="890" cy="782"/>
            </a:xfrm>
            <a:prstGeom prst="rect">
              <a:avLst/>
            </a:prstGeom>
            <a:noFill/>
            <a:ln w="9525">
              <a:noFill/>
              <a:miter lim="800000"/>
              <a:headEnd/>
              <a:tailEnd/>
            </a:ln>
          </p:spPr>
          <p:txBody>
            <a:bodyPr lIns="18000" tIns="10800" rIns="18000" bIns="10800">
              <a:spAutoFit/>
            </a:bodyPr>
            <a:lstStyle/>
            <a:p>
              <a:pPr eaLnBrk="0" hangingPunct="0"/>
              <a:r>
                <a:rPr kumimoji="1" lang="zh-CN" altLang="en-US" sz="2000" dirty="0">
                  <a:latin typeface="Times New Roman" pitchFamily="18" charset="0"/>
                </a:rPr>
                <a:t>从低位到高位串行移位到</a:t>
              </a:r>
              <a:r>
                <a:rPr kumimoji="1" lang="en-US" altLang="zh-CN" sz="2000" dirty="0">
                  <a:latin typeface="Times New Roman" pitchFamily="18" charset="0"/>
                </a:rPr>
                <a:t>SOUT</a:t>
              </a:r>
              <a:r>
                <a:rPr kumimoji="1" lang="zh-CN" altLang="en-US" sz="2000" dirty="0">
                  <a:latin typeface="Times New Roman" pitchFamily="18" charset="0"/>
                </a:rPr>
                <a:t>引脚输出</a:t>
              </a:r>
            </a:p>
          </p:txBody>
        </p:sp>
        <p:sp>
          <p:nvSpPr>
            <p:cNvPr id="69641" name="Line 15"/>
            <p:cNvSpPr>
              <a:spLocks noChangeShapeType="1"/>
            </p:cNvSpPr>
            <p:nvPr/>
          </p:nvSpPr>
          <p:spPr bwMode="auto">
            <a:xfrm>
              <a:off x="2928" y="1392"/>
              <a:ext cx="1104" cy="0"/>
            </a:xfrm>
            <a:prstGeom prst="line">
              <a:avLst/>
            </a:prstGeom>
            <a:noFill/>
            <a:ln w="19050">
              <a:solidFill>
                <a:schemeClr val="tx1"/>
              </a:solidFill>
              <a:miter lim="800000"/>
              <a:headEnd/>
              <a:tailEnd type="triangle" w="sm" len="med"/>
            </a:ln>
          </p:spPr>
          <p:txBody>
            <a:bodyPr wrap="none"/>
            <a:lstStyle/>
            <a:p>
              <a:endParaRPr lang="zh-CN" altLang="en-US"/>
            </a:p>
          </p:txBody>
        </p:sp>
        <p:sp>
          <p:nvSpPr>
            <p:cNvPr id="69642" name="Text Box 16"/>
            <p:cNvSpPr txBox="1">
              <a:spLocks noChangeArrowheads="1"/>
            </p:cNvSpPr>
            <p:nvPr/>
          </p:nvSpPr>
          <p:spPr bwMode="auto">
            <a:xfrm>
              <a:off x="4080" y="1008"/>
              <a:ext cx="1334" cy="206"/>
            </a:xfrm>
            <a:prstGeom prst="rect">
              <a:avLst/>
            </a:prstGeom>
            <a:noFill/>
            <a:ln w="9525">
              <a:noFill/>
              <a:miter lim="800000"/>
              <a:headEnd/>
              <a:tailEnd/>
            </a:ln>
          </p:spPr>
          <p:txBody>
            <a:bodyPr wrap="none" lIns="18000" tIns="10800" rIns="18000" bIns="10800">
              <a:spAutoFit/>
            </a:bodyPr>
            <a:lstStyle/>
            <a:p>
              <a:pPr eaLnBrk="0" hangingPunct="0"/>
              <a:r>
                <a:rPr kumimoji="1" lang="en-US" altLang="zh-CN" sz="2000">
                  <a:latin typeface="Times New Roman" pitchFamily="18" charset="0"/>
                </a:rPr>
                <a:t>D7                       D0</a:t>
              </a:r>
            </a:p>
          </p:txBody>
        </p:sp>
        <p:sp>
          <p:nvSpPr>
            <p:cNvPr id="69643" name="Text Box 17"/>
            <p:cNvSpPr txBox="1">
              <a:spLocks noChangeArrowheads="1"/>
            </p:cNvSpPr>
            <p:nvPr/>
          </p:nvSpPr>
          <p:spPr bwMode="auto">
            <a:xfrm>
              <a:off x="4032" y="1248"/>
              <a:ext cx="1392" cy="240"/>
            </a:xfrm>
            <a:prstGeom prst="rect">
              <a:avLst/>
            </a:prstGeom>
            <a:noFill/>
            <a:ln w="19050">
              <a:solidFill>
                <a:schemeClr val="tx1"/>
              </a:solidFill>
              <a:miter lim="800000"/>
              <a:headEnd/>
              <a:tailEnd/>
            </a:ln>
          </p:spPr>
          <p:txBody>
            <a:bodyPr wrap="none" lIns="18000" tIns="10800" rIns="18000" bIns="10800"/>
            <a:lstStyle/>
            <a:p>
              <a:pPr algn="ctr" eaLnBrk="0" hangingPunct="0"/>
              <a:r>
                <a:rPr kumimoji="1" lang="zh-CN" altLang="en-US" sz="2000" dirty="0">
                  <a:latin typeface="Times New Roman" pitchFamily="18" charset="0"/>
                </a:rPr>
                <a:t>接收移位寄存器</a:t>
              </a:r>
              <a:r>
                <a:rPr kumimoji="1" lang="en-US" altLang="zh-CN" sz="2000" dirty="0">
                  <a:latin typeface="宋体" charset="-122"/>
                </a:rPr>
                <a:t>RSR</a:t>
              </a:r>
            </a:p>
          </p:txBody>
        </p:sp>
        <p:sp>
          <p:nvSpPr>
            <p:cNvPr id="69644" name="Text Box 18"/>
            <p:cNvSpPr txBox="1">
              <a:spLocks noChangeArrowheads="1"/>
            </p:cNvSpPr>
            <p:nvPr/>
          </p:nvSpPr>
          <p:spPr bwMode="auto">
            <a:xfrm>
              <a:off x="144" y="1248"/>
              <a:ext cx="1392" cy="240"/>
            </a:xfrm>
            <a:prstGeom prst="rect">
              <a:avLst/>
            </a:prstGeom>
            <a:noFill/>
            <a:ln w="19050">
              <a:solidFill>
                <a:schemeClr val="tx1"/>
              </a:solidFill>
              <a:miter lim="800000"/>
              <a:headEnd/>
              <a:tailEnd/>
            </a:ln>
          </p:spPr>
          <p:txBody>
            <a:bodyPr wrap="none" lIns="18000" tIns="10800" rIns="18000" bIns="10800"/>
            <a:lstStyle/>
            <a:p>
              <a:pPr algn="ctr" eaLnBrk="0" hangingPunct="0"/>
              <a:r>
                <a:rPr kumimoji="1" lang="zh-CN" altLang="en-US" sz="2000" dirty="0">
                  <a:latin typeface="Times New Roman" pitchFamily="18" charset="0"/>
                </a:rPr>
                <a:t>发送移位寄存器</a:t>
              </a:r>
              <a:r>
                <a:rPr kumimoji="1" lang="en-US" altLang="zh-CN" sz="2000" dirty="0">
                  <a:latin typeface="宋体" charset="-122"/>
                </a:rPr>
                <a:t>TSR</a:t>
              </a:r>
            </a:p>
          </p:txBody>
        </p:sp>
        <p:sp>
          <p:nvSpPr>
            <p:cNvPr id="69645" name="AutoShape 19"/>
            <p:cNvSpPr>
              <a:spLocks noChangeArrowheads="1"/>
            </p:cNvSpPr>
            <p:nvPr/>
          </p:nvSpPr>
          <p:spPr bwMode="auto">
            <a:xfrm>
              <a:off x="480" y="1488"/>
              <a:ext cx="624" cy="192"/>
            </a:xfrm>
            <a:prstGeom prst="upArrow">
              <a:avLst>
                <a:gd name="adj1" fmla="val 49676"/>
                <a:gd name="adj2" fmla="val 55208"/>
              </a:avLst>
            </a:prstGeom>
            <a:noFill/>
            <a:ln w="19050">
              <a:solidFill>
                <a:schemeClr val="tx1"/>
              </a:solidFill>
              <a:miter lim="800000"/>
              <a:headEnd/>
              <a:tailEnd/>
            </a:ln>
          </p:spPr>
          <p:txBody>
            <a:bodyPr wrap="none" anchor="ctr"/>
            <a:lstStyle/>
            <a:p>
              <a:endParaRPr lang="zh-CN" altLang="en-US"/>
            </a:p>
          </p:txBody>
        </p:sp>
        <p:sp>
          <p:nvSpPr>
            <p:cNvPr id="69646" name="Text Box 20"/>
            <p:cNvSpPr txBox="1">
              <a:spLocks noChangeArrowheads="1"/>
            </p:cNvSpPr>
            <p:nvPr/>
          </p:nvSpPr>
          <p:spPr bwMode="auto">
            <a:xfrm>
              <a:off x="3105" y="1618"/>
              <a:ext cx="894" cy="782"/>
            </a:xfrm>
            <a:prstGeom prst="rect">
              <a:avLst/>
            </a:prstGeom>
            <a:noFill/>
            <a:ln w="9525">
              <a:noFill/>
              <a:miter lim="800000"/>
              <a:headEnd/>
              <a:tailEnd/>
            </a:ln>
          </p:spPr>
          <p:txBody>
            <a:bodyPr lIns="18000" tIns="10800" rIns="18000" bIns="10800">
              <a:spAutoFit/>
            </a:bodyPr>
            <a:lstStyle/>
            <a:p>
              <a:pPr eaLnBrk="0" hangingPunct="0"/>
              <a:r>
                <a:rPr kumimoji="1" lang="zh-CN" altLang="en-US" sz="2000" dirty="0">
                  <a:latin typeface="Times New Roman" pitchFamily="18" charset="0"/>
                </a:rPr>
                <a:t>从低位到高位、从</a:t>
              </a:r>
              <a:r>
                <a:rPr kumimoji="1" lang="en-US" altLang="zh-CN" sz="2000" dirty="0">
                  <a:latin typeface="Times New Roman" pitchFamily="18" charset="0"/>
                </a:rPr>
                <a:t>SIN</a:t>
              </a:r>
              <a:r>
                <a:rPr kumimoji="1" lang="zh-CN" altLang="en-US" sz="2000" dirty="0">
                  <a:latin typeface="Times New Roman" pitchFamily="18" charset="0"/>
                </a:rPr>
                <a:t>引脚串行移位到</a:t>
              </a:r>
              <a:r>
                <a:rPr kumimoji="1" lang="en-US" altLang="zh-CN" sz="2000" dirty="0">
                  <a:latin typeface="Times New Roman" pitchFamily="18" charset="0"/>
                </a:rPr>
                <a:t>REG</a:t>
              </a:r>
              <a:r>
                <a:rPr kumimoji="1" lang="zh-CN" altLang="en-US" sz="2000" dirty="0">
                  <a:latin typeface="Times New Roman" pitchFamily="18" charset="0"/>
                </a:rPr>
                <a:t>中</a:t>
              </a:r>
            </a:p>
          </p:txBody>
        </p:sp>
        <p:sp>
          <p:nvSpPr>
            <p:cNvPr id="69647" name="Line 21"/>
            <p:cNvSpPr>
              <a:spLocks noChangeShapeType="1"/>
            </p:cNvSpPr>
            <p:nvPr/>
          </p:nvSpPr>
          <p:spPr bwMode="auto">
            <a:xfrm>
              <a:off x="2056" y="1395"/>
              <a:ext cx="0" cy="213"/>
            </a:xfrm>
            <a:prstGeom prst="line">
              <a:avLst/>
            </a:prstGeom>
            <a:noFill/>
            <a:ln w="19050">
              <a:solidFill>
                <a:schemeClr val="tx1"/>
              </a:solidFill>
              <a:miter lim="800000"/>
              <a:headEnd/>
              <a:tailEnd/>
            </a:ln>
          </p:spPr>
          <p:txBody>
            <a:bodyPr wrap="none"/>
            <a:lstStyle/>
            <a:p>
              <a:endParaRPr lang="zh-CN" altLang="en-US"/>
            </a:p>
          </p:txBody>
        </p:sp>
        <p:sp>
          <p:nvSpPr>
            <p:cNvPr id="69648" name="Line 22"/>
            <p:cNvSpPr>
              <a:spLocks noChangeShapeType="1"/>
            </p:cNvSpPr>
            <p:nvPr/>
          </p:nvSpPr>
          <p:spPr bwMode="auto">
            <a:xfrm>
              <a:off x="3530" y="1392"/>
              <a:ext cx="0" cy="213"/>
            </a:xfrm>
            <a:prstGeom prst="line">
              <a:avLst/>
            </a:prstGeom>
            <a:noFill/>
            <a:ln w="19050">
              <a:solidFill>
                <a:schemeClr val="tx1"/>
              </a:solidFill>
              <a:miter lim="800000"/>
              <a:headEnd/>
              <a:tailEnd/>
            </a:ln>
          </p:spPr>
          <p:txBody>
            <a:bodyPr wrap="none"/>
            <a:lstStyle/>
            <a:p>
              <a:endParaRPr lang="zh-CN" altLang="en-US"/>
            </a:p>
          </p:txBody>
        </p:sp>
        <p:sp>
          <p:nvSpPr>
            <p:cNvPr id="69649" name="Text Box 23"/>
            <p:cNvSpPr txBox="1">
              <a:spLocks noChangeArrowheads="1"/>
            </p:cNvSpPr>
            <p:nvPr/>
          </p:nvSpPr>
          <p:spPr bwMode="auto">
            <a:xfrm>
              <a:off x="4292" y="2386"/>
              <a:ext cx="1036" cy="398"/>
            </a:xfrm>
            <a:prstGeom prst="rect">
              <a:avLst/>
            </a:prstGeom>
            <a:noFill/>
            <a:ln w="9525">
              <a:noFill/>
              <a:miter lim="800000"/>
              <a:headEnd/>
              <a:tailEnd/>
            </a:ln>
          </p:spPr>
          <p:txBody>
            <a:bodyPr lIns="18000" tIns="10800" rIns="18000" bIns="10800">
              <a:spAutoFit/>
            </a:bodyPr>
            <a:lstStyle/>
            <a:p>
              <a:pPr algn="ctr" eaLnBrk="0" hangingPunct="0"/>
              <a:r>
                <a:rPr kumimoji="1" lang="en-US" altLang="zh-CN" sz="2000" dirty="0">
                  <a:latin typeface="Times New Roman" pitchFamily="18" charset="0"/>
                </a:rPr>
                <a:t>8</a:t>
              </a:r>
              <a:r>
                <a:rPr kumimoji="1" lang="zh-CN" altLang="en-US" sz="2000" dirty="0">
                  <a:latin typeface="Times New Roman" pitchFamily="18" charset="0"/>
                </a:rPr>
                <a:t>位数据并行</a:t>
              </a:r>
            </a:p>
            <a:p>
              <a:pPr algn="ctr" eaLnBrk="0" hangingPunct="0"/>
              <a:r>
                <a:rPr kumimoji="1" lang="zh-CN" altLang="en-US" sz="2000" dirty="0">
                  <a:latin typeface="Times New Roman" pitchFamily="18" charset="0"/>
                </a:rPr>
                <a:t>到总线 </a:t>
              </a:r>
            </a:p>
          </p:txBody>
        </p:sp>
        <p:sp>
          <p:nvSpPr>
            <p:cNvPr id="69650" name="Rectangle 24"/>
            <p:cNvSpPr>
              <a:spLocks noChangeArrowheads="1"/>
            </p:cNvSpPr>
            <p:nvPr/>
          </p:nvSpPr>
          <p:spPr bwMode="auto">
            <a:xfrm>
              <a:off x="48" y="986"/>
              <a:ext cx="2544" cy="1846"/>
            </a:xfrm>
            <a:prstGeom prst="rect">
              <a:avLst/>
            </a:prstGeom>
            <a:noFill/>
            <a:ln w="19050">
              <a:solidFill>
                <a:srgbClr val="FF0000"/>
              </a:solidFill>
              <a:prstDash val="dash"/>
              <a:miter lim="800000"/>
              <a:headEnd/>
              <a:tailEnd/>
            </a:ln>
          </p:spPr>
          <p:txBody>
            <a:bodyPr wrap="none" anchor="ctr"/>
            <a:lstStyle/>
            <a:p>
              <a:endParaRPr lang="zh-CN" altLang="en-US"/>
            </a:p>
          </p:txBody>
        </p:sp>
        <p:sp>
          <p:nvSpPr>
            <p:cNvPr id="69651" name="Rectangle 25"/>
            <p:cNvSpPr>
              <a:spLocks noChangeArrowheads="1"/>
            </p:cNvSpPr>
            <p:nvPr/>
          </p:nvSpPr>
          <p:spPr bwMode="auto">
            <a:xfrm>
              <a:off x="3039" y="971"/>
              <a:ext cx="2481" cy="1861"/>
            </a:xfrm>
            <a:prstGeom prst="rect">
              <a:avLst/>
            </a:prstGeom>
            <a:noFill/>
            <a:ln w="19050">
              <a:solidFill>
                <a:schemeClr val="accent2"/>
              </a:solidFill>
              <a:prstDash val="dash"/>
              <a:miter lim="800000"/>
              <a:headEnd/>
              <a:tailEnd/>
            </a:ln>
          </p:spPr>
          <p:txBody>
            <a:bodyPr wrap="none" anchor="ctr"/>
            <a:lstStyle/>
            <a:p>
              <a:endParaRPr lang="zh-CN" altLang="en-US"/>
            </a:p>
          </p:txBody>
        </p:sp>
        <p:sp>
          <p:nvSpPr>
            <p:cNvPr id="69652" name="Text Box 26"/>
            <p:cNvSpPr txBox="1">
              <a:spLocks noChangeArrowheads="1"/>
            </p:cNvSpPr>
            <p:nvPr/>
          </p:nvSpPr>
          <p:spPr bwMode="auto">
            <a:xfrm>
              <a:off x="739" y="2880"/>
              <a:ext cx="933" cy="246"/>
            </a:xfrm>
            <a:prstGeom prst="rect">
              <a:avLst/>
            </a:prstGeom>
            <a:noFill/>
            <a:ln w="9525">
              <a:noFill/>
              <a:miter lim="800000"/>
              <a:headEnd/>
              <a:tailEnd/>
            </a:ln>
          </p:spPr>
          <p:txBody>
            <a:bodyPr lIns="18000" tIns="10800" rIns="18000" bIns="10800">
              <a:spAutoFit/>
            </a:bodyPr>
            <a:lstStyle/>
            <a:p>
              <a:pPr algn="ctr" eaLnBrk="0" hangingPunct="0"/>
              <a:r>
                <a:rPr kumimoji="1" lang="zh-CN" altLang="en-US" sz="2400" b="1" dirty="0">
                  <a:solidFill>
                    <a:srgbClr val="FF0000"/>
                  </a:solidFill>
                  <a:latin typeface="Times New Roman" pitchFamily="18" charset="0"/>
                </a:rPr>
                <a:t>发送方</a:t>
              </a:r>
            </a:p>
          </p:txBody>
        </p:sp>
        <p:sp>
          <p:nvSpPr>
            <p:cNvPr id="69653" name="Text Box 27"/>
            <p:cNvSpPr txBox="1">
              <a:spLocks noChangeArrowheads="1"/>
            </p:cNvSpPr>
            <p:nvPr/>
          </p:nvSpPr>
          <p:spPr bwMode="auto">
            <a:xfrm>
              <a:off x="3939" y="2888"/>
              <a:ext cx="934" cy="246"/>
            </a:xfrm>
            <a:prstGeom prst="rect">
              <a:avLst/>
            </a:prstGeom>
            <a:noFill/>
            <a:ln w="9525">
              <a:noFill/>
              <a:miter lim="800000"/>
              <a:headEnd/>
              <a:tailEnd/>
            </a:ln>
          </p:spPr>
          <p:txBody>
            <a:bodyPr lIns="18000" tIns="10800" rIns="18000" bIns="10800">
              <a:spAutoFit/>
            </a:bodyPr>
            <a:lstStyle/>
            <a:p>
              <a:pPr algn="ctr" eaLnBrk="0" hangingPunct="0"/>
              <a:r>
                <a:rPr kumimoji="1" lang="zh-CN" altLang="en-US" sz="2400" b="1" dirty="0">
                  <a:solidFill>
                    <a:srgbClr val="0000CC"/>
                  </a:solidFill>
                  <a:latin typeface="Times New Roman" pitchFamily="18" charset="0"/>
                </a:rPr>
                <a:t>接收方</a:t>
              </a:r>
            </a:p>
          </p:txBody>
        </p:sp>
        <p:sp>
          <p:nvSpPr>
            <p:cNvPr id="69654" name="Text Box 28"/>
            <p:cNvSpPr txBox="1">
              <a:spLocks noChangeArrowheads="1"/>
            </p:cNvSpPr>
            <p:nvPr/>
          </p:nvSpPr>
          <p:spPr bwMode="auto">
            <a:xfrm>
              <a:off x="144" y="1680"/>
              <a:ext cx="1402" cy="240"/>
            </a:xfrm>
            <a:prstGeom prst="rect">
              <a:avLst/>
            </a:prstGeom>
            <a:noFill/>
            <a:ln w="19050">
              <a:solidFill>
                <a:schemeClr val="tx1"/>
              </a:solidFill>
              <a:miter lim="800000"/>
              <a:headEnd/>
              <a:tailEnd/>
            </a:ln>
          </p:spPr>
          <p:txBody>
            <a:bodyPr wrap="none" lIns="18000" tIns="10800" rIns="18000" bIns="10800"/>
            <a:lstStyle/>
            <a:p>
              <a:pPr algn="ctr" eaLnBrk="0" hangingPunct="0"/>
              <a:r>
                <a:rPr kumimoji="1" lang="zh-CN" altLang="en-US" sz="2000" dirty="0">
                  <a:solidFill>
                    <a:srgbClr val="FF0000"/>
                  </a:solidFill>
                  <a:latin typeface="Times New Roman" pitchFamily="18" charset="0"/>
                </a:rPr>
                <a:t>发送保持寄存器</a:t>
              </a:r>
              <a:r>
                <a:rPr kumimoji="1" lang="en-US" altLang="zh-CN" sz="2000" dirty="0">
                  <a:solidFill>
                    <a:srgbClr val="FF0000"/>
                  </a:solidFill>
                  <a:latin typeface="宋体" charset="-122"/>
                </a:rPr>
                <a:t>THR</a:t>
              </a:r>
            </a:p>
          </p:txBody>
        </p:sp>
        <p:sp>
          <p:nvSpPr>
            <p:cNvPr id="69655" name="Text Box 29"/>
            <p:cNvSpPr txBox="1">
              <a:spLocks noChangeArrowheads="1"/>
            </p:cNvSpPr>
            <p:nvPr/>
          </p:nvSpPr>
          <p:spPr bwMode="auto">
            <a:xfrm>
              <a:off x="4032" y="1680"/>
              <a:ext cx="1392" cy="240"/>
            </a:xfrm>
            <a:prstGeom prst="rect">
              <a:avLst/>
            </a:prstGeom>
            <a:noFill/>
            <a:ln w="19050">
              <a:solidFill>
                <a:schemeClr val="tx1"/>
              </a:solidFill>
              <a:miter lim="800000"/>
              <a:headEnd/>
              <a:tailEnd/>
            </a:ln>
          </p:spPr>
          <p:txBody>
            <a:bodyPr wrap="none" lIns="18000" tIns="10800" rIns="18000" bIns="10800"/>
            <a:lstStyle/>
            <a:p>
              <a:pPr algn="ctr" eaLnBrk="0" hangingPunct="0"/>
              <a:r>
                <a:rPr kumimoji="1" lang="zh-CN" altLang="en-US" sz="2000">
                  <a:latin typeface="Times New Roman" pitchFamily="18" charset="0"/>
                </a:rPr>
                <a:t>接收缓冲寄存器</a:t>
              </a:r>
              <a:r>
                <a:rPr kumimoji="1" lang="en-US" altLang="zh-CN" sz="2000">
                  <a:latin typeface="宋体" charset="-122"/>
                </a:rPr>
                <a:t>RBR</a:t>
              </a:r>
            </a:p>
          </p:txBody>
        </p:sp>
        <p:sp>
          <p:nvSpPr>
            <p:cNvPr id="69656" name="AutoShape 30"/>
            <p:cNvSpPr>
              <a:spLocks noChangeArrowheads="1"/>
            </p:cNvSpPr>
            <p:nvPr/>
          </p:nvSpPr>
          <p:spPr bwMode="auto">
            <a:xfrm>
              <a:off x="480" y="1920"/>
              <a:ext cx="624" cy="480"/>
            </a:xfrm>
            <a:prstGeom prst="upArrow">
              <a:avLst>
                <a:gd name="adj1" fmla="val 49676"/>
                <a:gd name="adj2" fmla="val 30208"/>
              </a:avLst>
            </a:prstGeom>
            <a:noFill/>
            <a:ln w="19050">
              <a:solidFill>
                <a:schemeClr val="tx1"/>
              </a:solidFill>
              <a:miter lim="800000"/>
              <a:headEnd/>
              <a:tailEnd/>
            </a:ln>
          </p:spPr>
          <p:txBody>
            <a:bodyPr wrap="none" anchor="ctr"/>
            <a:lstStyle/>
            <a:p>
              <a:endParaRPr lang="zh-CN" altLang="en-US"/>
            </a:p>
          </p:txBody>
        </p:sp>
        <p:sp>
          <p:nvSpPr>
            <p:cNvPr id="69657" name="AutoShape 31"/>
            <p:cNvSpPr>
              <a:spLocks noChangeArrowheads="1"/>
            </p:cNvSpPr>
            <p:nvPr/>
          </p:nvSpPr>
          <p:spPr bwMode="auto">
            <a:xfrm rot="-10798414">
              <a:off x="4415" y="1488"/>
              <a:ext cx="624" cy="192"/>
            </a:xfrm>
            <a:prstGeom prst="upArrow">
              <a:avLst>
                <a:gd name="adj1" fmla="val 47750"/>
                <a:gd name="adj2" fmla="val 64889"/>
              </a:avLst>
            </a:prstGeom>
            <a:noFill/>
            <a:ln w="19050">
              <a:solidFill>
                <a:schemeClr val="tx1"/>
              </a:solidFill>
              <a:miter lim="800000"/>
              <a:headEnd/>
              <a:tailEnd/>
            </a:ln>
          </p:spPr>
          <p:txBody>
            <a:bodyPr wrap="none" anchor="ctr"/>
            <a:lstStyle/>
            <a:p>
              <a:endParaRPr lang="zh-CN" altLang="en-US"/>
            </a:p>
          </p:txBody>
        </p:sp>
        <p:sp>
          <p:nvSpPr>
            <p:cNvPr id="69658" name="AutoShape 32"/>
            <p:cNvSpPr>
              <a:spLocks noChangeArrowheads="1"/>
            </p:cNvSpPr>
            <p:nvPr/>
          </p:nvSpPr>
          <p:spPr bwMode="auto">
            <a:xfrm rot="-10798414">
              <a:off x="4416" y="1920"/>
              <a:ext cx="624" cy="432"/>
            </a:xfrm>
            <a:prstGeom prst="upArrow">
              <a:avLst>
                <a:gd name="adj1" fmla="val 43926"/>
                <a:gd name="adj2" fmla="val 34500"/>
              </a:avLst>
            </a:prstGeom>
            <a:noFill/>
            <a:ln w="19050">
              <a:solidFill>
                <a:schemeClr val="tx1"/>
              </a:solidFill>
              <a:miter lim="800000"/>
              <a:headEnd/>
              <a:tailEnd/>
            </a:ln>
          </p:spPr>
          <p:txBody>
            <a:bodyPr wrap="none" anchor="ctr"/>
            <a:lstStyle/>
            <a:p>
              <a:endParaRPr lang="zh-CN" altLang="en-US"/>
            </a:p>
          </p:txBody>
        </p:sp>
        <p:sp>
          <p:nvSpPr>
            <p:cNvPr id="69659" name="Freeform 33"/>
            <p:cNvSpPr>
              <a:spLocks/>
            </p:cNvSpPr>
            <p:nvPr/>
          </p:nvSpPr>
          <p:spPr bwMode="auto">
            <a:xfrm>
              <a:off x="2736" y="1248"/>
              <a:ext cx="96" cy="288"/>
            </a:xfrm>
            <a:custGeom>
              <a:avLst/>
              <a:gdLst>
                <a:gd name="T0" fmla="*/ 96 w 96"/>
                <a:gd name="T1" fmla="*/ 0 h 288"/>
                <a:gd name="T2" fmla="*/ 0 w 96"/>
                <a:gd name="T3" fmla="*/ 96 h 288"/>
                <a:gd name="T4" fmla="*/ 96 w 96"/>
                <a:gd name="T5" fmla="*/ 192 h 288"/>
                <a:gd name="T6" fmla="*/ 0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cubicBezTo>
                    <a:pt x="48" y="32"/>
                    <a:pt x="0" y="64"/>
                    <a:pt x="0" y="96"/>
                  </a:cubicBezTo>
                  <a:cubicBezTo>
                    <a:pt x="0" y="128"/>
                    <a:pt x="96" y="160"/>
                    <a:pt x="96" y="192"/>
                  </a:cubicBezTo>
                  <a:cubicBezTo>
                    <a:pt x="96" y="224"/>
                    <a:pt x="48" y="256"/>
                    <a:pt x="0" y="288"/>
                  </a:cubicBezTo>
                </a:path>
              </a:pathLst>
            </a:custGeom>
            <a:noFill/>
            <a:ln w="19050">
              <a:solidFill>
                <a:schemeClr val="tx1"/>
              </a:solidFill>
              <a:round/>
              <a:headEnd/>
              <a:tailEnd/>
            </a:ln>
          </p:spPr>
          <p:txBody>
            <a:bodyPr/>
            <a:lstStyle/>
            <a:p>
              <a:endParaRPr lang="zh-CN" altLang="en-US"/>
            </a:p>
          </p:txBody>
        </p:sp>
        <p:sp>
          <p:nvSpPr>
            <p:cNvPr id="69660" name="Freeform 34"/>
            <p:cNvSpPr>
              <a:spLocks/>
            </p:cNvSpPr>
            <p:nvPr/>
          </p:nvSpPr>
          <p:spPr bwMode="auto">
            <a:xfrm>
              <a:off x="2832" y="1248"/>
              <a:ext cx="96" cy="288"/>
            </a:xfrm>
            <a:custGeom>
              <a:avLst/>
              <a:gdLst>
                <a:gd name="T0" fmla="*/ 96 w 96"/>
                <a:gd name="T1" fmla="*/ 0 h 288"/>
                <a:gd name="T2" fmla="*/ 0 w 96"/>
                <a:gd name="T3" fmla="*/ 96 h 288"/>
                <a:gd name="T4" fmla="*/ 96 w 96"/>
                <a:gd name="T5" fmla="*/ 192 h 288"/>
                <a:gd name="T6" fmla="*/ 0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cubicBezTo>
                    <a:pt x="48" y="32"/>
                    <a:pt x="0" y="64"/>
                    <a:pt x="0" y="96"/>
                  </a:cubicBezTo>
                  <a:cubicBezTo>
                    <a:pt x="0" y="128"/>
                    <a:pt x="96" y="160"/>
                    <a:pt x="96" y="192"/>
                  </a:cubicBezTo>
                  <a:cubicBezTo>
                    <a:pt x="96" y="224"/>
                    <a:pt x="48" y="256"/>
                    <a:pt x="0" y="288"/>
                  </a:cubicBezTo>
                </a:path>
              </a:pathLst>
            </a:custGeom>
            <a:noFill/>
            <a:ln w="19050">
              <a:solidFill>
                <a:schemeClr val="tx1"/>
              </a:solidFill>
              <a:round/>
              <a:headEnd/>
              <a:tailEnd/>
            </a:ln>
          </p:spPr>
          <p:txBody>
            <a:bodyPr/>
            <a:lstStyle/>
            <a:p>
              <a:endParaRPr lang="zh-CN" altLang="en-US"/>
            </a:p>
          </p:txBody>
        </p:sp>
      </p:grpSp>
      <p:pic>
        <p:nvPicPr>
          <p:cNvPr id="30" name="图片 29">
            <a:hlinkClick r:id="" action="ppaction://hlinkshowjump?jump=lastslideviewed"/>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639" y="5643563"/>
            <a:ext cx="904164" cy="904164"/>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5"/>
          <p:cNvSpPr>
            <a:spLocks noChangeArrowheads="1"/>
          </p:cNvSpPr>
          <p:nvPr/>
        </p:nvSpPr>
        <p:spPr bwMode="auto">
          <a:xfrm>
            <a:off x="457200" y="150347"/>
            <a:ext cx="4698722" cy="523220"/>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(9) </a:t>
            </a:r>
            <a:r>
              <a:rPr lang="zh-CN" altLang="en-US" sz="2800" dirty="0">
                <a:solidFill>
                  <a:srgbClr val="0000CC"/>
                </a:solidFill>
                <a:latin typeface="+mn-lt"/>
                <a:ea typeface="幼圆" pitchFamily="49" charset="-122"/>
                <a:cs typeface="+mj-cs"/>
              </a:rPr>
              <a:t>接收缓冲寄存器（</a:t>
            </a:r>
            <a:r>
              <a:rPr lang="en-US" altLang="zh-CN" sz="2800" dirty="0">
                <a:solidFill>
                  <a:srgbClr val="0000CC"/>
                </a:solidFill>
                <a:latin typeface="+mn-lt"/>
                <a:ea typeface="幼圆" pitchFamily="49" charset="-122"/>
                <a:cs typeface="+mj-cs"/>
              </a:rPr>
              <a:t>RBR</a:t>
            </a:r>
            <a:r>
              <a:rPr lang="zh-CN" altLang="en-US" sz="2800" dirty="0">
                <a:solidFill>
                  <a:srgbClr val="0000CC"/>
                </a:solidFill>
                <a:latin typeface="+mn-lt"/>
                <a:ea typeface="幼圆" pitchFamily="49" charset="-122"/>
                <a:cs typeface="+mj-cs"/>
              </a:rPr>
              <a:t>）</a:t>
            </a:r>
          </a:p>
        </p:txBody>
      </p:sp>
      <p:sp>
        <p:nvSpPr>
          <p:cNvPr id="70658" name="Rectangle 6"/>
          <p:cNvSpPr>
            <a:spLocks noChangeArrowheads="1"/>
          </p:cNvSpPr>
          <p:nvPr/>
        </p:nvSpPr>
        <p:spPr bwMode="auto">
          <a:xfrm>
            <a:off x="521550" y="1043735"/>
            <a:ext cx="6288901" cy="498598"/>
          </a:xfrm>
          <a:prstGeom prst="rect">
            <a:avLst/>
          </a:prstGeom>
          <a:noFill/>
          <a:ln w="9525">
            <a:noFill/>
            <a:miter lim="800000"/>
            <a:headEnd/>
            <a:tailEnd/>
          </a:ln>
          <a:effectLst/>
        </p:spPr>
        <p:txBody>
          <a:bodyPr anchor="ctr">
            <a:spAutoFit/>
          </a:bodyPr>
          <a:lstStyle/>
          <a:p>
            <a:pPr algn="just">
              <a:lnSpc>
                <a:spcPct val="110000"/>
              </a:lnSpc>
            </a:pPr>
            <a:r>
              <a:rPr lang="en-US" altLang="zh-CN" sz="2400" dirty="0">
                <a:solidFill>
                  <a:srgbClr val="0000CC"/>
                </a:solidFill>
                <a:latin typeface="+mn-lt"/>
                <a:ea typeface="幼圆" pitchFamily="49" charset="-122"/>
              </a:rPr>
              <a:t>8</a:t>
            </a:r>
            <a:r>
              <a:rPr lang="zh-CN" altLang="en-US" sz="2400" dirty="0" smtClean="0">
                <a:solidFill>
                  <a:srgbClr val="0000CC"/>
                </a:solidFill>
                <a:latin typeface="+mn-lt"/>
                <a:ea typeface="幼圆" pitchFamily="49" charset="-122"/>
              </a:rPr>
              <a:t>位寄存器</a:t>
            </a:r>
            <a:r>
              <a:rPr lang="zh-CN" altLang="en-US" sz="2400" dirty="0">
                <a:solidFill>
                  <a:srgbClr val="0000CC"/>
                </a:solidFill>
                <a:latin typeface="+mn-lt"/>
                <a:ea typeface="幼圆" pitchFamily="49" charset="-122"/>
              </a:rPr>
              <a:t>，是用于暂存接收的帧数据。 </a:t>
            </a:r>
          </a:p>
        </p:txBody>
      </p:sp>
      <p:grpSp>
        <p:nvGrpSpPr>
          <p:cNvPr id="29" name="Group 10"/>
          <p:cNvGrpSpPr>
            <a:grpSpLocks/>
          </p:cNvGrpSpPr>
          <p:nvPr/>
        </p:nvGrpSpPr>
        <p:grpSpPr bwMode="auto">
          <a:xfrm>
            <a:off x="304800" y="1943835"/>
            <a:ext cx="8686800" cy="3433763"/>
            <a:chOff x="48" y="971"/>
            <a:chExt cx="5472" cy="2163"/>
          </a:xfrm>
        </p:grpSpPr>
        <p:sp>
          <p:nvSpPr>
            <p:cNvPr id="30" name="Text Box 11"/>
            <p:cNvSpPr txBox="1">
              <a:spLocks noChangeArrowheads="1"/>
            </p:cNvSpPr>
            <p:nvPr/>
          </p:nvSpPr>
          <p:spPr bwMode="auto">
            <a:xfrm>
              <a:off x="194" y="1008"/>
              <a:ext cx="1294" cy="206"/>
            </a:xfrm>
            <a:prstGeom prst="rect">
              <a:avLst/>
            </a:prstGeom>
            <a:noFill/>
            <a:ln w="9525">
              <a:noFill/>
              <a:miter lim="800000"/>
              <a:headEnd/>
              <a:tailEnd/>
            </a:ln>
          </p:spPr>
          <p:txBody>
            <a:bodyPr wrap="none" lIns="18000" tIns="10800" rIns="18000" bIns="10800">
              <a:spAutoFit/>
            </a:bodyPr>
            <a:lstStyle/>
            <a:p>
              <a:pPr eaLnBrk="0" hangingPunct="0"/>
              <a:r>
                <a:rPr kumimoji="1" lang="en-US" altLang="zh-CN" sz="2000">
                  <a:latin typeface="Times New Roman" pitchFamily="18" charset="0"/>
                </a:rPr>
                <a:t>D7                      D0</a:t>
              </a:r>
            </a:p>
          </p:txBody>
        </p:sp>
        <p:sp>
          <p:nvSpPr>
            <p:cNvPr id="31" name="Text Box 12"/>
            <p:cNvSpPr txBox="1">
              <a:spLocks noChangeArrowheads="1"/>
            </p:cNvSpPr>
            <p:nvPr/>
          </p:nvSpPr>
          <p:spPr bwMode="auto">
            <a:xfrm>
              <a:off x="175" y="2400"/>
              <a:ext cx="1313" cy="398"/>
            </a:xfrm>
            <a:prstGeom prst="rect">
              <a:avLst/>
            </a:prstGeom>
            <a:noFill/>
            <a:ln w="9525">
              <a:noFill/>
              <a:miter lim="800000"/>
              <a:headEnd/>
              <a:tailEnd/>
            </a:ln>
          </p:spPr>
          <p:txBody>
            <a:bodyPr lIns="18000" tIns="10800" rIns="18000" bIns="10800">
              <a:spAutoFit/>
            </a:bodyPr>
            <a:lstStyle/>
            <a:p>
              <a:pPr algn="ctr" eaLnBrk="0" hangingPunct="0"/>
              <a:r>
                <a:rPr kumimoji="1" lang="zh-CN" altLang="en-US" sz="2000" dirty="0">
                  <a:latin typeface="Times New Roman" pitchFamily="18" charset="0"/>
                </a:rPr>
                <a:t>总线来的</a:t>
              </a:r>
              <a:r>
                <a:rPr kumimoji="1" lang="en-US" altLang="zh-CN" sz="2000" dirty="0">
                  <a:latin typeface="Times New Roman" pitchFamily="18" charset="0"/>
                </a:rPr>
                <a:t>8</a:t>
              </a:r>
              <a:r>
                <a:rPr kumimoji="1" lang="zh-CN" altLang="en-US" sz="2000" dirty="0">
                  <a:latin typeface="Times New Roman" pitchFamily="18" charset="0"/>
                </a:rPr>
                <a:t>位数据</a:t>
              </a:r>
            </a:p>
            <a:p>
              <a:pPr algn="ctr" eaLnBrk="0" hangingPunct="0"/>
              <a:r>
                <a:rPr kumimoji="1" lang="zh-CN" altLang="en-US" sz="2000" dirty="0">
                  <a:latin typeface="Times New Roman" pitchFamily="18" charset="0"/>
                </a:rPr>
                <a:t>并行进</a:t>
              </a:r>
              <a:r>
                <a:rPr kumimoji="1" lang="en-US" altLang="zh-CN" sz="2000" dirty="0">
                  <a:latin typeface="宋体" charset="-122"/>
                </a:rPr>
                <a:t>THR</a:t>
              </a:r>
            </a:p>
          </p:txBody>
        </p:sp>
        <p:sp>
          <p:nvSpPr>
            <p:cNvPr id="32" name="Line 13"/>
            <p:cNvSpPr>
              <a:spLocks noChangeShapeType="1"/>
            </p:cNvSpPr>
            <p:nvPr/>
          </p:nvSpPr>
          <p:spPr bwMode="auto">
            <a:xfrm>
              <a:off x="1536" y="1392"/>
              <a:ext cx="1248" cy="0"/>
            </a:xfrm>
            <a:prstGeom prst="line">
              <a:avLst/>
            </a:prstGeom>
            <a:noFill/>
            <a:ln w="19050">
              <a:solidFill>
                <a:schemeClr val="tx1"/>
              </a:solidFill>
              <a:miter lim="800000"/>
              <a:headEnd/>
              <a:tailEnd type="triangle" w="sm" len="med"/>
            </a:ln>
          </p:spPr>
          <p:txBody>
            <a:bodyPr wrap="none"/>
            <a:lstStyle/>
            <a:p>
              <a:endParaRPr lang="zh-CN" altLang="en-US"/>
            </a:p>
          </p:txBody>
        </p:sp>
        <p:sp>
          <p:nvSpPr>
            <p:cNvPr id="33" name="Text Box 14"/>
            <p:cNvSpPr txBox="1">
              <a:spLocks noChangeArrowheads="1"/>
            </p:cNvSpPr>
            <p:nvPr/>
          </p:nvSpPr>
          <p:spPr bwMode="auto">
            <a:xfrm>
              <a:off x="1630" y="1618"/>
              <a:ext cx="890" cy="782"/>
            </a:xfrm>
            <a:prstGeom prst="rect">
              <a:avLst/>
            </a:prstGeom>
            <a:noFill/>
            <a:ln w="9525">
              <a:noFill/>
              <a:miter lim="800000"/>
              <a:headEnd/>
              <a:tailEnd/>
            </a:ln>
          </p:spPr>
          <p:txBody>
            <a:bodyPr lIns="18000" tIns="10800" rIns="18000" bIns="10800">
              <a:spAutoFit/>
            </a:bodyPr>
            <a:lstStyle/>
            <a:p>
              <a:pPr eaLnBrk="0" hangingPunct="0"/>
              <a:r>
                <a:rPr kumimoji="1" lang="zh-CN" altLang="en-US" sz="2000" dirty="0">
                  <a:latin typeface="Times New Roman" pitchFamily="18" charset="0"/>
                </a:rPr>
                <a:t>从低位到高位串行移位到</a:t>
              </a:r>
              <a:r>
                <a:rPr kumimoji="1" lang="en-US" altLang="zh-CN" sz="2000" dirty="0">
                  <a:latin typeface="Times New Roman" pitchFamily="18" charset="0"/>
                </a:rPr>
                <a:t>SOUT</a:t>
              </a:r>
              <a:r>
                <a:rPr kumimoji="1" lang="zh-CN" altLang="en-US" sz="2000" dirty="0">
                  <a:latin typeface="Times New Roman" pitchFamily="18" charset="0"/>
                </a:rPr>
                <a:t>引脚输出</a:t>
              </a:r>
            </a:p>
          </p:txBody>
        </p:sp>
        <p:sp>
          <p:nvSpPr>
            <p:cNvPr id="34" name="Line 15"/>
            <p:cNvSpPr>
              <a:spLocks noChangeShapeType="1"/>
            </p:cNvSpPr>
            <p:nvPr/>
          </p:nvSpPr>
          <p:spPr bwMode="auto">
            <a:xfrm>
              <a:off x="2928" y="1392"/>
              <a:ext cx="1104" cy="0"/>
            </a:xfrm>
            <a:prstGeom prst="line">
              <a:avLst/>
            </a:prstGeom>
            <a:noFill/>
            <a:ln w="19050">
              <a:solidFill>
                <a:schemeClr val="tx1"/>
              </a:solidFill>
              <a:miter lim="800000"/>
              <a:headEnd/>
              <a:tailEnd type="triangle" w="sm" len="med"/>
            </a:ln>
          </p:spPr>
          <p:txBody>
            <a:bodyPr wrap="none"/>
            <a:lstStyle/>
            <a:p>
              <a:endParaRPr lang="zh-CN" altLang="en-US"/>
            </a:p>
          </p:txBody>
        </p:sp>
        <p:sp>
          <p:nvSpPr>
            <p:cNvPr id="35" name="Text Box 16"/>
            <p:cNvSpPr txBox="1">
              <a:spLocks noChangeArrowheads="1"/>
            </p:cNvSpPr>
            <p:nvPr/>
          </p:nvSpPr>
          <p:spPr bwMode="auto">
            <a:xfrm>
              <a:off x="4080" y="1008"/>
              <a:ext cx="1334" cy="206"/>
            </a:xfrm>
            <a:prstGeom prst="rect">
              <a:avLst/>
            </a:prstGeom>
            <a:noFill/>
            <a:ln w="9525">
              <a:noFill/>
              <a:miter lim="800000"/>
              <a:headEnd/>
              <a:tailEnd/>
            </a:ln>
          </p:spPr>
          <p:txBody>
            <a:bodyPr wrap="none" lIns="18000" tIns="10800" rIns="18000" bIns="10800">
              <a:spAutoFit/>
            </a:bodyPr>
            <a:lstStyle/>
            <a:p>
              <a:pPr eaLnBrk="0" hangingPunct="0"/>
              <a:r>
                <a:rPr kumimoji="1" lang="en-US" altLang="zh-CN" sz="2000">
                  <a:latin typeface="Times New Roman" pitchFamily="18" charset="0"/>
                </a:rPr>
                <a:t>D7                       D0</a:t>
              </a:r>
            </a:p>
          </p:txBody>
        </p:sp>
        <p:sp>
          <p:nvSpPr>
            <p:cNvPr id="36" name="Text Box 17"/>
            <p:cNvSpPr txBox="1">
              <a:spLocks noChangeArrowheads="1"/>
            </p:cNvSpPr>
            <p:nvPr/>
          </p:nvSpPr>
          <p:spPr bwMode="auto">
            <a:xfrm>
              <a:off x="4032" y="1248"/>
              <a:ext cx="1392" cy="240"/>
            </a:xfrm>
            <a:prstGeom prst="rect">
              <a:avLst/>
            </a:prstGeom>
            <a:noFill/>
            <a:ln w="19050">
              <a:solidFill>
                <a:schemeClr val="tx1"/>
              </a:solidFill>
              <a:miter lim="800000"/>
              <a:headEnd/>
              <a:tailEnd/>
            </a:ln>
          </p:spPr>
          <p:txBody>
            <a:bodyPr wrap="none" lIns="18000" tIns="10800" rIns="18000" bIns="10800"/>
            <a:lstStyle/>
            <a:p>
              <a:pPr algn="ctr" eaLnBrk="0" hangingPunct="0"/>
              <a:r>
                <a:rPr kumimoji="1" lang="zh-CN" altLang="en-US" sz="2000" dirty="0">
                  <a:latin typeface="Times New Roman" pitchFamily="18" charset="0"/>
                </a:rPr>
                <a:t>接收移位寄存器</a:t>
              </a:r>
              <a:r>
                <a:rPr kumimoji="1" lang="en-US" altLang="zh-CN" sz="2000" dirty="0">
                  <a:latin typeface="宋体" charset="-122"/>
                </a:rPr>
                <a:t>RSR</a:t>
              </a:r>
            </a:p>
          </p:txBody>
        </p:sp>
        <p:sp>
          <p:nvSpPr>
            <p:cNvPr id="37" name="Text Box 18"/>
            <p:cNvSpPr txBox="1">
              <a:spLocks noChangeArrowheads="1"/>
            </p:cNvSpPr>
            <p:nvPr/>
          </p:nvSpPr>
          <p:spPr bwMode="auto">
            <a:xfrm>
              <a:off x="144" y="1248"/>
              <a:ext cx="1392" cy="240"/>
            </a:xfrm>
            <a:prstGeom prst="rect">
              <a:avLst/>
            </a:prstGeom>
            <a:noFill/>
            <a:ln w="19050">
              <a:solidFill>
                <a:schemeClr val="tx1"/>
              </a:solidFill>
              <a:miter lim="800000"/>
              <a:headEnd/>
              <a:tailEnd/>
            </a:ln>
          </p:spPr>
          <p:txBody>
            <a:bodyPr wrap="none" lIns="18000" tIns="10800" rIns="18000" bIns="10800"/>
            <a:lstStyle/>
            <a:p>
              <a:pPr algn="ctr" eaLnBrk="0" hangingPunct="0"/>
              <a:r>
                <a:rPr kumimoji="1" lang="zh-CN" altLang="en-US" sz="2000" dirty="0">
                  <a:latin typeface="Times New Roman" pitchFamily="18" charset="0"/>
                </a:rPr>
                <a:t>发送移位寄存器</a:t>
              </a:r>
              <a:r>
                <a:rPr kumimoji="1" lang="en-US" altLang="zh-CN" sz="2000" dirty="0">
                  <a:latin typeface="宋体" charset="-122"/>
                </a:rPr>
                <a:t>TSR</a:t>
              </a:r>
            </a:p>
          </p:txBody>
        </p:sp>
        <p:sp>
          <p:nvSpPr>
            <p:cNvPr id="38" name="AutoShape 19"/>
            <p:cNvSpPr>
              <a:spLocks noChangeArrowheads="1"/>
            </p:cNvSpPr>
            <p:nvPr/>
          </p:nvSpPr>
          <p:spPr bwMode="auto">
            <a:xfrm>
              <a:off x="480" y="1488"/>
              <a:ext cx="624" cy="192"/>
            </a:xfrm>
            <a:prstGeom prst="upArrow">
              <a:avLst>
                <a:gd name="adj1" fmla="val 49676"/>
                <a:gd name="adj2" fmla="val 55208"/>
              </a:avLst>
            </a:prstGeom>
            <a:noFill/>
            <a:ln w="19050">
              <a:solidFill>
                <a:schemeClr val="tx1"/>
              </a:solidFill>
              <a:miter lim="800000"/>
              <a:headEnd/>
              <a:tailEnd/>
            </a:ln>
          </p:spPr>
          <p:txBody>
            <a:bodyPr wrap="none" anchor="ctr"/>
            <a:lstStyle/>
            <a:p>
              <a:endParaRPr lang="zh-CN" altLang="en-US"/>
            </a:p>
          </p:txBody>
        </p:sp>
        <p:sp>
          <p:nvSpPr>
            <p:cNvPr id="39" name="Text Box 20"/>
            <p:cNvSpPr txBox="1">
              <a:spLocks noChangeArrowheads="1"/>
            </p:cNvSpPr>
            <p:nvPr/>
          </p:nvSpPr>
          <p:spPr bwMode="auto">
            <a:xfrm>
              <a:off x="3105" y="1618"/>
              <a:ext cx="894" cy="782"/>
            </a:xfrm>
            <a:prstGeom prst="rect">
              <a:avLst/>
            </a:prstGeom>
            <a:noFill/>
            <a:ln w="9525">
              <a:noFill/>
              <a:miter lim="800000"/>
              <a:headEnd/>
              <a:tailEnd/>
            </a:ln>
          </p:spPr>
          <p:txBody>
            <a:bodyPr lIns="18000" tIns="10800" rIns="18000" bIns="10800">
              <a:spAutoFit/>
            </a:bodyPr>
            <a:lstStyle/>
            <a:p>
              <a:pPr eaLnBrk="0" hangingPunct="0"/>
              <a:r>
                <a:rPr kumimoji="1" lang="zh-CN" altLang="en-US" sz="2000" dirty="0">
                  <a:latin typeface="Times New Roman" pitchFamily="18" charset="0"/>
                </a:rPr>
                <a:t>从低位到高位、从</a:t>
              </a:r>
              <a:r>
                <a:rPr kumimoji="1" lang="en-US" altLang="zh-CN" sz="2000" dirty="0">
                  <a:latin typeface="Times New Roman" pitchFamily="18" charset="0"/>
                </a:rPr>
                <a:t>SIN</a:t>
              </a:r>
              <a:r>
                <a:rPr kumimoji="1" lang="zh-CN" altLang="en-US" sz="2000" dirty="0">
                  <a:latin typeface="Times New Roman" pitchFamily="18" charset="0"/>
                </a:rPr>
                <a:t>引脚串行移位到</a:t>
              </a:r>
              <a:r>
                <a:rPr kumimoji="1" lang="en-US" altLang="zh-CN" sz="2000" dirty="0">
                  <a:latin typeface="Times New Roman" pitchFamily="18" charset="0"/>
                </a:rPr>
                <a:t>REG</a:t>
              </a:r>
              <a:r>
                <a:rPr kumimoji="1" lang="zh-CN" altLang="en-US" sz="2000" dirty="0">
                  <a:latin typeface="Times New Roman" pitchFamily="18" charset="0"/>
                </a:rPr>
                <a:t>中</a:t>
              </a:r>
            </a:p>
          </p:txBody>
        </p:sp>
        <p:sp>
          <p:nvSpPr>
            <p:cNvPr id="40" name="Line 21"/>
            <p:cNvSpPr>
              <a:spLocks noChangeShapeType="1"/>
            </p:cNvSpPr>
            <p:nvPr/>
          </p:nvSpPr>
          <p:spPr bwMode="auto">
            <a:xfrm>
              <a:off x="2056" y="1395"/>
              <a:ext cx="0" cy="213"/>
            </a:xfrm>
            <a:prstGeom prst="line">
              <a:avLst/>
            </a:prstGeom>
            <a:noFill/>
            <a:ln w="19050">
              <a:solidFill>
                <a:schemeClr val="tx1"/>
              </a:solidFill>
              <a:miter lim="800000"/>
              <a:headEnd/>
              <a:tailEnd/>
            </a:ln>
          </p:spPr>
          <p:txBody>
            <a:bodyPr wrap="none"/>
            <a:lstStyle/>
            <a:p>
              <a:endParaRPr lang="zh-CN" altLang="en-US"/>
            </a:p>
          </p:txBody>
        </p:sp>
        <p:sp>
          <p:nvSpPr>
            <p:cNvPr id="41" name="Line 22"/>
            <p:cNvSpPr>
              <a:spLocks noChangeShapeType="1"/>
            </p:cNvSpPr>
            <p:nvPr/>
          </p:nvSpPr>
          <p:spPr bwMode="auto">
            <a:xfrm>
              <a:off x="3530" y="1392"/>
              <a:ext cx="0" cy="213"/>
            </a:xfrm>
            <a:prstGeom prst="line">
              <a:avLst/>
            </a:prstGeom>
            <a:noFill/>
            <a:ln w="19050">
              <a:solidFill>
                <a:schemeClr val="tx1"/>
              </a:solidFill>
              <a:miter lim="800000"/>
              <a:headEnd/>
              <a:tailEnd/>
            </a:ln>
          </p:spPr>
          <p:txBody>
            <a:bodyPr wrap="none"/>
            <a:lstStyle/>
            <a:p>
              <a:endParaRPr lang="zh-CN" altLang="en-US"/>
            </a:p>
          </p:txBody>
        </p:sp>
        <p:sp>
          <p:nvSpPr>
            <p:cNvPr id="42" name="Text Box 23"/>
            <p:cNvSpPr txBox="1">
              <a:spLocks noChangeArrowheads="1"/>
            </p:cNvSpPr>
            <p:nvPr/>
          </p:nvSpPr>
          <p:spPr bwMode="auto">
            <a:xfrm>
              <a:off x="4292" y="2386"/>
              <a:ext cx="1036" cy="398"/>
            </a:xfrm>
            <a:prstGeom prst="rect">
              <a:avLst/>
            </a:prstGeom>
            <a:noFill/>
            <a:ln w="9525">
              <a:noFill/>
              <a:miter lim="800000"/>
              <a:headEnd/>
              <a:tailEnd/>
            </a:ln>
          </p:spPr>
          <p:txBody>
            <a:bodyPr lIns="18000" tIns="10800" rIns="18000" bIns="10800">
              <a:spAutoFit/>
            </a:bodyPr>
            <a:lstStyle/>
            <a:p>
              <a:pPr algn="ctr" eaLnBrk="0" hangingPunct="0"/>
              <a:r>
                <a:rPr kumimoji="1" lang="en-US" altLang="zh-CN" sz="2000" dirty="0">
                  <a:latin typeface="Times New Roman" pitchFamily="18" charset="0"/>
                </a:rPr>
                <a:t>8</a:t>
              </a:r>
              <a:r>
                <a:rPr kumimoji="1" lang="zh-CN" altLang="en-US" sz="2000" dirty="0">
                  <a:latin typeface="Times New Roman" pitchFamily="18" charset="0"/>
                </a:rPr>
                <a:t>位数据并行</a:t>
              </a:r>
            </a:p>
            <a:p>
              <a:pPr algn="ctr" eaLnBrk="0" hangingPunct="0"/>
              <a:r>
                <a:rPr kumimoji="1" lang="zh-CN" altLang="en-US" sz="2000" dirty="0">
                  <a:latin typeface="Times New Roman" pitchFamily="18" charset="0"/>
                </a:rPr>
                <a:t>到总线 </a:t>
              </a:r>
            </a:p>
          </p:txBody>
        </p:sp>
        <p:sp>
          <p:nvSpPr>
            <p:cNvPr id="43" name="Rectangle 24"/>
            <p:cNvSpPr>
              <a:spLocks noChangeArrowheads="1"/>
            </p:cNvSpPr>
            <p:nvPr/>
          </p:nvSpPr>
          <p:spPr bwMode="auto">
            <a:xfrm>
              <a:off x="48" y="986"/>
              <a:ext cx="2544" cy="1846"/>
            </a:xfrm>
            <a:prstGeom prst="rect">
              <a:avLst/>
            </a:prstGeom>
            <a:noFill/>
            <a:ln w="19050">
              <a:solidFill>
                <a:srgbClr val="0000CC"/>
              </a:solidFill>
              <a:prstDash val="dash"/>
              <a:miter lim="800000"/>
              <a:headEnd/>
              <a:tailEnd/>
            </a:ln>
          </p:spPr>
          <p:txBody>
            <a:bodyPr wrap="none" anchor="ctr"/>
            <a:lstStyle/>
            <a:p>
              <a:endParaRPr lang="zh-CN" altLang="en-US"/>
            </a:p>
          </p:txBody>
        </p:sp>
        <p:sp>
          <p:nvSpPr>
            <p:cNvPr id="44" name="Rectangle 25"/>
            <p:cNvSpPr>
              <a:spLocks noChangeArrowheads="1"/>
            </p:cNvSpPr>
            <p:nvPr/>
          </p:nvSpPr>
          <p:spPr bwMode="auto">
            <a:xfrm>
              <a:off x="3039" y="971"/>
              <a:ext cx="2481" cy="1861"/>
            </a:xfrm>
            <a:prstGeom prst="rect">
              <a:avLst/>
            </a:prstGeom>
            <a:noFill/>
            <a:ln w="19050">
              <a:solidFill>
                <a:srgbClr val="FF0000"/>
              </a:solidFill>
              <a:prstDash val="dash"/>
              <a:miter lim="800000"/>
              <a:headEnd/>
              <a:tailEnd/>
            </a:ln>
          </p:spPr>
          <p:txBody>
            <a:bodyPr wrap="none" anchor="ctr"/>
            <a:lstStyle/>
            <a:p>
              <a:endParaRPr lang="zh-CN" altLang="en-US"/>
            </a:p>
          </p:txBody>
        </p:sp>
        <p:sp>
          <p:nvSpPr>
            <p:cNvPr id="45" name="Text Box 26"/>
            <p:cNvSpPr txBox="1">
              <a:spLocks noChangeArrowheads="1"/>
            </p:cNvSpPr>
            <p:nvPr/>
          </p:nvSpPr>
          <p:spPr bwMode="auto">
            <a:xfrm>
              <a:off x="739" y="2880"/>
              <a:ext cx="933" cy="246"/>
            </a:xfrm>
            <a:prstGeom prst="rect">
              <a:avLst/>
            </a:prstGeom>
            <a:noFill/>
            <a:ln w="9525">
              <a:noFill/>
              <a:miter lim="800000"/>
              <a:headEnd/>
              <a:tailEnd/>
            </a:ln>
          </p:spPr>
          <p:txBody>
            <a:bodyPr lIns="18000" tIns="10800" rIns="18000" bIns="10800">
              <a:spAutoFit/>
            </a:bodyPr>
            <a:lstStyle/>
            <a:p>
              <a:pPr algn="ctr" eaLnBrk="0" hangingPunct="0"/>
              <a:r>
                <a:rPr kumimoji="1" lang="zh-CN" altLang="en-US" sz="2400" b="1" dirty="0">
                  <a:solidFill>
                    <a:srgbClr val="0000CC"/>
                  </a:solidFill>
                  <a:latin typeface="Times New Roman" pitchFamily="18" charset="0"/>
                </a:rPr>
                <a:t>发送方</a:t>
              </a:r>
            </a:p>
          </p:txBody>
        </p:sp>
        <p:sp>
          <p:nvSpPr>
            <p:cNvPr id="46" name="Text Box 27"/>
            <p:cNvSpPr txBox="1">
              <a:spLocks noChangeArrowheads="1"/>
            </p:cNvSpPr>
            <p:nvPr/>
          </p:nvSpPr>
          <p:spPr bwMode="auto">
            <a:xfrm>
              <a:off x="3939" y="2888"/>
              <a:ext cx="934" cy="246"/>
            </a:xfrm>
            <a:prstGeom prst="rect">
              <a:avLst/>
            </a:prstGeom>
            <a:noFill/>
            <a:ln w="9525">
              <a:noFill/>
              <a:miter lim="800000"/>
              <a:headEnd/>
              <a:tailEnd/>
            </a:ln>
          </p:spPr>
          <p:txBody>
            <a:bodyPr lIns="18000" tIns="10800" rIns="18000" bIns="10800">
              <a:spAutoFit/>
            </a:bodyPr>
            <a:lstStyle/>
            <a:p>
              <a:pPr algn="ctr" eaLnBrk="0" hangingPunct="0"/>
              <a:r>
                <a:rPr kumimoji="1" lang="zh-CN" altLang="en-US" sz="2400" b="1" dirty="0">
                  <a:solidFill>
                    <a:srgbClr val="FF0000"/>
                  </a:solidFill>
                  <a:latin typeface="Times New Roman" pitchFamily="18" charset="0"/>
                </a:rPr>
                <a:t>接收方</a:t>
              </a:r>
            </a:p>
          </p:txBody>
        </p:sp>
        <p:sp>
          <p:nvSpPr>
            <p:cNvPr id="47" name="Text Box 28"/>
            <p:cNvSpPr txBox="1">
              <a:spLocks noChangeArrowheads="1"/>
            </p:cNvSpPr>
            <p:nvPr/>
          </p:nvSpPr>
          <p:spPr bwMode="auto">
            <a:xfrm>
              <a:off x="144" y="1680"/>
              <a:ext cx="1402" cy="240"/>
            </a:xfrm>
            <a:prstGeom prst="rect">
              <a:avLst/>
            </a:prstGeom>
            <a:noFill/>
            <a:ln w="19050">
              <a:solidFill>
                <a:schemeClr val="tx1"/>
              </a:solidFill>
              <a:miter lim="800000"/>
              <a:headEnd/>
              <a:tailEnd/>
            </a:ln>
          </p:spPr>
          <p:txBody>
            <a:bodyPr wrap="none" lIns="18000" tIns="10800" rIns="18000" bIns="10800"/>
            <a:lstStyle/>
            <a:p>
              <a:pPr algn="ctr" eaLnBrk="0" hangingPunct="0"/>
              <a:r>
                <a:rPr kumimoji="1" lang="zh-CN" altLang="en-US" sz="2000" dirty="0">
                  <a:latin typeface="Times New Roman" pitchFamily="18" charset="0"/>
                </a:rPr>
                <a:t>发送保持寄存器</a:t>
              </a:r>
              <a:r>
                <a:rPr kumimoji="1" lang="en-US" altLang="zh-CN" sz="2000" dirty="0">
                  <a:latin typeface="宋体" charset="-122"/>
                </a:rPr>
                <a:t>THR</a:t>
              </a:r>
            </a:p>
          </p:txBody>
        </p:sp>
        <p:sp>
          <p:nvSpPr>
            <p:cNvPr id="48" name="Text Box 29"/>
            <p:cNvSpPr txBox="1">
              <a:spLocks noChangeArrowheads="1"/>
            </p:cNvSpPr>
            <p:nvPr/>
          </p:nvSpPr>
          <p:spPr bwMode="auto">
            <a:xfrm>
              <a:off x="4032" y="1680"/>
              <a:ext cx="1392" cy="240"/>
            </a:xfrm>
            <a:prstGeom prst="rect">
              <a:avLst/>
            </a:prstGeom>
            <a:noFill/>
            <a:ln w="19050">
              <a:solidFill>
                <a:schemeClr val="tx1"/>
              </a:solidFill>
              <a:miter lim="800000"/>
              <a:headEnd/>
              <a:tailEnd/>
            </a:ln>
          </p:spPr>
          <p:txBody>
            <a:bodyPr wrap="none" lIns="18000" tIns="10800" rIns="18000" bIns="10800"/>
            <a:lstStyle/>
            <a:p>
              <a:pPr algn="ctr" eaLnBrk="0" hangingPunct="0"/>
              <a:r>
                <a:rPr kumimoji="1" lang="zh-CN" altLang="en-US" sz="2000" dirty="0">
                  <a:solidFill>
                    <a:srgbClr val="FF0000"/>
                  </a:solidFill>
                  <a:latin typeface="Times New Roman" pitchFamily="18" charset="0"/>
                </a:rPr>
                <a:t>接收缓冲寄存器</a:t>
              </a:r>
              <a:r>
                <a:rPr kumimoji="1" lang="en-US" altLang="zh-CN" sz="2000" dirty="0">
                  <a:solidFill>
                    <a:srgbClr val="FF0000"/>
                  </a:solidFill>
                  <a:latin typeface="宋体" charset="-122"/>
                </a:rPr>
                <a:t>RBR</a:t>
              </a:r>
            </a:p>
          </p:txBody>
        </p:sp>
        <p:sp>
          <p:nvSpPr>
            <p:cNvPr id="49" name="AutoShape 30"/>
            <p:cNvSpPr>
              <a:spLocks noChangeArrowheads="1"/>
            </p:cNvSpPr>
            <p:nvPr/>
          </p:nvSpPr>
          <p:spPr bwMode="auto">
            <a:xfrm>
              <a:off x="480" y="1920"/>
              <a:ext cx="624" cy="480"/>
            </a:xfrm>
            <a:prstGeom prst="upArrow">
              <a:avLst>
                <a:gd name="adj1" fmla="val 49676"/>
                <a:gd name="adj2" fmla="val 30208"/>
              </a:avLst>
            </a:prstGeom>
            <a:noFill/>
            <a:ln w="19050">
              <a:solidFill>
                <a:schemeClr val="tx1"/>
              </a:solidFill>
              <a:miter lim="800000"/>
              <a:headEnd/>
              <a:tailEnd/>
            </a:ln>
          </p:spPr>
          <p:txBody>
            <a:bodyPr wrap="none" anchor="ctr"/>
            <a:lstStyle/>
            <a:p>
              <a:endParaRPr lang="zh-CN" altLang="en-US"/>
            </a:p>
          </p:txBody>
        </p:sp>
        <p:sp>
          <p:nvSpPr>
            <p:cNvPr id="50" name="AutoShape 31"/>
            <p:cNvSpPr>
              <a:spLocks noChangeArrowheads="1"/>
            </p:cNvSpPr>
            <p:nvPr/>
          </p:nvSpPr>
          <p:spPr bwMode="auto">
            <a:xfrm rot="-10798414">
              <a:off x="4415" y="1488"/>
              <a:ext cx="624" cy="192"/>
            </a:xfrm>
            <a:prstGeom prst="upArrow">
              <a:avLst>
                <a:gd name="adj1" fmla="val 47750"/>
                <a:gd name="adj2" fmla="val 64889"/>
              </a:avLst>
            </a:prstGeom>
            <a:noFill/>
            <a:ln w="19050">
              <a:solidFill>
                <a:schemeClr val="tx1"/>
              </a:solidFill>
              <a:miter lim="800000"/>
              <a:headEnd/>
              <a:tailEnd/>
            </a:ln>
          </p:spPr>
          <p:txBody>
            <a:bodyPr wrap="none" anchor="ctr"/>
            <a:lstStyle/>
            <a:p>
              <a:endParaRPr lang="zh-CN" altLang="en-US"/>
            </a:p>
          </p:txBody>
        </p:sp>
        <p:sp>
          <p:nvSpPr>
            <p:cNvPr id="51" name="AutoShape 32"/>
            <p:cNvSpPr>
              <a:spLocks noChangeArrowheads="1"/>
            </p:cNvSpPr>
            <p:nvPr/>
          </p:nvSpPr>
          <p:spPr bwMode="auto">
            <a:xfrm rot="-10798414">
              <a:off x="4416" y="1920"/>
              <a:ext cx="624" cy="432"/>
            </a:xfrm>
            <a:prstGeom prst="upArrow">
              <a:avLst>
                <a:gd name="adj1" fmla="val 43926"/>
                <a:gd name="adj2" fmla="val 34500"/>
              </a:avLst>
            </a:prstGeom>
            <a:noFill/>
            <a:ln w="19050">
              <a:solidFill>
                <a:schemeClr val="tx1"/>
              </a:solidFill>
              <a:miter lim="800000"/>
              <a:headEnd/>
              <a:tailEnd/>
            </a:ln>
          </p:spPr>
          <p:txBody>
            <a:bodyPr wrap="none" anchor="ctr"/>
            <a:lstStyle/>
            <a:p>
              <a:endParaRPr lang="zh-CN" altLang="en-US"/>
            </a:p>
          </p:txBody>
        </p:sp>
        <p:sp>
          <p:nvSpPr>
            <p:cNvPr id="52" name="Freeform 33"/>
            <p:cNvSpPr>
              <a:spLocks/>
            </p:cNvSpPr>
            <p:nvPr/>
          </p:nvSpPr>
          <p:spPr bwMode="auto">
            <a:xfrm>
              <a:off x="2736" y="1248"/>
              <a:ext cx="96" cy="288"/>
            </a:xfrm>
            <a:custGeom>
              <a:avLst/>
              <a:gdLst>
                <a:gd name="T0" fmla="*/ 96 w 96"/>
                <a:gd name="T1" fmla="*/ 0 h 288"/>
                <a:gd name="T2" fmla="*/ 0 w 96"/>
                <a:gd name="T3" fmla="*/ 96 h 288"/>
                <a:gd name="T4" fmla="*/ 96 w 96"/>
                <a:gd name="T5" fmla="*/ 192 h 288"/>
                <a:gd name="T6" fmla="*/ 0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cubicBezTo>
                    <a:pt x="48" y="32"/>
                    <a:pt x="0" y="64"/>
                    <a:pt x="0" y="96"/>
                  </a:cubicBezTo>
                  <a:cubicBezTo>
                    <a:pt x="0" y="128"/>
                    <a:pt x="96" y="160"/>
                    <a:pt x="96" y="192"/>
                  </a:cubicBezTo>
                  <a:cubicBezTo>
                    <a:pt x="96" y="224"/>
                    <a:pt x="48" y="256"/>
                    <a:pt x="0" y="288"/>
                  </a:cubicBezTo>
                </a:path>
              </a:pathLst>
            </a:custGeom>
            <a:noFill/>
            <a:ln w="19050">
              <a:solidFill>
                <a:schemeClr val="tx1"/>
              </a:solidFill>
              <a:round/>
              <a:headEnd/>
              <a:tailEnd/>
            </a:ln>
          </p:spPr>
          <p:txBody>
            <a:bodyPr/>
            <a:lstStyle/>
            <a:p>
              <a:endParaRPr lang="zh-CN" altLang="en-US"/>
            </a:p>
          </p:txBody>
        </p:sp>
        <p:sp>
          <p:nvSpPr>
            <p:cNvPr id="53" name="Freeform 34"/>
            <p:cNvSpPr>
              <a:spLocks/>
            </p:cNvSpPr>
            <p:nvPr/>
          </p:nvSpPr>
          <p:spPr bwMode="auto">
            <a:xfrm>
              <a:off x="2832" y="1248"/>
              <a:ext cx="96" cy="288"/>
            </a:xfrm>
            <a:custGeom>
              <a:avLst/>
              <a:gdLst>
                <a:gd name="T0" fmla="*/ 96 w 96"/>
                <a:gd name="T1" fmla="*/ 0 h 288"/>
                <a:gd name="T2" fmla="*/ 0 w 96"/>
                <a:gd name="T3" fmla="*/ 96 h 288"/>
                <a:gd name="T4" fmla="*/ 96 w 96"/>
                <a:gd name="T5" fmla="*/ 192 h 288"/>
                <a:gd name="T6" fmla="*/ 0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cubicBezTo>
                    <a:pt x="48" y="32"/>
                    <a:pt x="0" y="64"/>
                    <a:pt x="0" y="96"/>
                  </a:cubicBezTo>
                  <a:cubicBezTo>
                    <a:pt x="0" y="128"/>
                    <a:pt x="96" y="160"/>
                    <a:pt x="96" y="192"/>
                  </a:cubicBezTo>
                  <a:cubicBezTo>
                    <a:pt x="96" y="224"/>
                    <a:pt x="48" y="256"/>
                    <a:pt x="0" y="288"/>
                  </a:cubicBezTo>
                </a:path>
              </a:pathLst>
            </a:custGeom>
            <a:noFill/>
            <a:ln w="19050">
              <a:solidFill>
                <a:schemeClr val="tx1"/>
              </a:solidFill>
              <a:round/>
              <a:headEnd/>
              <a:tailEnd/>
            </a:ln>
          </p:spPr>
          <p:txBody>
            <a:bodyPr/>
            <a:lstStyle/>
            <a:p>
              <a:endParaRPr lang="zh-CN" altLang="en-US"/>
            </a:p>
          </p:txBody>
        </p:sp>
      </p:grpSp>
      <p:pic>
        <p:nvPicPr>
          <p:cNvPr id="54" name="图片 53">
            <a:hlinkClick r:id="" action="ppaction://hlinkshowjump?jump=lastslideviewed"/>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575" y="5589240"/>
            <a:ext cx="904164" cy="90416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2" name="Text Box 22"/>
          <p:cNvSpPr txBox="1">
            <a:spLocks noChangeArrowheads="1"/>
          </p:cNvSpPr>
          <p:nvPr/>
        </p:nvSpPr>
        <p:spPr bwMode="auto">
          <a:xfrm>
            <a:off x="609600" y="1752600"/>
            <a:ext cx="8153400" cy="1384995"/>
          </a:xfrm>
          <a:prstGeom prst="rect">
            <a:avLst/>
          </a:prstGeom>
          <a:noFill/>
          <a:ln w="9525">
            <a:noFill/>
            <a:miter lim="800000"/>
            <a:headEnd/>
            <a:tailEnd/>
          </a:ln>
        </p:spPr>
        <p:txBody>
          <a:bodyPr>
            <a:spAutoFit/>
          </a:bodyPr>
          <a:lstStyle>
            <a:defPPr>
              <a:defRPr lang="zh-CN"/>
            </a:defPPr>
            <a:lvl1pPr>
              <a:defRPr sz="2800">
                <a:solidFill>
                  <a:srgbClr val="0000CC"/>
                </a:solidFill>
                <a:latin typeface="+mn-lt"/>
                <a:ea typeface="幼圆" pitchFamily="49" charset="-122"/>
              </a:defRPr>
            </a:lvl1pPr>
          </a:lstStyle>
          <a:p>
            <a:r>
              <a:rPr lang="en-US" altLang="en-US" dirty="0"/>
              <a:t>③</a:t>
            </a:r>
            <a:r>
              <a:rPr lang="zh-CN" altLang="en-US" dirty="0"/>
              <a:t>全双工</a:t>
            </a:r>
          </a:p>
          <a:p>
            <a:r>
              <a:rPr lang="zh-CN" altLang="en-US" dirty="0"/>
              <a:t>通信设备之间有两条独立的信道</a:t>
            </a:r>
            <a:r>
              <a:rPr lang="en-US" altLang="zh-CN" dirty="0"/>
              <a:t>,</a:t>
            </a:r>
            <a:r>
              <a:rPr lang="zh-CN" altLang="en-US" dirty="0"/>
              <a:t>可以同时进行发送和接收。</a:t>
            </a:r>
          </a:p>
        </p:txBody>
      </p:sp>
      <p:graphicFrame>
        <p:nvGraphicFramePr>
          <p:cNvPr id="9231" name="Object 15"/>
          <p:cNvGraphicFramePr>
            <a:graphicFrameLocks noChangeAspect="1"/>
          </p:cNvGraphicFramePr>
          <p:nvPr/>
        </p:nvGraphicFramePr>
        <p:xfrm>
          <a:off x="2057400" y="3429000"/>
          <a:ext cx="4648200" cy="1736725"/>
        </p:xfrm>
        <a:graphic>
          <a:graphicData uri="http://schemas.openxmlformats.org/presentationml/2006/ole">
            <mc:AlternateContent xmlns:mc="http://schemas.openxmlformats.org/markup-compatibility/2006">
              <mc:Choice xmlns:v="urn:schemas-microsoft-com:vml" Requires="v">
                <p:oleObj spid="_x0000_s9660" name="Visio" r:id="rId3" imgW="1443990" imgH="882015" progId="">
                  <p:embed/>
                </p:oleObj>
              </mc:Choice>
              <mc:Fallback>
                <p:oleObj name="Visio" r:id="rId3" imgW="1443990" imgH="882015" progId="">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l="6140" t="1707" r="7018" b="6412"/>
                      <a:stretch>
                        <a:fillRect/>
                      </a:stretch>
                    </p:blipFill>
                    <p:spPr bwMode="auto">
                      <a:xfrm>
                        <a:off x="2057400" y="3429000"/>
                        <a:ext cx="4648200" cy="173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3" name="Rectangle 41"/>
          <p:cNvSpPr>
            <a:spLocks noChangeArrowheads="1"/>
          </p:cNvSpPr>
          <p:nvPr/>
        </p:nvSpPr>
        <p:spPr bwMode="auto">
          <a:xfrm>
            <a:off x="381000" y="1066800"/>
            <a:ext cx="4410075" cy="519113"/>
          </a:xfrm>
          <a:prstGeom prst="rect">
            <a:avLst/>
          </a:prstGeom>
          <a:noFill/>
          <a:ln w="9525">
            <a:noFill/>
            <a:miter lim="800000"/>
            <a:headEnd/>
            <a:tailEnd/>
          </a:ln>
        </p:spPr>
        <p:txBody>
          <a:bodyPr wrap="none">
            <a:spAutoFit/>
          </a:bodyPr>
          <a:lstStyle/>
          <a:p>
            <a:r>
              <a:rPr lang="en-US" altLang="zh-CN" sz="2800" dirty="0">
                <a:solidFill>
                  <a:srgbClr val="0000CC"/>
                </a:solidFill>
                <a:latin typeface="+mn-lt"/>
                <a:ea typeface="幼圆" pitchFamily="49" charset="-122"/>
              </a:rPr>
              <a:t>1.</a:t>
            </a:r>
            <a:r>
              <a:rPr lang="zh-CN" altLang="en-US" sz="2800" dirty="0">
                <a:solidFill>
                  <a:srgbClr val="0000CC"/>
                </a:solidFill>
                <a:latin typeface="+mn-lt"/>
                <a:ea typeface="幼圆" pitchFamily="49" charset="-122"/>
              </a:rPr>
              <a:t>串行通信的数据传输制式</a:t>
            </a:r>
          </a:p>
        </p:txBody>
      </p:sp>
      <p:sp>
        <p:nvSpPr>
          <p:cNvPr id="9234" name="Rectangle 42"/>
          <p:cNvSpPr>
            <a:spLocks noChangeArrowheads="1"/>
          </p:cNvSpPr>
          <p:nvPr/>
        </p:nvSpPr>
        <p:spPr bwMode="auto">
          <a:xfrm>
            <a:off x="304800" y="198438"/>
            <a:ext cx="4572000" cy="563562"/>
          </a:xfrm>
          <a:prstGeom prst="rect">
            <a:avLst/>
          </a:prstGeom>
          <a:noFill/>
          <a:ln w="9525">
            <a:noFill/>
            <a:miter lim="800000"/>
            <a:headEnd/>
            <a:tailEnd/>
          </a:ln>
        </p:spPr>
        <p:txBody>
          <a:bodyPr/>
          <a:lstStyle/>
          <a:p>
            <a:r>
              <a:rPr lang="en-US" altLang="en-US" sz="2800" b="1">
                <a:solidFill>
                  <a:srgbClr val="0000CC"/>
                </a:solidFill>
              </a:rPr>
              <a:t>§</a:t>
            </a:r>
            <a:r>
              <a:rPr lang="en-US" altLang="zh-CN" sz="2800" b="1">
                <a:solidFill>
                  <a:srgbClr val="0000CC"/>
                </a:solidFill>
              </a:rPr>
              <a:t>11.1 </a:t>
            </a:r>
            <a:r>
              <a:rPr lang="zh-CN" altLang="en-US" sz="2800" b="1">
                <a:solidFill>
                  <a:srgbClr val="0000CC"/>
                </a:solidFill>
              </a:rPr>
              <a:t>串行通信基础</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ChangeArrowheads="1"/>
          </p:cNvSpPr>
          <p:nvPr/>
        </p:nvSpPr>
        <p:spPr bwMode="auto">
          <a:xfrm>
            <a:off x="457199" y="150347"/>
            <a:ext cx="5967414" cy="523220"/>
          </a:xfrm>
          <a:prstGeom prst="rect">
            <a:avLst/>
          </a:prstGeom>
        </p:spPr>
        <p:txBody>
          <a:bodyPr anchor="ctr"/>
          <a:lstStyle/>
          <a:p>
            <a:pPr eaLnBrk="0" hangingPunct="0"/>
            <a:r>
              <a:rPr lang="en-US" altLang="zh-CN" sz="2800" dirty="0" smtClean="0">
                <a:solidFill>
                  <a:srgbClr val="0000CC"/>
                </a:solidFill>
                <a:latin typeface="+mn-lt"/>
                <a:ea typeface="幼圆" pitchFamily="49" charset="-122"/>
                <a:cs typeface="+mj-cs"/>
              </a:rPr>
              <a:t>PC/XT</a:t>
            </a:r>
            <a:r>
              <a:rPr lang="zh-CN" altLang="en-US" sz="2800" dirty="0" smtClean="0">
                <a:solidFill>
                  <a:srgbClr val="0000CC"/>
                </a:solidFill>
                <a:latin typeface="+mn-lt"/>
                <a:ea typeface="幼圆" pitchFamily="49" charset="-122"/>
                <a:cs typeface="+mj-cs"/>
              </a:rPr>
              <a:t>中异步通信</a:t>
            </a:r>
            <a:r>
              <a:rPr lang="zh-CN" altLang="en-US" sz="2800" dirty="0">
                <a:solidFill>
                  <a:srgbClr val="0000CC"/>
                </a:solidFill>
                <a:latin typeface="+mn-lt"/>
                <a:ea typeface="幼圆" pitchFamily="49" charset="-122"/>
                <a:cs typeface="+mj-cs"/>
              </a:rPr>
              <a:t>适配器的接口电路</a:t>
            </a:r>
          </a:p>
        </p:txBody>
      </p:sp>
      <p:grpSp>
        <p:nvGrpSpPr>
          <p:cNvPr id="71682" name="Group 29"/>
          <p:cNvGrpSpPr>
            <a:grpSpLocks/>
          </p:cNvGrpSpPr>
          <p:nvPr/>
        </p:nvGrpSpPr>
        <p:grpSpPr bwMode="auto">
          <a:xfrm>
            <a:off x="-187325" y="838200"/>
            <a:ext cx="9794875" cy="5632450"/>
            <a:chOff x="-70" y="835"/>
            <a:chExt cx="6170" cy="3548"/>
          </a:xfrm>
        </p:grpSpPr>
        <p:sp>
          <p:nvSpPr>
            <p:cNvPr id="71684" name="Rectangle 30"/>
            <p:cNvSpPr>
              <a:spLocks noChangeArrowheads="1"/>
            </p:cNvSpPr>
            <p:nvPr/>
          </p:nvSpPr>
          <p:spPr bwMode="auto">
            <a:xfrm>
              <a:off x="3694" y="835"/>
              <a:ext cx="1412" cy="3485"/>
            </a:xfrm>
            <a:prstGeom prst="rect">
              <a:avLst/>
            </a:prstGeom>
            <a:solidFill>
              <a:srgbClr val="FFFFCC"/>
            </a:solidFill>
            <a:ln w="28575">
              <a:solidFill>
                <a:srgbClr val="000000"/>
              </a:solidFill>
              <a:miter lim="800000"/>
              <a:headEnd/>
              <a:tailEnd/>
            </a:ln>
          </p:spPr>
          <p:txBody>
            <a:bodyPr/>
            <a:lstStyle/>
            <a:p>
              <a:endParaRPr lang="zh-CN" altLang="en-US" dirty="0">
                <a:latin typeface="+mn-lt"/>
              </a:endParaRPr>
            </a:p>
          </p:txBody>
        </p:sp>
        <p:sp>
          <p:nvSpPr>
            <p:cNvPr id="71685" name="Rectangle 31"/>
            <p:cNvSpPr>
              <a:spLocks noChangeArrowheads="1"/>
            </p:cNvSpPr>
            <p:nvPr/>
          </p:nvSpPr>
          <p:spPr bwMode="auto">
            <a:xfrm>
              <a:off x="4065" y="1891"/>
              <a:ext cx="979" cy="556"/>
            </a:xfrm>
            <a:prstGeom prst="rect">
              <a:avLst/>
            </a:prstGeom>
            <a:noFill/>
            <a:ln w="9525">
              <a:noFill/>
              <a:miter lim="800000"/>
              <a:headEnd/>
              <a:tailEnd/>
            </a:ln>
          </p:spPr>
          <p:txBody>
            <a:bodyPr lIns="12700" tIns="12700" rIns="12700" bIns="12700"/>
            <a:lstStyle/>
            <a:p>
              <a:pPr algn="r" eaLnBrk="0" hangingPunct="0"/>
              <a:r>
                <a:rPr lang="en-US" altLang="zh-CN" sz="2000">
                  <a:latin typeface="+mn-lt"/>
                </a:rPr>
                <a:t>RCLK</a:t>
              </a:r>
            </a:p>
            <a:p>
              <a:pPr algn="r" eaLnBrk="0" hangingPunct="0">
                <a:spcBef>
                  <a:spcPct val="50000"/>
                </a:spcBef>
              </a:pPr>
              <a:r>
                <a:rPr lang="en-US" altLang="zh-CN" sz="2000">
                  <a:latin typeface="+mn-lt"/>
                </a:rPr>
                <a:t>BAUDOUT</a:t>
              </a:r>
            </a:p>
          </p:txBody>
        </p:sp>
        <p:sp>
          <p:nvSpPr>
            <p:cNvPr id="71686" name="Rectangle 32"/>
            <p:cNvSpPr>
              <a:spLocks noChangeArrowheads="1"/>
            </p:cNvSpPr>
            <p:nvPr/>
          </p:nvSpPr>
          <p:spPr bwMode="auto">
            <a:xfrm>
              <a:off x="178" y="3417"/>
              <a:ext cx="582" cy="566"/>
            </a:xfrm>
            <a:prstGeom prst="rect">
              <a:avLst/>
            </a:prstGeom>
            <a:noFill/>
            <a:ln w="9525">
              <a:noFill/>
              <a:miter lim="800000"/>
              <a:headEnd/>
              <a:tailEnd/>
            </a:ln>
          </p:spPr>
          <p:txBody>
            <a:bodyPr lIns="12700" tIns="12700" rIns="12700" bIns="12700"/>
            <a:lstStyle/>
            <a:p>
              <a:pPr algn="r" eaLnBrk="0" hangingPunct="0"/>
              <a:r>
                <a:rPr lang="en-US" altLang="zh-CN" sz="2000" dirty="0">
                  <a:latin typeface="+mn-lt"/>
                </a:rPr>
                <a:t>IRQ</a:t>
              </a:r>
              <a:r>
                <a:rPr lang="en-US" altLang="zh-CN" dirty="0">
                  <a:latin typeface="+mn-lt"/>
                </a:rPr>
                <a:t>4</a:t>
              </a:r>
            </a:p>
            <a:p>
              <a:pPr algn="r" eaLnBrk="0" hangingPunct="0"/>
              <a:r>
                <a:rPr lang="en-US" altLang="zh-CN" sz="2000" dirty="0">
                  <a:latin typeface="+mn-lt"/>
                </a:rPr>
                <a:t>IRQ</a:t>
              </a:r>
              <a:r>
                <a:rPr lang="en-US" altLang="zh-CN" dirty="0">
                  <a:latin typeface="+mn-lt"/>
                </a:rPr>
                <a:t>3</a:t>
              </a:r>
            </a:p>
            <a:p>
              <a:pPr algn="r" eaLnBrk="0" hangingPunct="0">
                <a:spcBef>
                  <a:spcPts val="600"/>
                </a:spcBef>
              </a:pPr>
              <a:r>
                <a:rPr lang="en-US" altLang="zh-CN" sz="2000" dirty="0">
                  <a:latin typeface="+mn-lt"/>
                </a:rPr>
                <a:t>RESET</a:t>
              </a:r>
            </a:p>
          </p:txBody>
        </p:sp>
        <p:sp>
          <p:nvSpPr>
            <p:cNvPr id="71687" name="Rectangle 33"/>
            <p:cNvSpPr>
              <a:spLocks noChangeArrowheads="1"/>
            </p:cNvSpPr>
            <p:nvPr/>
          </p:nvSpPr>
          <p:spPr bwMode="auto">
            <a:xfrm>
              <a:off x="3245" y="2499"/>
              <a:ext cx="514" cy="230"/>
            </a:xfrm>
            <a:prstGeom prst="rect">
              <a:avLst/>
            </a:prstGeom>
            <a:noFill/>
            <a:ln w="9525">
              <a:noFill/>
              <a:miter lim="800000"/>
              <a:headEnd/>
              <a:tailEnd/>
            </a:ln>
          </p:spPr>
          <p:txBody>
            <a:bodyPr lIns="12700" tIns="12700" rIns="12700" bIns="12700"/>
            <a:lstStyle/>
            <a:p>
              <a:pPr algn="ctr" eaLnBrk="0" hangingPunct="0"/>
              <a:r>
                <a:rPr lang="en-US" altLang="zh-CN" sz="2000" dirty="0">
                  <a:latin typeface="+mn-lt"/>
                </a:rPr>
                <a:t>+5V</a:t>
              </a:r>
            </a:p>
          </p:txBody>
        </p:sp>
        <p:sp>
          <p:nvSpPr>
            <p:cNvPr id="71688" name="Rectangle 34"/>
            <p:cNvSpPr>
              <a:spLocks noChangeArrowheads="1"/>
            </p:cNvSpPr>
            <p:nvPr/>
          </p:nvSpPr>
          <p:spPr bwMode="auto">
            <a:xfrm>
              <a:off x="374" y="2834"/>
              <a:ext cx="513" cy="228"/>
            </a:xfrm>
            <a:prstGeom prst="rect">
              <a:avLst/>
            </a:prstGeom>
            <a:noFill/>
            <a:ln w="9525">
              <a:noFill/>
              <a:miter lim="800000"/>
              <a:headEnd/>
              <a:tailEnd/>
            </a:ln>
          </p:spPr>
          <p:txBody>
            <a:bodyPr lIns="12700" tIns="12700" rIns="12700" bIns="12700"/>
            <a:lstStyle/>
            <a:p>
              <a:pPr algn="ctr" eaLnBrk="0" hangingPunct="0"/>
              <a:r>
                <a:rPr lang="en-US" altLang="zh-CN" sz="2000" dirty="0">
                  <a:latin typeface="+mn-lt"/>
                </a:rPr>
                <a:t>A</a:t>
              </a:r>
              <a:r>
                <a:rPr lang="en-US" altLang="zh-CN" dirty="0">
                  <a:latin typeface="+mn-lt"/>
                </a:rPr>
                <a:t>8</a:t>
              </a:r>
            </a:p>
          </p:txBody>
        </p:sp>
        <p:sp>
          <p:nvSpPr>
            <p:cNvPr id="71689" name="Rectangle 35"/>
            <p:cNvSpPr>
              <a:spLocks noChangeArrowheads="1"/>
            </p:cNvSpPr>
            <p:nvPr/>
          </p:nvSpPr>
          <p:spPr bwMode="auto">
            <a:xfrm>
              <a:off x="48" y="2042"/>
              <a:ext cx="744" cy="508"/>
            </a:xfrm>
            <a:prstGeom prst="rect">
              <a:avLst/>
            </a:prstGeom>
            <a:noFill/>
            <a:ln w="9525">
              <a:noFill/>
              <a:miter lim="800000"/>
              <a:headEnd/>
              <a:tailEnd/>
            </a:ln>
          </p:spPr>
          <p:txBody>
            <a:bodyPr lIns="12700" tIns="12700" rIns="12700" bIns="12700"/>
            <a:lstStyle/>
            <a:p>
              <a:pPr algn="r" eaLnBrk="0" hangingPunct="0"/>
              <a:r>
                <a:rPr lang="en-US" altLang="zh-CN" sz="2000" dirty="0" smtClean="0">
                  <a:latin typeface="+mn-lt"/>
                </a:rPr>
                <a:t>AEN</a:t>
              </a:r>
            </a:p>
            <a:p>
              <a:pPr eaLnBrk="0" hangingPunct="0"/>
              <a:r>
                <a:rPr lang="en-US" altLang="zh-CN" sz="2000" dirty="0" smtClean="0">
                  <a:latin typeface="+mn-lt"/>
                </a:rPr>
                <a:t>A</a:t>
              </a:r>
              <a:r>
                <a:rPr lang="en-US" altLang="zh-CN" dirty="0" smtClean="0">
                  <a:latin typeface="+mn-lt"/>
                </a:rPr>
                <a:t>3</a:t>
              </a:r>
              <a:r>
                <a:rPr lang="zh-CN" altLang="en-US" sz="2000" dirty="0" smtClean="0">
                  <a:latin typeface="+mn-lt"/>
                </a:rPr>
                <a:t>～</a:t>
              </a:r>
              <a:r>
                <a:rPr lang="en-US" altLang="zh-CN" sz="2000" dirty="0" smtClean="0">
                  <a:latin typeface="+mn-lt"/>
                </a:rPr>
                <a:t>A</a:t>
              </a:r>
              <a:r>
                <a:rPr lang="en-US" altLang="zh-CN" dirty="0" smtClean="0">
                  <a:latin typeface="+mn-lt"/>
                </a:rPr>
                <a:t>7</a:t>
              </a:r>
              <a:r>
                <a:rPr lang="en-US" altLang="zh-CN" sz="2000" dirty="0" smtClean="0">
                  <a:latin typeface="+mn-lt"/>
                </a:rPr>
                <a:t>A</a:t>
              </a:r>
              <a:r>
                <a:rPr lang="en-US" altLang="zh-CN" dirty="0" smtClean="0">
                  <a:latin typeface="+mn-lt"/>
                </a:rPr>
                <a:t>9</a:t>
              </a:r>
              <a:endParaRPr lang="en-US" altLang="zh-CN" dirty="0">
                <a:latin typeface="+mn-lt"/>
              </a:endParaRPr>
            </a:p>
          </p:txBody>
        </p:sp>
        <p:sp>
          <p:nvSpPr>
            <p:cNvPr id="71690" name="Rectangle 36"/>
            <p:cNvSpPr>
              <a:spLocks noChangeArrowheads="1"/>
            </p:cNvSpPr>
            <p:nvPr/>
          </p:nvSpPr>
          <p:spPr bwMode="auto">
            <a:xfrm>
              <a:off x="102" y="1415"/>
              <a:ext cx="690" cy="622"/>
            </a:xfrm>
            <a:prstGeom prst="rect">
              <a:avLst/>
            </a:prstGeom>
            <a:noFill/>
            <a:ln w="9525">
              <a:noFill/>
              <a:miter lim="800000"/>
              <a:headEnd/>
              <a:tailEnd/>
            </a:ln>
          </p:spPr>
          <p:txBody>
            <a:bodyPr lIns="12700" tIns="12700" rIns="12700" bIns="12700"/>
            <a:lstStyle/>
            <a:p>
              <a:pPr algn="r" eaLnBrk="0" hangingPunct="0"/>
              <a:r>
                <a:rPr lang="en-US" altLang="zh-CN" sz="2000" dirty="0">
                  <a:latin typeface="+mn-lt"/>
                </a:rPr>
                <a:t>IOR </a:t>
              </a:r>
            </a:p>
            <a:p>
              <a:pPr algn="r" eaLnBrk="0" hangingPunct="0"/>
              <a:r>
                <a:rPr lang="en-US" altLang="zh-CN" sz="2000" dirty="0">
                  <a:latin typeface="+mn-lt"/>
                </a:rPr>
                <a:t>IOW</a:t>
              </a:r>
            </a:p>
            <a:p>
              <a:pPr algn="r" eaLnBrk="0" hangingPunct="0">
                <a:spcBef>
                  <a:spcPts val="300"/>
                </a:spcBef>
              </a:pPr>
              <a:r>
                <a:rPr lang="en-US" altLang="zh-CN" sz="2000" dirty="0" smtClean="0">
                  <a:latin typeface="+mn-lt"/>
                </a:rPr>
                <a:t>A</a:t>
              </a:r>
              <a:r>
                <a:rPr lang="en-US" altLang="zh-CN" dirty="0" smtClean="0">
                  <a:latin typeface="+mn-lt"/>
                </a:rPr>
                <a:t>2</a:t>
              </a:r>
              <a:r>
                <a:rPr lang="zh-CN" altLang="en-US" sz="2000" dirty="0" smtClean="0">
                  <a:latin typeface="+mn-lt"/>
                </a:rPr>
                <a:t>～</a:t>
              </a:r>
              <a:r>
                <a:rPr lang="en-US" altLang="zh-CN" sz="2000" dirty="0" smtClean="0">
                  <a:latin typeface="+mn-lt"/>
                </a:rPr>
                <a:t>A</a:t>
              </a:r>
              <a:r>
                <a:rPr lang="en-US" altLang="zh-CN" dirty="0" smtClean="0">
                  <a:latin typeface="+mn-lt"/>
                </a:rPr>
                <a:t>0</a:t>
              </a:r>
              <a:endParaRPr lang="en-US" altLang="zh-CN" dirty="0">
                <a:latin typeface="+mn-lt"/>
              </a:endParaRPr>
            </a:p>
          </p:txBody>
        </p:sp>
        <p:sp>
          <p:nvSpPr>
            <p:cNvPr id="71691" name="Line 37"/>
            <p:cNvSpPr>
              <a:spLocks noChangeShapeType="1"/>
            </p:cNvSpPr>
            <p:nvPr/>
          </p:nvSpPr>
          <p:spPr bwMode="auto">
            <a:xfrm>
              <a:off x="965" y="1294"/>
              <a:ext cx="0" cy="221"/>
            </a:xfrm>
            <a:prstGeom prst="line">
              <a:avLst/>
            </a:prstGeom>
            <a:noFill/>
            <a:ln w="28575">
              <a:solidFill>
                <a:srgbClr val="000000"/>
              </a:solidFill>
              <a:round/>
              <a:headEnd type="none" w="sm" len="sm"/>
              <a:tailEnd type="oval" w="sm" len="sm"/>
            </a:ln>
          </p:spPr>
          <p:txBody>
            <a:bodyPr/>
            <a:lstStyle/>
            <a:p>
              <a:endParaRPr lang="zh-CN" altLang="en-US">
                <a:latin typeface="+mn-lt"/>
              </a:endParaRPr>
            </a:p>
          </p:txBody>
        </p:sp>
        <p:sp>
          <p:nvSpPr>
            <p:cNvPr id="71692" name="Rectangle 38"/>
            <p:cNvSpPr>
              <a:spLocks noChangeArrowheads="1"/>
            </p:cNvSpPr>
            <p:nvPr/>
          </p:nvSpPr>
          <p:spPr bwMode="auto">
            <a:xfrm>
              <a:off x="3759" y="3795"/>
              <a:ext cx="994" cy="588"/>
            </a:xfrm>
            <a:prstGeom prst="rect">
              <a:avLst/>
            </a:prstGeom>
            <a:noFill/>
            <a:ln w="9525">
              <a:noFill/>
              <a:miter lim="800000"/>
              <a:headEnd/>
              <a:tailEnd/>
            </a:ln>
          </p:spPr>
          <p:txBody>
            <a:bodyPr lIns="12700" tIns="12700" rIns="12700" bIns="12700"/>
            <a:lstStyle/>
            <a:p>
              <a:pPr eaLnBrk="0" hangingPunct="0"/>
              <a:r>
                <a:rPr lang="en-US" altLang="zh-CN" sz="2000">
                  <a:latin typeface="+mn-lt"/>
                </a:rPr>
                <a:t>MR</a:t>
              </a:r>
            </a:p>
            <a:p>
              <a:pPr eaLnBrk="0" hangingPunct="0">
                <a:spcBef>
                  <a:spcPts val="800"/>
                </a:spcBef>
              </a:pPr>
              <a:r>
                <a:rPr lang="en-US" altLang="zh-CN" sz="2000">
                  <a:latin typeface="+mn-lt"/>
                </a:rPr>
                <a:t>XTAL1</a:t>
              </a:r>
            </a:p>
          </p:txBody>
        </p:sp>
        <p:sp>
          <p:nvSpPr>
            <p:cNvPr id="71693" name="Rectangle 39"/>
            <p:cNvSpPr>
              <a:spLocks noChangeArrowheads="1"/>
            </p:cNvSpPr>
            <p:nvPr/>
          </p:nvSpPr>
          <p:spPr bwMode="auto">
            <a:xfrm>
              <a:off x="3759" y="2909"/>
              <a:ext cx="994" cy="719"/>
            </a:xfrm>
            <a:prstGeom prst="rect">
              <a:avLst/>
            </a:prstGeom>
            <a:noFill/>
            <a:ln w="9525">
              <a:noFill/>
              <a:miter lim="800000"/>
              <a:headEnd/>
              <a:tailEnd/>
            </a:ln>
          </p:spPr>
          <p:txBody>
            <a:bodyPr lIns="12700" tIns="12700" rIns="12700" bIns="12700"/>
            <a:lstStyle/>
            <a:p>
              <a:pPr eaLnBrk="0" hangingPunct="0"/>
              <a:r>
                <a:rPr lang="en-US" altLang="zh-CN" sz="2000" dirty="0">
                  <a:latin typeface="+mn-lt"/>
                </a:rPr>
                <a:t>OUT</a:t>
              </a:r>
              <a:r>
                <a:rPr lang="en-US" altLang="zh-CN" dirty="0">
                  <a:latin typeface="+mn-lt"/>
                </a:rPr>
                <a:t>1</a:t>
              </a:r>
            </a:p>
            <a:p>
              <a:pPr eaLnBrk="0" hangingPunct="0"/>
              <a:r>
                <a:rPr lang="en-US" altLang="zh-CN" sz="2000" dirty="0">
                  <a:latin typeface="+mn-lt"/>
                </a:rPr>
                <a:t>OUT</a:t>
              </a:r>
              <a:r>
                <a:rPr lang="en-US" altLang="zh-CN" dirty="0">
                  <a:latin typeface="+mn-lt"/>
                </a:rPr>
                <a:t>2</a:t>
              </a:r>
            </a:p>
            <a:p>
              <a:pPr eaLnBrk="0" hangingPunct="0">
                <a:spcBef>
                  <a:spcPts val="900"/>
                </a:spcBef>
              </a:pPr>
              <a:r>
                <a:rPr lang="en-US" altLang="zh-CN" sz="2000" dirty="0">
                  <a:latin typeface="+mn-lt"/>
                </a:rPr>
                <a:t>INTRPT</a:t>
              </a:r>
            </a:p>
          </p:txBody>
        </p:sp>
        <p:sp>
          <p:nvSpPr>
            <p:cNvPr id="71694" name="Rectangle 40"/>
            <p:cNvSpPr>
              <a:spLocks noChangeArrowheads="1"/>
            </p:cNvSpPr>
            <p:nvPr/>
          </p:nvSpPr>
          <p:spPr bwMode="auto">
            <a:xfrm>
              <a:off x="3759" y="1422"/>
              <a:ext cx="733" cy="631"/>
            </a:xfrm>
            <a:prstGeom prst="rect">
              <a:avLst/>
            </a:prstGeom>
            <a:noFill/>
            <a:ln w="9525">
              <a:noFill/>
              <a:miter lim="800000"/>
              <a:headEnd/>
              <a:tailEnd/>
            </a:ln>
          </p:spPr>
          <p:txBody>
            <a:bodyPr lIns="12700" tIns="12700" rIns="12700" bIns="12700"/>
            <a:lstStyle/>
            <a:p>
              <a:pPr eaLnBrk="0" hangingPunct="0"/>
              <a:r>
                <a:rPr lang="en-US" altLang="zh-CN" sz="2000" dirty="0">
                  <a:latin typeface="+mn-lt"/>
                </a:rPr>
                <a:t>DISTR</a:t>
              </a:r>
            </a:p>
            <a:p>
              <a:pPr eaLnBrk="0" hangingPunct="0"/>
              <a:r>
                <a:rPr lang="en-US" altLang="zh-CN" sz="2000" dirty="0">
                  <a:latin typeface="+mn-lt"/>
                </a:rPr>
                <a:t>DOSTR</a:t>
              </a:r>
            </a:p>
            <a:p>
              <a:pPr eaLnBrk="0" hangingPunct="0"/>
              <a:r>
                <a:rPr lang="en-US" altLang="zh-CN" sz="2000" dirty="0" smtClean="0">
                  <a:latin typeface="+mn-lt"/>
                </a:rPr>
                <a:t>A</a:t>
              </a:r>
              <a:r>
                <a:rPr lang="en-US" altLang="zh-CN" dirty="0" smtClean="0">
                  <a:latin typeface="+mn-lt"/>
                </a:rPr>
                <a:t>2</a:t>
              </a:r>
              <a:r>
                <a:rPr lang="zh-CN" altLang="en-US" sz="2000" dirty="0" smtClean="0">
                  <a:latin typeface="+mn-lt"/>
                </a:rPr>
                <a:t>～</a:t>
              </a:r>
              <a:r>
                <a:rPr lang="en-US" altLang="zh-CN" sz="2000" dirty="0" smtClean="0">
                  <a:latin typeface="+mn-lt"/>
                </a:rPr>
                <a:t>A</a:t>
              </a:r>
              <a:r>
                <a:rPr lang="en-US" altLang="zh-CN" dirty="0" smtClean="0">
                  <a:latin typeface="+mn-lt"/>
                </a:rPr>
                <a:t>0</a:t>
              </a:r>
              <a:endParaRPr lang="en-US" altLang="zh-CN" dirty="0">
                <a:latin typeface="+mn-lt"/>
              </a:endParaRPr>
            </a:p>
            <a:p>
              <a:pPr eaLnBrk="0" hangingPunct="0"/>
              <a:endParaRPr lang="en-US" altLang="zh-CN" sz="2000" dirty="0">
                <a:latin typeface="+mn-lt"/>
              </a:endParaRPr>
            </a:p>
            <a:p>
              <a:pPr eaLnBrk="0" hangingPunct="0"/>
              <a:r>
                <a:rPr lang="en-US" altLang="zh-CN" sz="2000" dirty="0">
                  <a:latin typeface="+mn-lt"/>
                </a:rPr>
                <a:t>CS2</a:t>
              </a:r>
            </a:p>
          </p:txBody>
        </p:sp>
        <p:sp>
          <p:nvSpPr>
            <p:cNvPr id="71695" name="Rectangle 41"/>
            <p:cNvSpPr>
              <a:spLocks noChangeArrowheads="1"/>
            </p:cNvSpPr>
            <p:nvPr/>
          </p:nvSpPr>
          <p:spPr bwMode="auto">
            <a:xfrm>
              <a:off x="4402" y="937"/>
              <a:ext cx="727" cy="200"/>
            </a:xfrm>
            <a:prstGeom prst="rect">
              <a:avLst/>
            </a:prstGeom>
            <a:noFill/>
            <a:ln w="9525">
              <a:noFill/>
              <a:miter lim="800000"/>
              <a:headEnd/>
              <a:tailEnd/>
            </a:ln>
          </p:spPr>
          <p:txBody>
            <a:bodyPr lIns="12700" tIns="12700" rIns="12700" bIns="12700"/>
            <a:lstStyle/>
            <a:p>
              <a:pPr algn="ctr" eaLnBrk="0" hangingPunct="0"/>
              <a:r>
                <a:rPr lang="en-US" altLang="zh-CN" sz="2000">
                  <a:solidFill>
                    <a:schemeClr val="hlink"/>
                  </a:solidFill>
                  <a:latin typeface="+mn-lt"/>
                </a:rPr>
                <a:t>8250</a:t>
              </a:r>
            </a:p>
          </p:txBody>
        </p:sp>
        <p:sp>
          <p:nvSpPr>
            <p:cNvPr id="71696" name="Rectangle 42"/>
            <p:cNvSpPr>
              <a:spLocks noChangeArrowheads="1"/>
            </p:cNvSpPr>
            <p:nvPr/>
          </p:nvSpPr>
          <p:spPr bwMode="auto">
            <a:xfrm>
              <a:off x="1032" y="935"/>
              <a:ext cx="727" cy="200"/>
            </a:xfrm>
            <a:prstGeom prst="rect">
              <a:avLst/>
            </a:prstGeom>
            <a:noFill/>
            <a:ln w="9525">
              <a:noFill/>
              <a:miter lim="800000"/>
              <a:headEnd/>
              <a:tailEnd/>
            </a:ln>
          </p:spPr>
          <p:txBody>
            <a:bodyPr lIns="12700" tIns="12700" rIns="12700" bIns="12700"/>
            <a:lstStyle/>
            <a:p>
              <a:pPr algn="ctr" eaLnBrk="0" hangingPunct="0"/>
              <a:r>
                <a:rPr lang="en-US" altLang="zh-CN" sz="2000">
                  <a:latin typeface="+mn-lt"/>
                </a:rPr>
                <a:t>LS245</a:t>
              </a:r>
            </a:p>
          </p:txBody>
        </p:sp>
        <p:sp>
          <p:nvSpPr>
            <p:cNvPr id="71697" name="Rectangle 43"/>
            <p:cNvSpPr>
              <a:spLocks noChangeArrowheads="1"/>
            </p:cNvSpPr>
            <p:nvPr/>
          </p:nvSpPr>
          <p:spPr bwMode="auto">
            <a:xfrm>
              <a:off x="3492" y="1011"/>
              <a:ext cx="995" cy="202"/>
            </a:xfrm>
            <a:prstGeom prst="rect">
              <a:avLst/>
            </a:prstGeom>
            <a:noFill/>
            <a:ln w="9525">
              <a:noFill/>
              <a:miter lim="800000"/>
              <a:headEnd/>
              <a:tailEnd/>
            </a:ln>
          </p:spPr>
          <p:txBody>
            <a:bodyPr lIns="12700" tIns="12700" rIns="12700" bIns="12700"/>
            <a:lstStyle/>
            <a:p>
              <a:pPr algn="ctr" eaLnBrk="0" hangingPunct="0"/>
              <a:r>
                <a:rPr lang="en-US" altLang="zh-CN" sz="2000" dirty="0">
                  <a:latin typeface="+mn-lt"/>
                </a:rPr>
                <a:t>D</a:t>
              </a:r>
              <a:r>
                <a:rPr lang="en-US" altLang="zh-CN" dirty="0">
                  <a:latin typeface="+mn-lt"/>
                </a:rPr>
                <a:t>0</a:t>
              </a:r>
              <a:r>
                <a:rPr lang="zh-CN" altLang="en-US" sz="2000" dirty="0">
                  <a:latin typeface="+mn-lt"/>
                </a:rPr>
                <a:t>～</a:t>
              </a:r>
              <a:r>
                <a:rPr lang="en-US" altLang="zh-CN" sz="2000" dirty="0">
                  <a:latin typeface="+mn-lt"/>
                </a:rPr>
                <a:t>D</a:t>
              </a:r>
              <a:r>
                <a:rPr lang="en-US" altLang="zh-CN" dirty="0">
                  <a:latin typeface="+mn-lt"/>
                </a:rPr>
                <a:t>7</a:t>
              </a:r>
            </a:p>
          </p:txBody>
        </p:sp>
        <p:sp>
          <p:nvSpPr>
            <p:cNvPr id="71698" name="Rectangle 44"/>
            <p:cNvSpPr>
              <a:spLocks noChangeArrowheads="1"/>
            </p:cNvSpPr>
            <p:nvPr/>
          </p:nvSpPr>
          <p:spPr bwMode="auto">
            <a:xfrm>
              <a:off x="-70" y="1011"/>
              <a:ext cx="723" cy="200"/>
            </a:xfrm>
            <a:prstGeom prst="rect">
              <a:avLst/>
            </a:prstGeom>
            <a:noFill/>
            <a:ln w="9525">
              <a:noFill/>
              <a:miter lim="800000"/>
              <a:headEnd/>
              <a:tailEnd/>
            </a:ln>
          </p:spPr>
          <p:txBody>
            <a:bodyPr lIns="12700" tIns="12700" rIns="12700" bIns="12700"/>
            <a:lstStyle/>
            <a:p>
              <a:pPr algn="r" eaLnBrk="0" hangingPunct="0"/>
              <a:r>
                <a:rPr lang="en-US" altLang="zh-CN" sz="2000">
                  <a:latin typeface="+mn-lt"/>
                </a:rPr>
                <a:t>D</a:t>
              </a:r>
              <a:r>
                <a:rPr lang="en-US" altLang="zh-CN">
                  <a:latin typeface="+mn-lt"/>
                </a:rPr>
                <a:t>0</a:t>
              </a:r>
              <a:r>
                <a:rPr lang="zh-CN" altLang="en-US" sz="2000">
                  <a:latin typeface="+mn-lt"/>
                </a:rPr>
                <a:t>～</a:t>
              </a:r>
              <a:r>
                <a:rPr lang="en-US" altLang="zh-CN" sz="2000">
                  <a:latin typeface="+mn-lt"/>
                </a:rPr>
                <a:t>D</a:t>
              </a:r>
              <a:r>
                <a:rPr lang="en-US" altLang="zh-CN">
                  <a:latin typeface="+mn-lt"/>
                </a:rPr>
                <a:t>7</a:t>
              </a:r>
            </a:p>
          </p:txBody>
        </p:sp>
        <p:sp>
          <p:nvSpPr>
            <p:cNvPr id="71699" name="Rectangle 45"/>
            <p:cNvSpPr>
              <a:spLocks noChangeArrowheads="1"/>
            </p:cNvSpPr>
            <p:nvPr/>
          </p:nvSpPr>
          <p:spPr bwMode="auto">
            <a:xfrm>
              <a:off x="1610" y="2749"/>
              <a:ext cx="497" cy="586"/>
            </a:xfrm>
            <a:prstGeom prst="rect">
              <a:avLst/>
            </a:prstGeom>
            <a:noFill/>
            <a:ln w="28575">
              <a:solidFill>
                <a:srgbClr val="000000"/>
              </a:solidFill>
              <a:prstDash val="sysDot"/>
              <a:miter lim="800000"/>
              <a:headEnd/>
              <a:tailEnd/>
            </a:ln>
          </p:spPr>
          <p:txBody>
            <a:bodyPr lIns="12700" tIns="12700" rIns="12700" bIns="12700"/>
            <a:lstStyle/>
            <a:p>
              <a:pPr algn="ctr" eaLnBrk="0" hangingPunct="0">
                <a:lnSpc>
                  <a:spcPct val="80000"/>
                </a:lnSpc>
              </a:pPr>
              <a:r>
                <a:rPr lang="en-US" altLang="zh-CN" dirty="0">
                  <a:solidFill>
                    <a:schemeClr val="hlink"/>
                  </a:solidFill>
                  <a:latin typeface="+mn-lt"/>
                </a:rPr>
                <a:t>J9</a:t>
              </a:r>
            </a:p>
            <a:p>
              <a:pPr algn="ctr" eaLnBrk="0" hangingPunct="0">
                <a:lnSpc>
                  <a:spcPct val="80000"/>
                </a:lnSpc>
              </a:pPr>
              <a:r>
                <a:rPr lang="en-US" altLang="zh-CN" dirty="0">
                  <a:solidFill>
                    <a:srgbClr val="FF0000"/>
                  </a:solidFill>
                  <a:latin typeface="+mn-lt"/>
                </a:rPr>
                <a:t>J10</a:t>
              </a:r>
            </a:p>
            <a:p>
              <a:pPr algn="ctr" eaLnBrk="0" hangingPunct="0">
                <a:lnSpc>
                  <a:spcPct val="80000"/>
                </a:lnSpc>
              </a:pPr>
              <a:r>
                <a:rPr lang="en-US" altLang="zh-CN" dirty="0">
                  <a:solidFill>
                    <a:schemeClr val="hlink"/>
                  </a:solidFill>
                  <a:latin typeface="+mn-lt"/>
                </a:rPr>
                <a:t>J11</a:t>
              </a:r>
            </a:p>
            <a:p>
              <a:pPr algn="ctr" eaLnBrk="0" hangingPunct="0">
                <a:lnSpc>
                  <a:spcPct val="80000"/>
                </a:lnSpc>
              </a:pPr>
              <a:r>
                <a:rPr lang="en-US" altLang="zh-CN" dirty="0">
                  <a:solidFill>
                    <a:srgbClr val="FF0000"/>
                  </a:solidFill>
                  <a:latin typeface="+mn-lt"/>
                </a:rPr>
                <a:t>J12</a:t>
              </a:r>
            </a:p>
          </p:txBody>
        </p:sp>
        <p:sp>
          <p:nvSpPr>
            <p:cNvPr id="71700" name="Rectangle 46"/>
            <p:cNvSpPr>
              <a:spLocks noChangeArrowheads="1"/>
            </p:cNvSpPr>
            <p:nvPr/>
          </p:nvSpPr>
          <p:spPr bwMode="auto">
            <a:xfrm>
              <a:off x="1032" y="1178"/>
              <a:ext cx="497" cy="152"/>
            </a:xfrm>
            <a:prstGeom prst="rect">
              <a:avLst/>
            </a:prstGeom>
            <a:noFill/>
            <a:ln w="9525">
              <a:noFill/>
              <a:miter lim="800000"/>
              <a:headEnd/>
              <a:tailEnd/>
            </a:ln>
          </p:spPr>
          <p:txBody>
            <a:bodyPr lIns="12700" tIns="12700" rIns="12700" bIns="12700"/>
            <a:lstStyle/>
            <a:p>
              <a:pPr algn="ctr" eaLnBrk="0" hangingPunct="0"/>
              <a:r>
                <a:rPr lang="en-US" altLang="zh-CN" sz="2000">
                  <a:latin typeface="+mn-lt"/>
                </a:rPr>
                <a:t>DIR</a:t>
              </a:r>
            </a:p>
          </p:txBody>
        </p:sp>
        <p:sp>
          <p:nvSpPr>
            <p:cNvPr id="71701" name="Rectangle 47"/>
            <p:cNvSpPr>
              <a:spLocks noChangeArrowheads="1"/>
            </p:cNvSpPr>
            <p:nvPr/>
          </p:nvSpPr>
          <p:spPr bwMode="auto">
            <a:xfrm>
              <a:off x="1337" y="1208"/>
              <a:ext cx="497" cy="232"/>
            </a:xfrm>
            <a:prstGeom prst="rect">
              <a:avLst/>
            </a:prstGeom>
            <a:noFill/>
            <a:ln w="9525">
              <a:noFill/>
              <a:miter lim="800000"/>
              <a:headEnd/>
              <a:tailEnd/>
            </a:ln>
          </p:spPr>
          <p:txBody>
            <a:bodyPr lIns="12700" tIns="12700" rIns="12700" bIns="12700"/>
            <a:lstStyle/>
            <a:p>
              <a:pPr algn="ctr" eaLnBrk="0" hangingPunct="0"/>
              <a:endParaRPr lang="zh-CN" altLang="zh-CN" sz="2000">
                <a:latin typeface="+mn-lt"/>
              </a:endParaRPr>
            </a:p>
          </p:txBody>
        </p:sp>
        <p:sp>
          <p:nvSpPr>
            <p:cNvPr id="71702" name="Rectangle 48"/>
            <p:cNvSpPr>
              <a:spLocks noChangeArrowheads="1"/>
            </p:cNvSpPr>
            <p:nvPr/>
          </p:nvSpPr>
          <p:spPr bwMode="auto">
            <a:xfrm>
              <a:off x="1070" y="896"/>
              <a:ext cx="606" cy="523"/>
            </a:xfrm>
            <a:prstGeom prst="rect">
              <a:avLst/>
            </a:prstGeom>
            <a:noFill/>
            <a:ln w="28575">
              <a:solidFill>
                <a:srgbClr val="000000"/>
              </a:solidFill>
              <a:miter lim="800000"/>
              <a:headEnd/>
              <a:tailEnd/>
            </a:ln>
          </p:spPr>
          <p:txBody>
            <a:bodyPr/>
            <a:lstStyle/>
            <a:p>
              <a:endParaRPr lang="zh-CN" altLang="en-US">
                <a:latin typeface="+mn-lt"/>
              </a:endParaRPr>
            </a:p>
          </p:txBody>
        </p:sp>
        <p:sp>
          <p:nvSpPr>
            <p:cNvPr id="71703" name="Line 49"/>
            <p:cNvSpPr>
              <a:spLocks noChangeShapeType="1"/>
            </p:cNvSpPr>
            <p:nvPr/>
          </p:nvSpPr>
          <p:spPr bwMode="auto">
            <a:xfrm>
              <a:off x="1674" y="1297"/>
              <a:ext cx="320"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04" name="Line 50"/>
            <p:cNvSpPr>
              <a:spLocks noChangeShapeType="1"/>
            </p:cNvSpPr>
            <p:nvPr/>
          </p:nvSpPr>
          <p:spPr bwMode="auto">
            <a:xfrm>
              <a:off x="965" y="1297"/>
              <a:ext cx="113"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05" name="Line 51"/>
            <p:cNvSpPr>
              <a:spLocks noChangeShapeType="1"/>
            </p:cNvSpPr>
            <p:nvPr/>
          </p:nvSpPr>
          <p:spPr bwMode="auto">
            <a:xfrm>
              <a:off x="952" y="1519"/>
              <a:ext cx="0"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06" name="Line 52"/>
            <p:cNvSpPr>
              <a:spLocks noChangeShapeType="1"/>
            </p:cNvSpPr>
            <p:nvPr/>
          </p:nvSpPr>
          <p:spPr bwMode="auto">
            <a:xfrm>
              <a:off x="808" y="1521"/>
              <a:ext cx="2886"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07" name="Line 53"/>
            <p:cNvSpPr>
              <a:spLocks noChangeShapeType="1"/>
            </p:cNvSpPr>
            <p:nvPr/>
          </p:nvSpPr>
          <p:spPr bwMode="auto">
            <a:xfrm>
              <a:off x="808" y="1710"/>
              <a:ext cx="2886"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nvGrpSpPr>
            <p:cNvPr id="71708" name="Group 54"/>
            <p:cNvGrpSpPr>
              <a:grpSpLocks/>
            </p:cNvGrpSpPr>
            <p:nvPr/>
          </p:nvGrpSpPr>
          <p:grpSpPr bwMode="auto">
            <a:xfrm>
              <a:off x="792" y="2098"/>
              <a:ext cx="673" cy="135"/>
              <a:chOff x="8" y="-2"/>
              <a:chExt cx="19989" cy="20003"/>
            </a:xfrm>
          </p:grpSpPr>
          <p:sp>
            <p:nvSpPr>
              <p:cNvPr id="71817" name="Oval 55"/>
              <p:cNvSpPr>
                <a:spLocks noChangeArrowheads="1"/>
              </p:cNvSpPr>
              <p:nvPr/>
            </p:nvSpPr>
            <p:spPr bwMode="auto">
              <a:xfrm>
                <a:off x="13315" y="6523"/>
                <a:ext cx="1451" cy="5082"/>
              </a:xfrm>
              <a:prstGeom prst="ellipse">
                <a:avLst/>
              </a:prstGeom>
              <a:noFill/>
              <a:ln w="28575">
                <a:solidFill>
                  <a:srgbClr val="000000"/>
                </a:solidFill>
                <a:round/>
                <a:headEnd/>
                <a:tailEnd/>
              </a:ln>
            </p:spPr>
            <p:txBody>
              <a:bodyPr/>
              <a:lstStyle/>
              <a:p>
                <a:endParaRPr lang="zh-CN" altLang="en-US">
                  <a:latin typeface="+mn-lt"/>
                </a:endParaRPr>
              </a:p>
            </p:txBody>
          </p:sp>
          <p:grpSp>
            <p:nvGrpSpPr>
              <p:cNvPr id="71818" name="Group 56"/>
              <p:cNvGrpSpPr>
                <a:grpSpLocks/>
              </p:cNvGrpSpPr>
              <p:nvPr/>
            </p:nvGrpSpPr>
            <p:grpSpPr bwMode="auto">
              <a:xfrm>
                <a:off x="7612" y="-2"/>
                <a:ext cx="5737" cy="20003"/>
                <a:chOff x="0" y="0"/>
                <a:chExt cx="20000" cy="19999"/>
              </a:xfrm>
            </p:grpSpPr>
            <p:grpSp>
              <p:nvGrpSpPr>
                <p:cNvPr id="71821" name="Group 57"/>
                <p:cNvGrpSpPr>
                  <a:grpSpLocks/>
                </p:cNvGrpSpPr>
                <p:nvPr/>
              </p:nvGrpSpPr>
              <p:grpSpPr bwMode="auto">
                <a:xfrm>
                  <a:off x="0" y="0"/>
                  <a:ext cx="20000" cy="18906"/>
                  <a:chOff x="0" y="0"/>
                  <a:chExt cx="20000" cy="19999"/>
                </a:xfrm>
              </p:grpSpPr>
              <p:sp>
                <p:nvSpPr>
                  <p:cNvPr id="71823" name="Line 58"/>
                  <p:cNvSpPr>
                    <a:spLocks noChangeShapeType="1"/>
                  </p:cNvSpPr>
                  <p:nvPr/>
                </p:nvSpPr>
                <p:spPr bwMode="auto">
                  <a:xfrm>
                    <a:off x="0" y="0"/>
                    <a:ext cx="20000" cy="1006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824" name="Line 59"/>
                  <p:cNvSpPr>
                    <a:spLocks noChangeShapeType="1"/>
                  </p:cNvSpPr>
                  <p:nvPr/>
                </p:nvSpPr>
                <p:spPr bwMode="auto">
                  <a:xfrm flipH="1">
                    <a:off x="0" y="9937"/>
                    <a:ext cx="20000" cy="1006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sp>
              <p:nvSpPr>
                <p:cNvPr id="71822" name="Line 60"/>
                <p:cNvSpPr>
                  <a:spLocks noChangeShapeType="1"/>
                </p:cNvSpPr>
                <p:nvPr/>
              </p:nvSpPr>
              <p:spPr bwMode="auto">
                <a:xfrm>
                  <a:off x="0" y="1123"/>
                  <a:ext cx="119" cy="18876"/>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sp>
            <p:nvSpPr>
              <p:cNvPr id="71819" name="Line 61"/>
              <p:cNvSpPr>
                <a:spLocks noChangeShapeType="1"/>
              </p:cNvSpPr>
              <p:nvPr/>
            </p:nvSpPr>
            <p:spPr bwMode="auto">
              <a:xfrm>
                <a:off x="15216" y="9837"/>
                <a:ext cx="4781" cy="118"/>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820" name="Line 62"/>
              <p:cNvSpPr>
                <a:spLocks noChangeShapeType="1"/>
              </p:cNvSpPr>
              <p:nvPr/>
            </p:nvSpPr>
            <p:spPr bwMode="auto">
              <a:xfrm>
                <a:off x="8" y="9837"/>
                <a:ext cx="7638" cy="118"/>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grpSp>
          <p:nvGrpSpPr>
            <p:cNvPr id="71709" name="Group 63"/>
            <p:cNvGrpSpPr>
              <a:grpSpLocks/>
            </p:cNvGrpSpPr>
            <p:nvPr/>
          </p:nvGrpSpPr>
          <p:grpSpPr bwMode="auto">
            <a:xfrm>
              <a:off x="1465" y="2076"/>
              <a:ext cx="401" cy="501"/>
              <a:chOff x="0" y="0"/>
              <a:chExt cx="20000" cy="20000"/>
            </a:xfrm>
          </p:grpSpPr>
          <p:grpSp>
            <p:nvGrpSpPr>
              <p:cNvPr id="71812" name="Group 64"/>
              <p:cNvGrpSpPr>
                <a:grpSpLocks/>
              </p:cNvGrpSpPr>
              <p:nvPr/>
            </p:nvGrpSpPr>
            <p:grpSpPr bwMode="auto">
              <a:xfrm>
                <a:off x="0" y="5348"/>
                <a:ext cx="16808" cy="8940"/>
                <a:chOff x="0" y="0"/>
                <a:chExt cx="20000" cy="20000"/>
              </a:xfrm>
            </p:grpSpPr>
            <p:sp>
              <p:nvSpPr>
                <p:cNvPr id="71815" name="Arc 65"/>
                <p:cNvSpPr>
                  <a:spLocks/>
                </p:cNvSpPr>
                <p:nvPr/>
              </p:nvSpPr>
              <p:spPr bwMode="auto">
                <a:xfrm>
                  <a:off x="0" y="0"/>
                  <a:ext cx="20000" cy="10000"/>
                </a:xfrm>
                <a:custGeom>
                  <a:avLst/>
                  <a:gdLst>
                    <a:gd name="T0" fmla="*/ 0 w 21600"/>
                    <a:gd name="T1" fmla="*/ 0 h 21600"/>
                    <a:gd name="T2" fmla="*/ 12604 w 21600"/>
                    <a:gd name="T3" fmla="*/ 99 h 21600"/>
                    <a:gd name="T4" fmla="*/ 0 w 21600"/>
                    <a:gd name="T5" fmla="*/ 99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a:ln>
              </p:spPr>
              <p:txBody>
                <a:bodyPr/>
                <a:lstStyle/>
                <a:p>
                  <a:endParaRPr lang="zh-CN" altLang="en-US">
                    <a:latin typeface="+mn-lt"/>
                  </a:endParaRPr>
                </a:p>
              </p:txBody>
            </p:sp>
            <p:sp>
              <p:nvSpPr>
                <p:cNvPr id="71816" name="Arc 66"/>
                <p:cNvSpPr>
                  <a:spLocks/>
                </p:cNvSpPr>
                <p:nvPr/>
              </p:nvSpPr>
              <p:spPr bwMode="auto">
                <a:xfrm flipV="1">
                  <a:off x="0" y="10000"/>
                  <a:ext cx="20000" cy="10000"/>
                </a:xfrm>
                <a:custGeom>
                  <a:avLst/>
                  <a:gdLst>
                    <a:gd name="T0" fmla="*/ 0 w 21600"/>
                    <a:gd name="T1" fmla="*/ 0 h 21600"/>
                    <a:gd name="T2" fmla="*/ 12604 w 21600"/>
                    <a:gd name="T3" fmla="*/ 99 h 21600"/>
                    <a:gd name="T4" fmla="*/ 0 w 21600"/>
                    <a:gd name="T5" fmla="*/ 99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a:ln>
              </p:spPr>
              <p:txBody>
                <a:bodyPr/>
                <a:lstStyle/>
                <a:p>
                  <a:endParaRPr lang="zh-CN" altLang="en-US">
                    <a:latin typeface="+mn-lt"/>
                  </a:endParaRPr>
                </a:p>
              </p:txBody>
            </p:sp>
          </p:grpSp>
          <p:sp>
            <p:nvSpPr>
              <p:cNvPr id="71813" name="Line 67"/>
              <p:cNvSpPr>
                <a:spLocks noChangeShapeType="1"/>
              </p:cNvSpPr>
              <p:nvPr/>
            </p:nvSpPr>
            <p:spPr bwMode="auto">
              <a:xfrm>
                <a:off x="0" y="0"/>
                <a:ext cx="57" cy="2000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814" name="Oval 68"/>
              <p:cNvSpPr>
                <a:spLocks noChangeArrowheads="1"/>
              </p:cNvSpPr>
              <p:nvPr/>
            </p:nvSpPr>
            <p:spPr bwMode="auto">
              <a:xfrm>
                <a:off x="16751" y="8900"/>
                <a:ext cx="3249" cy="1804"/>
              </a:xfrm>
              <a:prstGeom prst="ellipse">
                <a:avLst/>
              </a:prstGeom>
              <a:noFill/>
              <a:ln w="28575">
                <a:solidFill>
                  <a:srgbClr val="000000"/>
                </a:solidFill>
                <a:round/>
                <a:headEnd/>
                <a:tailEnd/>
              </a:ln>
            </p:spPr>
            <p:txBody>
              <a:bodyPr/>
              <a:lstStyle/>
              <a:p>
                <a:endParaRPr lang="zh-CN" altLang="en-US">
                  <a:latin typeface="+mn-lt"/>
                </a:endParaRPr>
              </a:p>
            </p:txBody>
          </p:sp>
        </p:grpSp>
        <p:sp>
          <p:nvSpPr>
            <p:cNvPr id="71710" name="Line 69"/>
            <p:cNvSpPr>
              <a:spLocks noChangeShapeType="1"/>
            </p:cNvSpPr>
            <p:nvPr/>
          </p:nvSpPr>
          <p:spPr bwMode="auto">
            <a:xfrm>
              <a:off x="1305" y="2521"/>
              <a:ext cx="160" cy="0"/>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sp>
          <p:nvSpPr>
            <p:cNvPr id="71711" name="Oval 70"/>
            <p:cNvSpPr>
              <a:spLocks noChangeArrowheads="1"/>
            </p:cNvSpPr>
            <p:nvPr/>
          </p:nvSpPr>
          <p:spPr bwMode="auto">
            <a:xfrm>
              <a:off x="1209" y="2927"/>
              <a:ext cx="48" cy="35"/>
            </a:xfrm>
            <a:prstGeom prst="ellipse">
              <a:avLst/>
            </a:prstGeom>
            <a:noFill/>
            <a:ln w="28575">
              <a:solidFill>
                <a:srgbClr val="F20000"/>
              </a:solidFill>
              <a:round/>
              <a:headEnd/>
              <a:tailEnd/>
            </a:ln>
          </p:spPr>
          <p:txBody>
            <a:bodyPr/>
            <a:lstStyle/>
            <a:p>
              <a:endParaRPr lang="zh-CN" altLang="en-US">
                <a:latin typeface="+mn-lt"/>
              </a:endParaRPr>
            </a:p>
          </p:txBody>
        </p:sp>
        <p:grpSp>
          <p:nvGrpSpPr>
            <p:cNvPr id="71712" name="Group 71"/>
            <p:cNvGrpSpPr>
              <a:grpSpLocks/>
            </p:cNvGrpSpPr>
            <p:nvPr/>
          </p:nvGrpSpPr>
          <p:grpSpPr bwMode="auto">
            <a:xfrm>
              <a:off x="1016" y="2877"/>
              <a:ext cx="193" cy="136"/>
              <a:chOff x="0" y="0"/>
              <a:chExt cx="20000" cy="20001"/>
            </a:xfrm>
          </p:grpSpPr>
          <p:grpSp>
            <p:nvGrpSpPr>
              <p:cNvPr id="71808" name="Group 72"/>
              <p:cNvGrpSpPr>
                <a:grpSpLocks/>
              </p:cNvGrpSpPr>
              <p:nvPr/>
            </p:nvGrpSpPr>
            <p:grpSpPr bwMode="auto">
              <a:xfrm>
                <a:off x="0" y="0"/>
                <a:ext cx="20000" cy="18908"/>
                <a:chOff x="0" y="0"/>
                <a:chExt cx="20000" cy="20001"/>
              </a:xfrm>
            </p:grpSpPr>
            <p:sp>
              <p:nvSpPr>
                <p:cNvPr id="71810" name="Line 73"/>
                <p:cNvSpPr>
                  <a:spLocks noChangeShapeType="1"/>
                </p:cNvSpPr>
                <p:nvPr/>
              </p:nvSpPr>
              <p:spPr bwMode="auto">
                <a:xfrm>
                  <a:off x="0" y="0"/>
                  <a:ext cx="20000" cy="10063"/>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sp>
              <p:nvSpPr>
                <p:cNvPr id="71811" name="Line 74"/>
                <p:cNvSpPr>
                  <a:spLocks noChangeShapeType="1"/>
                </p:cNvSpPr>
                <p:nvPr/>
              </p:nvSpPr>
              <p:spPr bwMode="auto">
                <a:xfrm flipH="1">
                  <a:off x="0" y="9938"/>
                  <a:ext cx="20000" cy="10063"/>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grpSp>
          <p:sp>
            <p:nvSpPr>
              <p:cNvPr id="71809" name="Line 75"/>
              <p:cNvSpPr>
                <a:spLocks noChangeShapeType="1"/>
              </p:cNvSpPr>
              <p:nvPr/>
            </p:nvSpPr>
            <p:spPr bwMode="auto">
              <a:xfrm>
                <a:off x="0" y="1123"/>
                <a:ext cx="79" cy="18878"/>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grpSp>
        <p:sp>
          <p:nvSpPr>
            <p:cNvPr id="71713" name="Line 76"/>
            <p:cNvSpPr>
              <a:spLocks noChangeShapeType="1"/>
            </p:cNvSpPr>
            <p:nvPr/>
          </p:nvSpPr>
          <p:spPr bwMode="auto">
            <a:xfrm>
              <a:off x="760" y="2944"/>
              <a:ext cx="256" cy="0"/>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grpSp>
          <p:nvGrpSpPr>
            <p:cNvPr id="71714" name="Group 77"/>
            <p:cNvGrpSpPr>
              <a:grpSpLocks/>
            </p:cNvGrpSpPr>
            <p:nvPr/>
          </p:nvGrpSpPr>
          <p:grpSpPr bwMode="auto">
            <a:xfrm>
              <a:off x="1273" y="2944"/>
              <a:ext cx="401" cy="2"/>
              <a:chOff x="0" y="0"/>
              <a:chExt cx="20000" cy="20000"/>
            </a:xfrm>
          </p:grpSpPr>
          <p:sp>
            <p:nvSpPr>
              <p:cNvPr id="71806" name="Line 78"/>
              <p:cNvSpPr>
                <a:spLocks noChangeShapeType="1"/>
              </p:cNvSpPr>
              <p:nvPr/>
            </p:nvSpPr>
            <p:spPr bwMode="auto">
              <a:xfrm>
                <a:off x="0" y="0"/>
                <a:ext cx="20000" cy="20000"/>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sp>
            <p:nvSpPr>
              <p:cNvPr id="71807" name="Line 79"/>
              <p:cNvSpPr>
                <a:spLocks noChangeShapeType="1"/>
              </p:cNvSpPr>
              <p:nvPr/>
            </p:nvSpPr>
            <p:spPr bwMode="auto">
              <a:xfrm>
                <a:off x="19943" y="0"/>
                <a:ext cx="57" cy="2000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grpSp>
          <p:nvGrpSpPr>
            <p:cNvPr id="71715" name="Group 80"/>
            <p:cNvGrpSpPr>
              <a:grpSpLocks/>
            </p:cNvGrpSpPr>
            <p:nvPr/>
          </p:nvGrpSpPr>
          <p:grpSpPr bwMode="auto">
            <a:xfrm>
              <a:off x="904" y="3222"/>
              <a:ext cx="770" cy="2"/>
              <a:chOff x="0" y="0"/>
              <a:chExt cx="20000" cy="20000"/>
            </a:xfrm>
          </p:grpSpPr>
          <p:sp>
            <p:nvSpPr>
              <p:cNvPr id="71804" name="Line 81"/>
              <p:cNvSpPr>
                <a:spLocks noChangeShapeType="1"/>
              </p:cNvSpPr>
              <p:nvPr/>
            </p:nvSpPr>
            <p:spPr bwMode="auto">
              <a:xfrm>
                <a:off x="0" y="0"/>
                <a:ext cx="20000" cy="20000"/>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sp>
            <p:nvSpPr>
              <p:cNvPr id="71805" name="Line 82"/>
              <p:cNvSpPr>
                <a:spLocks noChangeShapeType="1"/>
              </p:cNvSpPr>
              <p:nvPr/>
            </p:nvSpPr>
            <p:spPr bwMode="auto">
              <a:xfrm>
                <a:off x="19970" y="0"/>
                <a:ext cx="30" cy="2000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grpSp>
          <p:nvGrpSpPr>
            <p:cNvPr id="71716" name="Group 83"/>
            <p:cNvGrpSpPr>
              <a:grpSpLocks/>
            </p:cNvGrpSpPr>
            <p:nvPr/>
          </p:nvGrpSpPr>
          <p:grpSpPr bwMode="auto">
            <a:xfrm flipH="1">
              <a:off x="1433" y="3089"/>
              <a:ext cx="241" cy="1"/>
              <a:chOff x="0" y="0"/>
              <a:chExt cx="20000" cy="20000"/>
            </a:xfrm>
          </p:grpSpPr>
          <p:sp>
            <p:nvSpPr>
              <p:cNvPr id="71802" name="Line 84"/>
              <p:cNvSpPr>
                <a:spLocks noChangeShapeType="1"/>
              </p:cNvSpPr>
              <p:nvPr/>
            </p:nvSpPr>
            <p:spPr bwMode="auto">
              <a:xfrm>
                <a:off x="0" y="0"/>
                <a:ext cx="20000" cy="20000"/>
              </a:xfrm>
              <a:prstGeom prst="line">
                <a:avLst/>
              </a:prstGeom>
              <a:noFill/>
              <a:ln w="28575">
                <a:solidFill>
                  <a:srgbClr val="0000FF"/>
                </a:solidFill>
                <a:round/>
                <a:headEnd type="none" w="sm" len="sm"/>
                <a:tailEnd type="oval" w="sm" len="sm"/>
              </a:ln>
            </p:spPr>
            <p:txBody>
              <a:bodyPr/>
              <a:lstStyle/>
              <a:p>
                <a:endParaRPr lang="zh-CN" altLang="en-US">
                  <a:latin typeface="+mn-lt"/>
                </a:endParaRPr>
              </a:p>
            </p:txBody>
          </p:sp>
          <p:sp>
            <p:nvSpPr>
              <p:cNvPr id="71803" name="Line 85"/>
              <p:cNvSpPr>
                <a:spLocks noChangeShapeType="1"/>
              </p:cNvSpPr>
              <p:nvPr/>
            </p:nvSpPr>
            <p:spPr bwMode="auto">
              <a:xfrm>
                <a:off x="19906" y="0"/>
                <a:ext cx="94" cy="20000"/>
              </a:xfrm>
              <a:prstGeom prst="line">
                <a:avLst/>
              </a:prstGeom>
              <a:noFill/>
              <a:ln w="28575">
                <a:solidFill>
                  <a:srgbClr val="000000"/>
                </a:solidFill>
                <a:round/>
                <a:headEnd type="none" w="sm" len="sm"/>
                <a:tailEnd type="oval" w="sm" len="sm"/>
              </a:ln>
            </p:spPr>
            <p:txBody>
              <a:bodyPr/>
              <a:lstStyle/>
              <a:p>
                <a:endParaRPr lang="zh-CN" altLang="en-US">
                  <a:latin typeface="+mn-lt"/>
                </a:endParaRPr>
              </a:p>
            </p:txBody>
          </p:sp>
        </p:grpSp>
        <p:grpSp>
          <p:nvGrpSpPr>
            <p:cNvPr id="71717" name="Group 86"/>
            <p:cNvGrpSpPr>
              <a:grpSpLocks/>
            </p:cNvGrpSpPr>
            <p:nvPr/>
          </p:nvGrpSpPr>
          <p:grpSpPr bwMode="auto">
            <a:xfrm>
              <a:off x="1433" y="2821"/>
              <a:ext cx="241" cy="2"/>
              <a:chOff x="0" y="0"/>
              <a:chExt cx="20000" cy="20000"/>
            </a:xfrm>
          </p:grpSpPr>
          <p:sp>
            <p:nvSpPr>
              <p:cNvPr id="71800" name="Line 87"/>
              <p:cNvSpPr>
                <a:spLocks noChangeShapeType="1"/>
              </p:cNvSpPr>
              <p:nvPr/>
            </p:nvSpPr>
            <p:spPr bwMode="auto">
              <a:xfrm>
                <a:off x="0" y="0"/>
                <a:ext cx="20000" cy="20000"/>
              </a:xfrm>
              <a:prstGeom prst="line">
                <a:avLst/>
              </a:prstGeom>
              <a:noFill/>
              <a:ln w="28575">
                <a:solidFill>
                  <a:srgbClr val="0000FF"/>
                </a:solidFill>
                <a:round/>
                <a:headEnd type="none" w="sm" len="sm"/>
                <a:tailEnd type="none" w="sm" len="sm"/>
              </a:ln>
            </p:spPr>
            <p:txBody>
              <a:bodyPr/>
              <a:lstStyle/>
              <a:p>
                <a:endParaRPr lang="zh-CN" altLang="en-US">
                  <a:latin typeface="+mn-lt"/>
                </a:endParaRPr>
              </a:p>
            </p:txBody>
          </p:sp>
          <p:sp>
            <p:nvSpPr>
              <p:cNvPr id="71801" name="Line 88"/>
              <p:cNvSpPr>
                <a:spLocks noChangeShapeType="1"/>
              </p:cNvSpPr>
              <p:nvPr/>
            </p:nvSpPr>
            <p:spPr bwMode="auto">
              <a:xfrm>
                <a:off x="19906" y="0"/>
                <a:ext cx="94" cy="2000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sp>
          <p:nvSpPr>
            <p:cNvPr id="71718" name="Line 89"/>
            <p:cNvSpPr>
              <a:spLocks noChangeShapeType="1"/>
            </p:cNvSpPr>
            <p:nvPr/>
          </p:nvSpPr>
          <p:spPr bwMode="auto">
            <a:xfrm>
              <a:off x="1433" y="2821"/>
              <a:ext cx="0" cy="670"/>
            </a:xfrm>
            <a:prstGeom prst="line">
              <a:avLst/>
            </a:prstGeom>
            <a:noFill/>
            <a:ln w="28575">
              <a:solidFill>
                <a:srgbClr val="0000FF"/>
              </a:solidFill>
              <a:round/>
              <a:headEnd type="none" w="sm" len="sm"/>
              <a:tailEnd type="none" w="sm" len="sm"/>
            </a:ln>
          </p:spPr>
          <p:txBody>
            <a:bodyPr/>
            <a:lstStyle/>
            <a:p>
              <a:endParaRPr lang="zh-CN" altLang="en-US">
                <a:latin typeface="+mn-lt"/>
              </a:endParaRPr>
            </a:p>
          </p:txBody>
        </p:sp>
        <p:grpSp>
          <p:nvGrpSpPr>
            <p:cNvPr id="71719" name="Group 90"/>
            <p:cNvGrpSpPr>
              <a:grpSpLocks/>
            </p:cNvGrpSpPr>
            <p:nvPr/>
          </p:nvGrpSpPr>
          <p:grpSpPr bwMode="auto">
            <a:xfrm>
              <a:off x="2043" y="3100"/>
              <a:ext cx="401" cy="0"/>
              <a:chOff x="0" y="0"/>
              <a:chExt cx="20000" cy="20000"/>
            </a:xfrm>
          </p:grpSpPr>
          <p:sp>
            <p:nvSpPr>
              <p:cNvPr id="71798" name="Line 91"/>
              <p:cNvSpPr>
                <a:spLocks noChangeShapeType="1"/>
              </p:cNvSpPr>
              <p:nvPr/>
            </p:nvSpPr>
            <p:spPr bwMode="auto">
              <a:xfrm flipH="1">
                <a:off x="0" y="0"/>
                <a:ext cx="20000" cy="20000"/>
              </a:xfrm>
              <a:prstGeom prst="line">
                <a:avLst/>
              </a:prstGeom>
              <a:noFill/>
              <a:ln w="28575">
                <a:solidFill>
                  <a:srgbClr val="0000FF"/>
                </a:solidFill>
                <a:round/>
                <a:headEnd type="none" w="sm" len="sm"/>
                <a:tailEnd type="none" w="sm" len="sm"/>
              </a:ln>
            </p:spPr>
            <p:txBody>
              <a:bodyPr/>
              <a:lstStyle/>
              <a:p>
                <a:endParaRPr lang="zh-CN" altLang="en-US">
                  <a:latin typeface="+mn-lt"/>
                </a:endParaRPr>
              </a:p>
            </p:txBody>
          </p:sp>
          <p:sp>
            <p:nvSpPr>
              <p:cNvPr id="71799" name="Line 92"/>
              <p:cNvSpPr>
                <a:spLocks noChangeShapeType="1"/>
              </p:cNvSpPr>
              <p:nvPr/>
            </p:nvSpPr>
            <p:spPr bwMode="auto">
              <a:xfrm>
                <a:off x="0" y="0"/>
                <a:ext cx="57" cy="2000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grpSp>
          <p:nvGrpSpPr>
            <p:cNvPr id="71720" name="Group 93"/>
            <p:cNvGrpSpPr>
              <a:grpSpLocks/>
            </p:cNvGrpSpPr>
            <p:nvPr/>
          </p:nvGrpSpPr>
          <p:grpSpPr bwMode="auto">
            <a:xfrm>
              <a:off x="2043" y="2821"/>
              <a:ext cx="561" cy="0"/>
              <a:chOff x="0" y="0"/>
              <a:chExt cx="20000" cy="20000"/>
            </a:xfrm>
          </p:grpSpPr>
          <p:sp>
            <p:nvSpPr>
              <p:cNvPr id="71796" name="Line 94"/>
              <p:cNvSpPr>
                <a:spLocks noChangeShapeType="1"/>
              </p:cNvSpPr>
              <p:nvPr/>
            </p:nvSpPr>
            <p:spPr bwMode="auto">
              <a:xfrm flipH="1">
                <a:off x="0" y="0"/>
                <a:ext cx="20000" cy="20000"/>
              </a:xfrm>
              <a:prstGeom prst="line">
                <a:avLst/>
              </a:prstGeom>
              <a:noFill/>
              <a:ln w="28575">
                <a:solidFill>
                  <a:srgbClr val="0000FF"/>
                </a:solidFill>
                <a:round/>
                <a:headEnd type="none" w="sm" len="sm"/>
                <a:tailEnd type="none" w="sm" len="sm"/>
              </a:ln>
            </p:spPr>
            <p:txBody>
              <a:bodyPr/>
              <a:lstStyle/>
              <a:p>
                <a:endParaRPr lang="zh-CN" altLang="en-US">
                  <a:latin typeface="+mn-lt"/>
                </a:endParaRPr>
              </a:p>
            </p:txBody>
          </p:sp>
          <p:sp>
            <p:nvSpPr>
              <p:cNvPr id="71797" name="Line 95"/>
              <p:cNvSpPr>
                <a:spLocks noChangeShapeType="1"/>
              </p:cNvSpPr>
              <p:nvPr/>
            </p:nvSpPr>
            <p:spPr bwMode="auto">
              <a:xfrm>
                <a:off x="0" y="0"/>
                <a:ext cx="41" cy="2000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grpSp>
          <p:nvGrpSpPr>
            <p:cNvPr id="71721" name="Group 96"/>
            <p:cNvGrpSpPr>
              <a:grpSpLocks/>
            </p:cNvGrpSpPr>
            <p:nvPr/>
          </p:nvGrpSpPr>
          <p:grpSpPr bwMode="auto">
            <a:xfrm flipH="1">
              <a:off x="2045" y="2955"/>
              <a:ext cx="241" cy="0"/>
              <a:chOff x="0" y="0"/>
              <a:chExt cx="20000" cy="20000"/>
            </a:xfrm>
          </p:grpSpPr>
          <p:sp>
            <p:nvSpPr>
              <p:cNvPr id="71794" name="Line 97"/>
              <p:cNvSpPr>
                <a:spLocks noChangeShapeType="1"/>
              </p:cNvSpPr>
              <p:nvPr/>
            </p:nvSpPr>
            <p:spPr bwMode="auto">
              <a:xfrm flipH="1">
                <a:off x="0" y="0"/>
                <a:ext cx="20000" cy="20000"/>
              </a:xfrm>
              <a:prstGeom prst="line">
                <a:avLst/>
              </a:prstGeom>
              <a:noFill/>
              <a:ln w="28575">
                <a:solidFill>
                  <a:srgbClr val="F20000"/>
                </a:solidFill>
                <a:round/>
                <a:headEnd type="none" w="sm" len="sm"/>
                <a:tailEnd type="oval" w="sm" len="sm"/>
              </a:ln>
            </p:spPr>
            <p:txBody>
              <a:bodyPr/>
              <a:lstStyle/>
              <a:p>
                <a:endParaRPr lang="zh-CN" altLang="en-US">
                  <a:latin typeface="+mn-lt"/>
                </a:endParaRPr>
              </a:p>
            </p:txBody>
          </p:sp>
          <p:sp>
            <p:nvSpPr>
              <p:cNvPr id="71795" name="Line 98"/>
              <p:cNvSpPr>
                <a:spLocks noChangeShapeType="1"/>
              </p:cNvSpPr>
              <p:nvPr/>
            </p:nvSpPr>
            <p:spPr bwMode="auto">
              <a:xfrm>
                <a:off x="0" y="0"/>
                <a:ext cx="94" cy="20000"/>
              </a:xfrm>
              <a:prstGeom prst="line">
                <a:avLst/>
              </a:prstGeom>
              <a:noFill/>
              <a:ln w="28575">
                <a:solidFill>
                  <a:srgbClr val="000000"/>
                </a:solidFill>
                <a:round/>
                <a:headEnd type="none" w="sm" len="sm"/>
                <a:tailEnd type="oval" w="sm" len="sm"/>
              </a:ln>
            </p:spPr>
            <p:txBody>
              <a:bodyPr/>
              <a:lstStyle/>
              <a:p>
                <a:endParaRPr lang="zh-CN" altLang="en-US">
                  <a:latin typeface="+mn-lt"/>
                </a:endParaRPr>
              </a:p>
            </p:txBody>
          </p:sp>
        </p:grpSp>
        <p:grpSp>
          <p:nvGrpSpPr>
            <p:cNvPr id="71722" name="Group 99"/>
            <p:cNvGrpSpPr>
              <a:grpSpLocks/>
            </p:cNvGrpSpPr>
            <p:nvPr/>
          </p:nvGrpSpPr>
          <p:grpSpPr bwMode="auto">
            <a:xfrm>
              <a:off x="2043" y="3222"/>
              <a:ext cx="240" cy="0"/>
              <a:chOff x="0" y="0"/>
              <a:chExt cx="20000" cy="20000"/>
            </a:xfrm>
          </p:grpSpPr>
          <p:sp>
            <p:nvSpPr>
              <p:cNvPr id="71792" name="Line 100"/>
              <p:cNvSpPr>
                <a:spLocks noChangeShapeType="1"/>
              </p:cNvSpPr>
              <p:nvPr/>
            </p:nvSpPr>
            <p:spPr bwMode="auto">
              <a:xfrm flipH="1">
                <a:off x="0" y="0"/>
                <a:ext cx="20000" cy="20000"/>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sp>
            <p:nvSpPr>
              <p:cNvPr id="71793" name="Line 101"/>
              <p:cNvSpPr>
                <a:spLocks noChangeShapeType="1"/>
              </p:cNvSpPr>
              <p:nvPr/>
            </p:nvSpPr>
            <p:spPr bwMode="auto">
              <a:xfrm>
                <a:off x="0" y="0"/>
                <a:ext cx="94" cy="2000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sp>
          <p:nvSpPr>
            <p:cNvPr id="71723" name="Line 102"/>
            <p:cNvSpPr>
              <a:spLocks noChangeShapeType="1"/>
            </p:cNvSpPr>
            <p:nvPr/>
          </p:nvSpPr>
          <p:spPr bwMode="auto">
            <a:xfrm flipV="1">
              <a:off x="2283" y="2643"/>
              <a:ext cx="0" cy="581"/>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sp>
          <p:nvSpPr>
            <p:cNvPr id="71724" name="Line 103"/>
            <p:cNvSpPr>
              <a:spLocks noChangeShapeType="1"/>
            </p:cNvSpPr>
            <p:nvPr/>
          </p:nvSpPr>
          <p:spPr bwMode="auto">
            <a:xfrm>
              <a:off x="2283" y="2955"/>
              <a:ext cx="0"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25" name="Line 104"/>
            <p:cNvSpPr>
              <a:spLocks noChangeShapeType="1"/>
            </p:cNvSpPr>
            <p:nvPr/>
          </p:nvSpPr>
          <p:spPr bwMode="auto">
            <a:xfrm>
              <a:off x="1433" y="3089"/>
              <a:ext cx="0" cy="1"/>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26" name="Line 105"/>
            <p:cNvSpPr>
              <a:spLocks noChangeShapeType="1"/>
            </p:cNvSpPr>
            <p:nvPr/>
          </p:nvSpPr>
          <p:spPr bwMode="auto">
            <a:xfrm>
              <a:off x="1289" y="2644"/>
              <a:ext cx="994" cy="0"/>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sp>
          <p:nvSpPr>
            <p:cNvPr id="71727" name="Line 106"/>
            <p:cNvSpPr>
              <a:spLocks noChangeShapeType="1"/>
            </p:cNvSpPr>
            <p:nvPr/>
          </p:nvSpPr>
          <p:spPr bwMode="auto">
            <a:xfrm>
              <a:off x="1295" y="2515"/>
              <a:ext cx="0" cy="135"/>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sp>
          <p:nvSpPr>
            <p:cNvPr id="71728" name="Line 107"/>
            <p:cNvSpPr>
              <a:spLocks noChangeShapeType="1"/>
            </p:cNvSpPr>
            <p:nvPr/>
          </p:nvSpPr>
          <p:spPr bwMode="auto">
            <a:xfrm flipV="1">
              <a:off x="1433" y="3478"/>
              <a:ext cx="1444" cy="4"/>
            </a:xfrm>
            <a:prstGeom prst="line">
              <a:avLst/>
            </a:prstGeom>
            <a:noFill/>
            <a:ln w="28575">
              <a:solidFill>
                <a:schemeClr val="folHlink"/>
              </a:solidFill>
              <a:round/>
              <a:headEnd type="none" w="sm" len="sm"/>
              <a:tailEnd type="none" w="sm" len="sm"/>
            </a:ln>
          </p:spPr>
          <p:txBody>
            <a:bodyPr/>
            <a:lstStyle/>
            <a:p>
              <a:endParaRPr lang="zh-CN" altLang="en-US">
                <a:latin typeface="+mn-lt"/>
              </a:endParaRPr>
            </a:p>
          </p:txBody>
        </p:sp>
        <p:sp>
          <p:nvSpPr>
            <p:cNvPr id="71729" name="Line 108"/>
            <p:cNvSpPr>
              <a:spLocks noChangeShapeType="1"/>
            </p:cNvSpPr>
            <p:nvPr/>
          </p:nvSpPr>
          <p:spPr bwMode="auto">
            <a:xfrm>
              <a:off x="904" y="2944"/>
              <a:ext cx="0" cy="278"/>
            </a:xfrm>
            <a:prstGeom prst="line">
              <a:avLst/>
            </a:prstGeom>
            <a:noFill/>
            <a:ln w="28575">
              <a:solidFill>
                <a:srgbClr val="F20000"/>
              </a:solidFill>
              <a:round/>
              <a:headEnd type="none" w="sm" len="sm"/>
              <a:tailEnd type="none" w="sm" len="sm"/>
            </a:ln>
          </p:spPr>
          <p:txBody>
            <a:bodyPr/>
            <a:lstStyle/>
            <a:p>
              <a:endParaRPr lang="zh-CN" altLang="en-US">
                <a:latin typeface="+mn-lt"/>
              </a:endParaRPr>
            </a:p>
          </p:txBody>
        </p:sp>
        <p:sp>
          <p:nvSpPr>
            <p:cNvPr id="71730" name="Line 109"/>
            <p:cNvSpPr>
              <a:spLocks noChangeShapeType="1"/>
            </p:cNvSpPr>
            <p:nvPr/>
          </p:nvSpPr>
          <p:spPr bwMode="auto">
            <a:xfrm>
              <a:off x="904" y="2944"/>
              <a:ext cx="0"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31" name="Line 110"/>
            <p:cNvSpPr>
              <a:spLocks noChangeShapeType="1"/>
            </p:cNvSpPr>
            <p:nvPr/>
          </p:nvSpPr>
          <p:spPr bwMode="auto">
            <a:xfrm>
              <a:off x="2448" y="3094"/>
              <a:ext cx="0" cy="469"/>
            </a:xfrm>
            <a:prstGeom prst="line">
              <a:avLst/>
            </a:prstGeom>
            <a:noFill/>
            <a:ln w="28575">
              <a:solidFill>
                <a:srgbClr val="0000FF"/>
              </a:solidFill>
              <a:round/>
              <a:headEnd type="none" w="sm" len="sm"/>
              <a:tailEnd type="none" w="sm" len="sm"/>
            </a:ln>
          </p:spPr>
          <p:txBody>
            <a:bodyPr/>
            <a:lstStyle/>
            <a:p>
              <a:endParaRPr lang="zh-CN" altLang="en-US">
                <a:latin typeface="+mn-lt"/>
              </a:endParaRPr>
            </a:p>
          </p:txBody>
        </p:sp>
        <p:sp>
          <p:nvSpPr>
            <p:cNvPr id="71732" name="Line 111"/>
            <p:cNvSpPr>
              <a:spLocks noChangeShapeType="1"/>
            </p:cNvSpPr>
            <p:nvPr/>
          </p:nvSpPr>
          <p:spPr bwMode="auto">
            <a:xfrm>
              <a:off x="770" y="3558"/>
              <a:ext cx="1684" cy="0"/>
            </a:xfrm>
            <a:prstGeom prst="line">
              <a:avLst/>
            </a:prstGeom>
            <a:noFill/>
            <a:ln w="28575">
              <a:solidFill>
                <a:srgbClr val="0000FF"/>
              </a:solidFill>
              <a:round/>
              <a:headEnd type="none" w="sm" len="sm"/>
              <a:tailEnd type="none" w="sm" len="sm"/>
            </a:ln>
          </p:spPr>
          <p:txBody>
            <a:bodyPr/>
            <a:lstStyle/>
            <a:p>
              <a:endParaRPr lang="zh-CN" altLang="en-US">
                <a:latin typeface="+mn-lt"/>
              </a:endParaRPr>
            </a:p>
          </p:txBody>
        </p:sp>
        <p:sp>
          <p:nvSpPr>
            <p:cNvPr id="71733" name="Line 112"/>
            <p:cNvSpPr>
              <a:spLocks noChangeShapeType="1"/>
            </p:cNvSpPr>
            <p:nvPr/>
          </p:nvSpPr>
          <p:spPr bwMode="auto">
            <a:xfrm>
              <a:off x="2604" y="2821"/>
              <a:ext cx="0" cy="882"/>
            </a:xfrm>
            <a:prstGeom prst="line">
              <a:avLst/>
            </a:prstGeom>
            <a:noFill/>
            <a:ln w="28575">
              <a:solidFill>
                <a:srgbClr val="0000FF"/>
              </a:solidFill>
              <a:round/>
              <a:headEnd type="none" w="sm" len="sm"/>
              <a:tailEnd type="none" w="sm" len="sm"/>
            </a:ln>
          </p:spPr>
          <p:txBody>
            <a:bodyPr/>
            <a:lstStyle/>
            <a:p>
              <a:endParaRPr lang="zh-CN" altLang="en-US">
                <a:latin typeface="+mn-lt"/>
              </a:endParaRPr>
            </a:p>
          </p:txBody>
        </p:sp>
        <p:sp>
          <p:nvSpPr>
            <p:cNvPr id="71734" name="Line 113"/>
            <p:cNvSpPr>
              <a:spLocks noChangeShapeType="1"/>
            </p:cNvSpPr>
            <p:nvPr/>
          </p:nvSpPr>
          <p:spPr bwMode="auto">
            <a:xfrm>
              <a:off x="776" y="3697"/>
              <a:ext cx="1828" cy="0"/>
            </a:xfrm>
            <a:prstGeom prst="line">
              <a:avLst/>
            </a:prstGeom>
            <a:noFill/>
            <a:ln w="28575">
              <a:solidFill>
                <a:srgbClr val="0000FF"/>
              </a:solidFill>
              <a:round/>
              <a:headEnd type="none" w="sm" len="sm"/>
              <a:tailEnd type="none" w="sm" len="sm"/>
            </a:ln>
          </p:spPr>
          <p:txBody>
            <a:bodyPr/>
            <a:lstStyle/>
            <a:p>
              <a:endParaRPr lang="zh-CN" altLang="en-US">
                <a:latin typeface="+mn-lt"/>
              </a:endParaRPr>
            </a:p>
          </p:txBody>
        </p:sp>
        <p:sp>
          <p:nvSpPr>
            <p:cNvPr id="71735" name="Oval 114"/>
            <p:cNvSpPr>
              <a:spLocks noChangeArrowheads="1"/>
            </p:cNvSpPr>
            <p:nvPr/>
          </p:nvSpPr>
          <p:spPr bwMode="auto">
            <a:xfrm>
              <a:off x="2941" y="3400"/>
              <a:ext cx="48" cy="35"/>
            </a:xfrm>
            <a:prstGeom prst="ellipse">
              <a:avLst/>
            </a:prstGeom>
            <a:noFill/>
            <a:ln w="28575">
              <a:solidFill>
                <a:schemeClr val="hlink"/>
              </a:solidFill>
              <a:round/>
              <a:headEnd/>
              <a:tailEnd/>
            </a:ln>
          </p:spPr>
          <p:txBody>
            <a:bodyPr/>
            <a:lstStyle/>
            <a:p>
              <a:endParaRPr lang="zh-CN" altLang="en-US">
                <a:latin typeface="+mn-lt"/>
              </a:endParaRPr>
            </a:p>
          </p:txBody>
        </p:sp>
        <p:grpSp>
          <p:nvGrpSpPr>
            <p:cNvPr id="71736" name="Group 115"/>
            <p:cNvGrpSpPr>
              <a:grpSpLocks/>
            </p:cNvGrpSpPr>
            <p:nvPr/>
          </p:nvGrpSpPr>
          <p:grpSpPr bwMode="auto">
            <a:xfrm>
              <a:off x="2877" y="3411"/>
              <a:ext cx="192" cy="136"/>
              <a:chOff x="0" y="0"/>
              <a:chExt cx="20000" cy="20001"/>
            </a:xfrm>
          </p:grpSpPr>
          <p:grpSp>
            <p:nvGrpSpPr>
              <p:cNvPr id="71788" name="Group 116"/>
              <p:cNvGrpSpPr>
                <a:grpSpLocks/>
              </p:cNvGrpSpPr>
              <p:nvPr/>
            </p:nvGrpSpPr>
            <p:grpSpPr bwMode="auto">
              <a:xfrm>
                <a:off x="0" y="0"/>
                <a:ext cx="20000" cy="18797"/>
                <a:chOff x="0" y="0"/>
                <a:chExt cx="20000" cy="20002"/>
              </a:xfrm>
            </p:grpSpPr>
            <p:sp>
              <p:nvSpPr>
                <p:cNvPr id="71790" name="Line 117"/>
                <p:cNvSpPr>
                  <a:spLocks noChangeShapeType="1"/>
                </p:cNvSpPr>
                <p:nvPr/>
              </p:nvSpPr>
              <p:spPr bwMode="auto">
                <a:xfrm flipH="1">
                  <a:off x="0" y="0"/>
                  <a:ext cx="20000" cy="10063"/>
                </a:xfrm>
                <a:prstGeom prst="line">
                  <a:avLst/>
                </a:prstGeom>
                <a:noFill/>
                <a:ln w="28575">
                  <a:solidFill>
                    <a:schemeClr val="hlink"/>
                  </a:solidFill>
                  <a:round/>
                  <a:headEnd type="none" w="sm" len="sm"/>
                  <a:tailEnd type="none" w="sm" len="sm"/>
                </a:ln>
              </p:spPr>
              <p:txBody>
                <a:bodyPr/>
                <a:lstStyle/>
                <a:p>
                  <a:endParaRPr lang="zh-CN" altLang="en-US">
                    <a:latin typeface="+mn-lt"/>
                  </a:endParaRPr>
                </a:p>
              </p:txBody>
            </p:sp>
            <p:sp>
              <p:nvSpPr>
                <p:cNvPr id="71791" name="Line 118"/>
                <p:cNvSpPr>
                  <a:spLocks noChangeShapeType="1"/>
                </p:cNvSpPr>
                <p:nvPr/>
              </p:nvSpPr>
              <p:spPr bwMode="auto">
                <a:xfrm>
                  <a:off x="0" y="9939"/>
                  <a:ext cx="20000" cy="10063"/>
                </a:xfrm>
                <a:prstGeom prst="line">
                  <a:avLst/>
                </a:prstGeom>
                <a:noFill/>
                <a:ln w="28575">
                  <a:solidFill>
                    <a:schemeClr val="hlink"/>
                  </a:solidFill>
                  <a:round/>
                  <a:headEnd type="none" w="sm" len="sm"/>
                  <a:tailEnd type="none" w="sm" len="sm"/>
                </a:ln>
              </p:spPr>
              <p:txBody>
                <a:bodyPr/>
                <a:lstStyle/>
                <a:p>
                  <a:endParaRPr lang="zh-CN" altLang="en-US">
                    <a:latin typeface="+mn-lt"/>
                  </a:endParaRPr>
                </a:p>
              </p:txBody>
            </p:sp>
          </p:grpSp>
          <p:sp>
            <p:nvSpPr>
              <p:cNvPr id="71789" name="Line 119"/>
              <p:cNvSpPr>
                <a:spLocks noChangeShapeType="1"/>
              </p:cNvSpPr>
              <p:nvPr/>
            </p:nvSpPr>
            <p:spPr bwMode="auto">
              <a:xfrm>
                <a:off x="19882" y="1204"/>
                <a:ext cx="118" cy="18797"/>
              </a:xfrm>
              <a:prstGeom prst="line">
                <a:avLst/>
              </a:prstGeom>
              <a:noFill/>
              <a:ln w="28575">
                <a:solidFill>
                  <a:schemeClr val="hlink"/>
                </a:solidFill>
                <a:round/>
                <a:headEnd type="none" w="sm" len="sm"/>
                <a:tailEnd type="none" w="sm" len="sm"/>
              </a:ln>
            </p:spPr>
            <p:txBody>
              <a:bodyPr/>
              <a:lstStyle/>
              <a:p>
                <a:endParaRPr lang="zh-CN" altLang="en-US">
                  <a:latin typeface="+mn-lt"/>
                </a:endParaRPr>
              </a:p>
            </p:txBody>
          </p:sp>
        </p:grpSp>
        <p:sp>
          <p:nvSpPr>
            <p:cNvPr id="71737" name="Line 120"/>
            <p:cNvSpPr>
              <a:spLocks noChangeShapeType="1"/>
            </p:cNvSpPr>
            <p:nvPr/>
          </p:nvSpPr>
          <p:spPr bwMode="auto">
            <a:xfrm flipH="1" flipV="1">
              <a:off x="3293" y="3011"/>
              <a:ext cx="385"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38" name="Line 121"/>
            <p:cNvSpPr>
              <a:spLocks noChangeShapeType="1"/>
            </p:cNvSpPr>
            <p:nvPr/>
          </p:nvSpPr>
          <p:spPr bwMode="auto">
            <a:xfrm flipH="1">
              <a:off x="3069" y="3478"/>
              <a:ext cx="625" cy="0"/>
            </a:xfrm>
            <a:prstGeom prst="line">
              <a:avLst/>
            </a:prstGeom>
            <a:noFill/>
            <a:ln w="28575">
              <a:solidFill>
                <a:schemeClr val="folHlink"/>
              </a:solidFill>
              <a:round/>
              <a:headEnd type="none" w="sm" len="sm"/>
              <a:tailEnd type="none" w="sm" len="sm"/>
            </a:ln>
          </p:spPr>
          <p:txBody>
            <a:bodyPr/>
            <a:lstStyle/>
            <a:p>
              <a:endParaRPr lang="zh-CN" altLang="en-US">
                <a:latin typeface="+mn-lt"/>
              </a:endParaRPr>
            </a:p>
          </p:txBody>
        </p:sp>
        <p:sp>
          <p:nvSpPr>
            <p:cNvPr id="71739" name="Line 122"/>
            <p:cNvSpPr>
              <a:spLocks noChangeShapeType="1"/>
            </p:cNvSpPr>
            <p:nvPr/>
          </p:nvSpPr>
          <p:spPr bwMode="auto">
            <a:xfrm>
              <a:off x="2957" y="2955"/>
              <a:ext cx="0" cy="445"/>
            </a:xfrm>
            <a:prstGeom prst="line">
              <a:avLst/>
            </a:prstGeom>
            <a:noFill/>
            <a:ln w="28575">
              <a:solidFill>
                <a:schemeClr val="hlink"/>
              </a:solidFill>
              <a:round/>
              <a:headEnd type="none" w="sm" len="sm"/>
              <a:tailEnd type="none" w="sm" len="sm"/>
            </a:ln>
          </p:spPr>
          <p:txBody>
            <a:bodyPr/>
            <a:lstStyle/>
            <a:p>
              <a:endParaRPr lang="zh-CN" altLang="en-US">
                <a:latin typeface="+mn-lt"/>
              </a:endParaRPr>
            </a:p>
          </p:txBody>
        </p:sp>
        <p:sp>
          <p:nvSpPr>
            <p:cNvPr id="71740" name="Rectangle 123"/>
            <p:cNvSpPr>
              <a:spLocks noChangeArrowheads="1"/>
            </p:cNvSpPr>
            <p:nvPr/>
          </p:nvSpPr>
          <p:spPr bwMode="auto">
            <a:xfrm>
              <a:off x="2909" y="2810"/>
              <a:ext cx="96" cy="147"/>
            </a:xfrm>
            <a:prstGeom prst="rect">
              <a:avLst/>
            </a:prstGeom>
            <a:noFill/>
            <a:ln w="28575">
              <a:solidFill>
                <a:srgbClr val="000000"/>
              </a:solidFill>
              <a:miter lim="800000"/>
              <a:headEnd/>
              <a:tailEnd/>
            </a:ln>
          </p:spPr>
          <p:txBody>
            <a:bodyPr/>
            <a:lstStyle/>
            <a:p>
              <a:endParaRPr lang="zh-CN" altLang="en-US">
                <a:latin typeface="+mn-lt"/>
              </a:endParaRPr>
            </a:p>
          </p:txBody>
        </p:sp>
        <p:sp>
          <p:nvSpPr>
            <p:cNvPr id="71741" name="Line 124"/>
            <p:cNvSpPr>
              <a:spLocks noChangeShapeType="1"/>
            </p:cNvSpPr>
            <p:nvPr/>
          </p:nvSpPr>
          <p:spPr bwMode="auto">
            <a:xfrm>
              <a:off x="2957" y="2721"/>
              <a:ext cx="0" cy="89"/>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42" name="Line 125"/>
            <p:cNvSpPr>
              <a:spLocks noChangeShapeType="1"/>
            </p:cNvSpPr>
            <p:nvPr/>
          </p:nvSpPr>
          <p:spPr bwMode="auto">
            <a:xfrm>
              <a:off x="3293" y="2955"/>
              <a:ext cx="0" cy="69"/>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43" name="Rectangle 126"/>
            <p:cNvSpPr>
              <a:spLocks noChangeArrowheads="1"/>
            </p:cNvSpPr>
            <p:nvPr/>
          </p:nvSpPr>
          <p:spPr bwMode="auto">
            <a:xfrm>
              <a:off x="3245" y="2810"/>
              <a:ext cx="97" cy="147"/>
            </a:xfrm>
            <a:prstGeom prst="rect">
              <a:avLst/>
            </a:prstGeom>
            <a:noFill/>
            <a:ln w="28575">
              <a:solidFill>
                <a:srgbClr val="000000"/>
              </a:solidFill>
              <a:miter lim="800000"/>
              <a:headEnd/>
              <a:tailEnd/>
            </a:ln>
          </p:spPr>
          <p:txBody>
            <a:bodyPr/>
            <a:lstStyle/>
            <a:p>
              <a:endParaRPr lang="zh-CN" altLang="en-US">
                <a:latin typeface="+mn-lt"/>
              </a:endParaRPr>
            </a:p>
          </p:txBody>
        </p:sp>
        <p:sp>
          <p:nvSpPr>
            <p:cNvPr id="71744" name="Line 127"/>
            <p:cNvSpPr>
              <a:spLocks noChangeShapeType="1"/>
            </p:cNvSpPr>
            <p:nvPr/>
          </p:nvSpPr>
          <p:spPr bwMode="auto">
            <a:xfrm>
              <a:off x="3293" y="2721"/>
              <a:ext cx="0" cy="89"/>
            </a:xfrm>
            <a:prstGeom prst="line">
              <a:avLst/>
            </a:prstGeom>
            <a:noFill/>
            <a:ln w="28575">
              <a:solidFill>
                <a:srgbClr val="000000"/>
              </a:solidFill>
              <a:round/>
              <a:headEnd type="oval" w="sm" len="sm"/>
              <a:tailEnd type="none" w="sm" len="sm"/>
            </a:ln>
          </p:spPr>
          <p:txBody>
            <a:bodyPr/>
            <a:lstStyle/>
            <a:p>
              <a:endParaRPr lang="zh-CN" altLang="en-US">
                <a:latin typeface="+mn-lt"/>
              </a:endParaRPr>
            </a:p>
          </p:txBody>
        </p:sp>
        <p:sp>
          <p:nvSpPr>
            <p:cNvPr id="71745" name="Line 128"/>
            <p:cNvSpPr>
              <a:spLocks noChangeShapeType="1"/>
            </p:cNvSpPr>
            <p:nvPr/>
          </p:nvSpPr>
          <p:spPr bwMode="auto">
            <a:xfrm flipH="1">
              <a:off x="2957" y="2721"/>
              <a:ext cx="529"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46" name="Line 129"/>
            <p:cNvSpPr>
              <a:spLocks noChangeShapeType="1"/>
            </p:cNvSpPr>
            <p:nvPr/>
          </p:nvSpPr>
          <p:spPr bwMode="auto">
            <a:xfrm>
              <a:off x="3502" y="2721"/>
              <a:ext cx="0"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47" name="Line 130"/>
            <p:cNvSpPr>
              <a:spLocks noChangeShapeType="1"/>
            </p:cNvSpPr>
            <p:nvPr/>
          </p:nvSpPr>
          <p:spPr bwMode="auto">
            <a:xfrm flipV="1">
              <a:off x="2957" y="3189"/>
              <a:ext cx="737" cy="2"/>
            </a:xfrm>
            <a:prstGeom prst="line">
              <a:avLst/>
            </a:prstGeom>
            <a:noFill/>
            <a:ln w="28575">
              <a:solidFill>
                <a:schemeClr val="hlink"/>
              </a:solidFill>
              <a:round/>
              <a:headEnd type="oval" w="sm" len="sm"/>
              <a:tailEnd type="none" w="sm" len="sm"/>
            </a:ln>
          </p:spPr>
          <p:txBody>
            <a:bodyPr/>
            <a:lstStyle/>
            <a:p>
              <a:endParaRPr lang="zh-CN" altLang="en-US">
                <a:latin typeface="+mn-lt"/>
              </a:endParaRPr>
            </a:p>
          </p:txBody>
        </p:sp>
        <p:sp>
          <p:nvSpPr>
            <p:cNvPr id="71748" name="Line 131"/>
            <p:cNvSpPr>
              <a:spLocks noChangeShapeType="1"/>
            </p:cNvSpPr>
            <p:nvPr/>
          </p:nvSpPr>
          <p:spPr bwMode="auto">
            <a:xfrm>
              <a:off x="2957" y="3222"/>
              <a:ext cx="0"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49" name="Line 132"/>
            <p:cNvSpPr>
              <a:spLocks noChangeShapeType="1"/>
            </p:cNvSpPr>
            <p:nvPr/>
          </p:nvSpPr>
          <p:spPr bwMode="auto">
            <a:xfrm>
              <a:off x="776" y="3881"/>
              <a:ext cx="2918"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50" name="Line 133"/>
            <p:cNvSpPr>
              <a:spLocks noChangeShapeType="1"/>
            </p:cNvSpPr>
            <p:nvPr/>
          </p:nvSpPr>
          <p:spPr bwMode="auto">
            <a:xfrm>
              <a:off x="1866" y="2322"/>
              <a:ext cx="1828"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51" name="Line 134"/>
            <p:cNvSpPr>
              <a:spLocks noChangeShapeType="1"/>
            </p:cNvSpPr>
            <p:nvPr/>
          </p:nvSpPr>
          <p:spPr bwMode="auto">
            <a:xfrm>
              <a:off x="1994" y="1297"/>
              <a:ext cx="0" cy="1025"/>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52" name="Line 135"/>
            <p:cNvSpPr>
              <a:spLocks noChangeShapeType="1"/>
            </p:cNvSpPr>
            <p:nvPr/>
          </p:nvSpPr>
          <p:spPr bwMode="auto">
            <a:xfrm>
              <a:off x="1994" y="2321"/>
              <a:ext cx="0" cy="1"/>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53" name="Rectangle 136"/>
            <p:cNvSpPr>
              <a:spLocks noChangeArrowheads="1"/>
            </p:cNvSpPr>
            <p:nvPr/>
          </p:nvSpPr>
          <p:spPr bwMode="auto">
            <a:xfrm>
              <a:off x="2205" y="4055"/>
              <a:ext cx="978" cy="213"/>
            </a:xfrm>
            <a:prstGeom prst="rect">
              <a:avLst/>
            </a:prstGeom>
            <a:noFill/>
            <a:ln w="9525">
              <a:noFill/>
              <a:miter lim="800000"/>
              <a:headEnd/>
              <a:tailEnd/>
            </a:ln>
          </p:spPr>
          <p:txBody>
            <a:bodyPr lIns="12700" tIns="12700" rIns="12700" bIns="12700"/>
            <a:lstStyle/>
            <a:p>
              <a:pPr algn="ctr" eaLnBrk="0" hangingPunct="0"/>
              <a:r>
                <a:rPr lang="en-US" altLang="zh-CN" sz="2000" dirty="0">
                  <a:latin typeface="+mn-lt"/>
                </a:rPr>
                <a:t>1.8432MHz</a:t>
              </a:r>
            </a:p>
          </p:txBody>
        </p:sp>
        <p:sp>
          <p:nvSpPr>
            <p:cNvPr id="71754" name="Line 137"/>
            <p:cNvSpPr>
              <a:spLocks noChangeShapeType="1"/>
            </p:cNvSpPr>
            <p:nvPr/>
          </p:nvSpPr>
          <p:spPr bwMode="auto">
            <a:xfrm>
              <a:off x="3104" y="4158"/>
              <a:ext cx="577"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55" name="Rectangle 138"/>
            <p:cNvSpPr>
              <a:spLocks noChangeArrowheads="1"/>
            </p:cNvSpPr>
            <p:nvPr/>
          </p:nvSpPr>
          <p:spPr bwMode="auto">
            <a:xfrm>
              <a:off x="4357" y="2405"/>
              <a:ext cx="717" cy="344"/>
            </a:xfrm>
            <a:prstGeom prst="rect">
              <a:avLst/>
            </a:prstGeom>
            <a:noFill/>
            <a:ln w="9525">
              <a:noFill/>
              <a:miter lim="800000"/>
              <a:headEnd/>
              <a:tailEnd/>
            </a:ln>
          </p:spPr>
          <p:txBody>
            <a:bodyPr lIns="12700" tIns="12700" rIns="12700" bIns="12700"/>
            <a:lstStyle/>
            <a:p>
              <a:pPr algn="r" eaLnBrk="0" hangingPunct="0"/>
              <a:r>
                <a:rPr lang="en-US" altLang="zh-CN" sz="2000" dirty="0">
                  <a:latin typeface="+mn-lt"/>
                </a:rPr>
                <a:t>CS0</a:t>
              </a:r>
            </a:p>
            <a:p>
              <a:pPr algn="r" eaLnBrk="0" hangingPunct="0"/>
              <a:r>
                <a:rPr lang="en-US" altLang="zh-CN" sz="2000" dirty="0">
                  <a:latin typeface="+mn-lt"/>
                </a:rPr>
                <a:t>CS1</a:t>
              </a:r>
            </a:p>
          </p:txBody>
        </p:sp>
        <p:sp>
          <p:nvSpPr>
            <p:cNvPr id="71756" name="Rectangle 139"/>
            <p:cNvSpPr>
              <a:spLocks noChangeArrowheads="1"/>
            </p:cNvSpPr>
            <p:nvPr/>
          </p:nvSpPr>
          <p:spPr bwMode="auto">
            <a:xfrm>
              <a:off x="4095" y="2770"/>
              <a:ext cx="995" cy="631"/>
            </a:xfrm>
            <a:prstGeom prst="rect">
              <a:avLst/>
            </a:prstGeom>
            <a:noFill/>
            <a:ln w="9525">
              <a:noFill/>
              <a:miter lim="800000"/>
              <a:headEnd/>
              <a:tailEnd/>
            </a:ln>
          </p:spPr>
          <p:txBody>
            <a:bodyPr lIns="12700" tIns="12700" rIns="12700" bIns="12700"/>
            <a:lstStyle/>
            <a:p>
              <a:pPr algn="r" eaLnBrk="0" hangingPunct="0"/>
              <a:r>
                <a:rPr lang="en-US" altLang="zh-CN" sz="2000">
                  <a:latin typeface="+mn-lt"/>
                </a:rPr>
                <a:t>ADS</a:t>
              </a:r>
            </a:p>
            <a:p>
              <a:pPr algn="r" eaLnBrk="0" hangingPunct="0"/>
              <a:r>
                <a:rPr lang="en-US" altLang="zh-CN" sz="2000">
                  <a:latin typeface="+mn-lt"/>
                </a:rPr>
                <a:t>DISTR</a:t>
              </a:r>
            </a:p>
            <a:p>
              <a:pPr algn="r" eaLnBrk="0" hangingPunct="0"/>
              <a:r>
                <a:rPr lang="en-US" altLang="zh-CN" sz="2000">
                  <a:latin typeface="+mn-lt"/>
                </a:rPr>
                <a:t>DOSTR</a:t>
              </a:r>
            </a:p>
          </p:txBody>
        </p:sp>
        <p:grpSp>
          <p:nvGrpSpPr>
            <p:cNvPr id="71757" name="Group 140"/>
            <p:cNvGrpSpPr>
              <a:grpSpLocks/>
            </p:cNvGrpSpPr>
            <p:nvPr/>
          </p:nvGrpSpPr>
          <p:grpSpPr bwMode="auto">
            <a:xfrm>
              <a:off x="5106" y="1999"/>
              <a:ext cx="272" cy="326"/>
              <a:chOff x="0" y="0"/>
              <a:chExt cx="20000" cy="20039"/>
            </a:xfrm>
          </p:grpSpPr>
          <p:sp>
            <p:nvSpPr>
              <p:cNvPr id="71785" name="Line 141"/>
              <p:cNvSpPr>
                <a:spLocks noChangeShapeType="1"/>
              </p:cNvSpPr>
              <p:nvPr/>
            </p:nvSpPr>
            <p:spPr bwMode="auto">
              <a:xfrm flipH="1" flipV="1">
                <a:off x="0" y="0"/>
                <a:ext cx="20000" cy="134"/>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86" name="Line 142"/>
              <p:cNvSpPr>
                <a:spLocks noChangeShapeType="1"/>
              </p:cNvSpPr>
              <p:nvPr/>
            </p:nvSpPr>
            <p:spPr bwMode="auto">
              <a:xfrm flipH="1" flipV="1">
                <a:off x="0" y="19905"/>
                <a:ext cx="20000" cy="134"/>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87" name="Line 143"/>
              <p:cNvSpPr>
                <a:spLocks noChangeShapeType="1"/>
              </p:cNvSpPr>
              <p:nvPr/>
            </p:nvSpPr>
            <p:spPr bwMode="auto">
              <a:xfrm>
                <a:off x="19917" y="0"/>
                <a:ext cx="83" cy="1999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sp>
          <p:nvSpPr>
            <p:cNvPr id="71758" name="Rectangle 144"/>
            <p:cNvSpPr>
              <a:spLocks noChangeArrowheads="1"/>
            </p:cNvSpPr>
            <p:nvPr/>
          </p:nvSpPr>
          <p:spPr bwMode="auto">
            <a:xfrm>
              <a:off x="5321" y="2246"/>
              <a:ext cx="513" cy="229"/>
            </a:xfrm>
            <a:prstGeom prst="rect">
              <a:avLst/>
            </a:prstGeom>
            <a:noFill/>
            <a:ln w="9525">
              <a:noFill/>
              <a:miter lim="800000"/>
              <a:headEnd/>
              <a:tailEnd/>
            </a:ln>
          </p:spPr>
          <p:txBody>
            <a:bodyPr lIns="12700" tIns="12700" rIns="12700" bIns="12700"/>
            <a:lstStyle/>
            <a:p>
              <a:pPr algn="ctr" eaLnBrk="0" hangingPunct="0"/>
              <a:r>
                <a:rPr lang="zh-CN" altLang="en-US" sz="2000">
                  <a:latin typeface="+mn-lt"/>
                </a:rPr>
                <a:t>＋</a:t>
              </a:r>
              <a:r>
                <a:rPr lang="en-US" altLang="zh-CN" sz="2000">
                  <a:latin typeface="+mn-lt"/>
                </a:rPr>
                <a:t>5V</a:t>
              </a:r>
            </a:p>
          </p:txBody>
        </p:sp>
        <p:sp>
          <p:nvSpPr>
            <p:cNvPr id="71759" name="Line 145"/>
            <p:cNvSpPr>
              <a:spLocks noChangeShapeType="1"/>
            </p:cNvSpPr>
            <p:nvPr/>
          </p:nvSpPr>
          <p:spPr bwMode="auto">
            <a:xfrm>
              <a:off x="5346" y="2867"/>
              <a:ext cx="0" cy="438"/>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60" name="Line 146"/>
            <p:cNvSpPr>
              <a:spLocks noChangeShapeType="1"/>
            </p:cNvSpPr>
            <p:nvPr/>
          </p:nvSpPr>
          <p:spPr bwMode="auto">
            <a:xfrm flipV="1">
              <a:off x="5122" y="2489"/>
              <a:ext cx="165" cy="1"/>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61" name="Rectangle 147"/>
            <p:cNvSpPr>
              <a:spLocks noChangeArrowheads="1"/>
            </p:cNvSpPr>
            <p:nvPr/>
          </p:nvSpPr>
          <p:spPr bwMode="auto">
            <a:xfrm>
              <a:off x="5296" y="2461"/>
              <a:ext cx="208" cy="66"/>
            </a:xfrm>
            <a:prstGeom prst="rect">
              <a:avLst/>
            </a:prstGeom>
            <a:noFill/>
            <a:ln w="28575">
              <a:solidFill>
                <a:srgbClr val="000000"/>
              </a:solidFill>
              <a:miter lim="800000"/>
              <a:headEnd/>
              <a:tailEnd/>
            </a:ln>
          </p:spPr>
          <p:txBody>
            <a:bodyPr/>
            <a:lstStyle/>
            <a:p>
              <a:endParaRPr lang="zh-CN" altLang="en-US">
                <a:latin typeface="+mn-lt"/>
              </a:endParaRPr>
            </a:p>
          </p:txBody>
        </p:sp>
        <p:sp>
          <p:nvSpPr>
            <p:cNvPr id="71762" name="Line 148"/>
            <p:cNvSpPr>
              <a:spLocks noChangeShapeType="1"/>
            </p:cNvSpPr>
            <p:nvPr/>
          </p:nvSpPr>
          <p:spPr bwMode="auto">
            <a:xfrm flipV="1">
              <a:off x="5201" y="2500"/>
              <a:ext cx="2" cy="159"/>
            </a:xfrm>
            <a:prstGeom prst="line">
              <a:avLst/>
            </a:prstGeom>
            <a:noFill/>
            <a:ln w="28575">
              <a:solidFill>
                <a:srgbClr val="000000"/>
              </a:solidFill>
              <a:round/>
              <a:headEnd type="none" w="sm" len="sm"/>
              <a:tailEnd type="oval" w="sm" len="sm"/>
            </a:ln>
          </p:spPr>
          <p:txBody>
            <a:bodyPr/>
            <a:lstStyle/>
            <a:p>
              <a:endParaRPr lang="zh-CN" altLang="en-US">
                <a:latin typeface="+mn-lt"/>
              </a:endParaRPr>
            </a:p>
          </p:txBody>
        </p:sp>
        <p:sp>
          <p:nvSpPr>
            <p:cNvPr id="71763" name="Line 149"/>
            <p:cNvSpPr>
              <a:spLocks noChangeShapeType="1"/>
            </p:cNvSpPr>
            <p:nvPr/>
          </p:nvSpPr>
          <p:spPr bwMode="auto">
            <a:xfrm>
              <a:off x="6100" y="2488"/>
              <a:ext cx="0"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64" name="Line 150"/>
            <p:cNvSpPr>
              <a:spLocks noChangeShapeType="1"/>
            </p:cNvSpPr>
            <p:nvPr/>
          </p:nvSpPr>
          <p:spPr bwMode="auto">
            <a:xfrm flipV="1">
              <a:off x="5497" y="2494"/>
              <a:ext cx="263" cy="1"/>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65" name="Line 151"/>
            <p:cNvSpPr>
              <a:spLocks noChangeShapeType="1"/>
            </p:cNvSpPr>
            <p:nvPr/>
          </p:nvSpPr>
          <p:spPr bwMode="auto">
            <a:xfrm flipV="1">
              <a:off x="5122" y="2656"/>
              <a:ext cx="81" cy="1"/>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66" name="Line 152"/>
            <p:cNvSpPr>
              <a:spLocks noChangeShapeType="1"/>
            </p:cNvSpPr>
            <p:nvPr/>
          </p:nvSpPr>
          <p:spPr bwMode="auto">
            <a:xfrm>
              <a:off x="5346" y="3023"/>
              <a:ext cx="0" cy="1"/>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67" name="Line 153"/>
            <p:cNvSpPr>
              <a:spLocks noChangeShapeType="1"/>
            </p:cNvSpPr>
            <p:nvPr/>
          </p:nvSpPr>
          <p:spPr bwMode="auto">
            <a:xfrm flipV="1">
              <a:off x="5122" y="2869"/>
              <a:ext cx="224"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68" name="Line 154"/>
            <p:cNvSpPr>
              <a:spLocks noChangeShapeType="1"/>
            </p:cNvSpPr>
            <p:nvPr/>
          </p:nvSpPr>
          <p:spPr bwMode="auto">
            <a:xfrm flipV="1">
              <a:off x="5108" y="3023"/>
              <a:ext cx="246" cy="1"/>
            </a:xfrm>
            <a:prstGeom prst="line">
              <a:avLst/>
            </a:prstGeom>
            <a:noFill/>
            <a:ln w="28575">
              <a:solidFill>
                <a:srgbClr val="000000"/>
              </a:solidFill>
              <a:round/>
              <a:headEnd type="none" w="sm" len="sm"/>
              <a:tailEnd type="oval" w="sm" len="sm"/>
            </a:ln>
          </p:spPr>
          <p:txBody>
            <a:bodyPr/>
            <a:lstStyle/>
            <a:p>
              <a:endParaRPr lang="zh-CN" altLang="en-US">
                <a:latin typeface="+mn-lt"/>
              </a:endParaRPr>
            </a:p>
          </p:txBody>
        </p:sp>
        <p:sp>
          <p:nvSpPr>
            <p:cNvPr id="71769" name="Line 155"/>
            <p:cNvSpPr>
              <a:spLocks noChangeShapeType="1"/>
            </p:cNvSpPr>
            <p:nvPr/>
          </p:nvSpPr>
          <p:spPr bwMode="auto">
            <a:xfrm flipV="1">
              <a:off x="5108" y="3182"/>
              <a:ext cx="230" cy="0"/>
            </a:xfrm>
            <a:prstGeom prst="line">
              <a:avLst/>
            </a:prstGeom>
            <a:noFill/>
            <a:ln w="28575">
              <a:solidFill>
                <a:srgbClr val="000000"/>
              </a:solidFill>
              <a:round/>
              <a:headEnd type="none" w="sm" len="sm"/>
              <a:tailEnd type="oval" w="sm" len="sm"/>
            </a:ln>
          </p:spPr>
          <p:txBody>
            <a:bodyPr/>
            <a:lstStyle/>
            <a:p>
              <a:endParaRPr lang="zh-CN" altLang="en-US">
                <a:latin typeface="+mn-lt"/>
              </a:endParaRPr>
            </a:p>
          </p:txBody>
        </p:sp>
        <p:sp>
          <p:nvSpPr>
            <p:cNvPr id="71770" name="Line 156"/>
            <p:cNvSpPr>
              <a:spLocks noChangeShapeType="1"/>
            </p:cNvSpPr>
            <p:nvPr/>
          </p:nvSpPr>
          <p:spPr bwMode="auto">
            <a:xfrm>
              <a:off x="5346" y="3201"/>
              <a:ext cx="0" cy="2"/>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71" name="Line 157"/>
            <p:cNvSpPr>
              <a:spLocks noChangeShapeType="1"/>
            </p:cNvSpPr>
            <p:nvPr/>
          </p:nvSpPr>
          <p:spPr bwMode="auto">
            <a:xfrm flipV="1">
              <a:off x="5266" y="3301"/>
              <a:ext cx="182" cy="2"/>
            </a:xfrm>
            <a:prstGeom prst="line">
              <a:avLst/>
            </a:prstGeom>
            <a:noFill/>
            <a:ln w="38100">
              <a:solidFill>
                <a:srgbClr val="000000"/>
              </a:solidFill>
              <a:round/>
              <a:headEnd type="none" w="sm" len="sm"/>
              <a:tailEnd type="none" w="sm" len="sm"/>
            </a:ln>
          </p:spPr>
          <p:txBody>
            <a:bodyPr/>
            <a:lstStyle/>
            <a:p>
              <a:endParaRPr lang="zh-CN" altLang="en-US">
                <a:latin typeface="+mn-lt"/>
              </a:endParaRPr>
            </a:p>
          </p:txBody>
        </p:sp>
        <p:sp>
          <p:nvSpPr>
            <p:cNvPr id="71772" name="Line 158"/>
            <p:cNvSpPr>
              <a:spLocks noChangeShapeType="1"/>
            </p:cNvSpPr>
            <p:nvPr/>
          </p:nvSpPr>
          <p:spPr bwMode="auto">
            <a:xfrm>
              <a:off x="1673" y="1111"/>
              <a:ext cx="2021" cy="2"/>
            </a:xfrm>
            <a:prstGeom prst="line">
              <a:avLst/>
            </a:prstGeom>
            <a:noFill/>
            <a:ln w="38100">
              <a:solidFill>
                <a:srgbClr val="000000"/>
              </a:solidFill>
              <a:round/>
              <a:headEnd type="triangle" w="sm" len="sm"/>
              <a:tailEnd type="triangle" w="sm" len="sm"/>
            </a:ln>
          </p:spPr>
          <p:txBody>
            <a:bodyPr/>
            <a:lstStyle/>
            <a:p>
              <a:endParaRPr lang="zh-CN" altLang="en-US">
                <a:latin typeface="+mn-lt"/>
              </a:endParaRPr>
            </a:p>
          </p:txBody>
        </p:sp>
        <p:sp>
          <p:nvSpPr>
            <p:cNvPr id="71773" name="Line 159"/>
            <p:cNvSpPr>
              <a:spLocks noChangeShapeType="1"/>
            </p:cNvSpPr>
            <p:nvPr/>
          </p:nvSpPr>
          <p:spPr bwMode="auto">
            <a:xfrm>
              <a:off x="669" y="1113"/>
              <a:ext cx="385" cy="0"/>
            </a:xfrm>
            <a:prstGeom prst="line">
              <a:avLst/>
            </a:prstGeom>
            <a:noFill/>
            <a:ln w="38100">
              <a:solidFill>
                <a:srgbClr val="000000"/>
              </a:solidFill>
              <a:round/>
              <a:headEnd type="triangle" w="sm" len="sm"/>
              <a:tailEnd type="triangle" w="sm" len="sm"/>
            </a:ln>
          </p:spPr>
          <p:txBody>
            <a:bodyPr/>
            <a:lstStyle/>
            <a:p>
              <a:endParaRPr lang="zh-CN" altLang="en-US">
                <a:latin typeface="+mn-lt"/>
              </a:endParaRPr>
            </a:p>
          </p:txBody>
        </p:sp>
        <p:sp>
          <p:nvSpPr>
            <p:cNvPr id="71774" name="Line 160"/>
            <p:cNvSpPr>
              <a:spLocks noChangeShapeType="1"/>
            </p:cNvSpPr>
            <p:nvPr/>
          </p:nvSpPr>
          <p:spPr bwMode="auto">
            <a:xfrm>
              <a:off x="893" y="1937"/>
              <a:ext cx="2791" cy="2"/>
            </a:xfrm>
            <a:prstGeom prst="line">
              <a:avLst/>
            </a:prstGeom>
            <a:noFill/>
            <a:ln w="38100">
              <a:solidFill>
                <a:srgbClr val="000000"/>
              </a:solidFill>
              <a:round/>
              <a:headEnd type="none" w="sm" len="sm"/>
              <a:tailEnd type="triangle" w="sm" len="sm"/>
            </a:ln>
          </p:spPr>
          <p:txBody>
            <a:bodyPr/>
            <a:lstStyle/>
            <a:p>
              <a:endParaRPr lang="zh-CN" altLang="en-US">
                <a:latin typeface="+mn-lt"/>
              </a:endParaRPr>
            </a:p>
          </p:txBody>
        </p:sp>
        <p:sp>
          <p:nvSpPr>
            <p:cNvPr id="71775" name="Line 161"/>
            <p:cNvSpPr>
              <a:spLocks noChangeShapeType="1"/>
            </p:cNvSpPr>
            <p:nvPr/>
          </p:nvSpPr>
          <p:spPr bwMode="auto">
            <a:xfrm>
              <a:off x="845" y="2382"/>
              <a:ext cx="610" cy="2"/>
            </a:xfrm>
            <a:prstGeom prst="line">
              <a:avLst/>
            </a:prstGeom>
            <a:noFill/>
            <a:ln w="38100">
              <a:solidFill>
                <a:srgbClr val="000000"/>
              </a:solidFill>
              <a:round/>
              <a:headEnd type="none" w="sm" len="sm"/>
              <a:tailEnd type="triangle" w="sm" len="sm"/>
            </a:ln>
          </p:spPr>
          <p:txBody>
            <a:bodyPr/>
            <a:lstStyle/>
            <a:p>
              <a:endParaRPr lang="zh-CN" altLang="en-US">
                <a:latin typeface="+mn-lt"/>
              </a:endParaRPr>
            </a:p>
          </p:txBody>
        </p:sp>
        <p:sp>
          <p:nvSpPr>
            <p:cNvPr id="71776" name="Line 162"/>
            <p:cNvSpPr>
              <a:spLocks noChangeShapeType="1"/>
            </p:cNvSpPr>
            <p:nvPr/>
          </p:nvSpPr>
          <p:spPr bwMode="auto">
            <a:xfrm>
              <a:off x="510" y="1437"/>
              <a:ext cx="256"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77" name="Line 163"/>
            <p:cNvSpPr>
              <a:spLocks noChangeShapeType="1"/>
            </p:cNvSpPr>
            <p:nvPr/>
          </p:nvSpPr>
          <p:spPr bwMode="auto">
            <a:xfrm>
              <a:off x="457" y="1629"/>
              <a:ext cx="343"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78" name="Line 164"/>
            <p:cNvSpPr>
              <a:spLocks noChangeShapeType="1"/>
            </p:cNvSpPr>
            <p:nvPr/>
          </p:nvSpPr>
          <p:spPr bwMode="auto">
            <a:xfrm flipV="1">
              <a:off x="3791" y="1440"/>
              <a:ext cx="465"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79" name="Line 165"/>
            <p:cNvSpPr>
              <a:spLocks noChangeShapeType="1"/>
            </p:cNvSpPr>
            <p:nvPr/>
          </p:nvSpPr>
          <p:spPr bwMode="auto">
            <a:xfrm>
              <a:off x="3774" y="1641"/>
              <a:ext cx="543"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80" name="Line 166"/>
            <p:cNvSpPr>
              <a:spLocks noChangeShapeType="1"/>
            </p:cNvSpPr>
            <p:nvPr/>
          </p:nvSpPr>
          <p:spPr bwMode="auto">
            <a:xfrm>
              <a:off x="3751" y="2212"/>
              <a:ext cx="323"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81" name="Line 167"/>
            <p:cNvSpPr>
              <a:spLocks noChangeShapeType="1"/>
            </p:cNvSpPr>
            <p:nvPr/>
          </p:nvSpPr>
          <p:spPr bwMode="auto">
            <a:xfrm>
              <a:off x="3751" y="2925"/>
              <a:ext cx="404"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82" name="Line 168"/>
            <p:cNvSpPr>
              <a:spLocks noChangeShapeType="1"/>
            </p:cNvSpPr>
            <p:nvPr/>
          </p:nvSpPr>
          <p:spPr bwMode="auto">
            <a:xfrm>
              <a:off x="3791" y="3125"/>
              <a:ext cx="364"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83" name="Line 169"/>
            <p:cNvSpPr>
              <a:spLocks noChangeShapeType="1"/>
            </p:cNvSpPr>
            <p:nvPr/>
          </p:nvSpPr>
          <p:spPr bwMode="auto">
            <a:xfrm>
              <a:off x="4256" y="2184"/>
              <a:ext cx="788"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sp>
          <p:nvSpPr>
            <p:cNvPr id="71784" name="Line 170"/>
            <p:cNvSpPr>
              <a:spLocks noChangeShapeType="1"/>
            </p:cNvSpPr>
            <p:nvPr/>
          </p:nvSpPr>
          <p:spPr bwMode="auto">
            <a:xfrm>
              <a:off x="4753" y="2791"/>
              <a:ext cx="309" cy="0"/>
            </a:xfrm>
            <a:prstGeom prst="line">
              <a:avLst/>
            </a:prstGeom>
            <a:noFill/>
            <a:ln w="28575">
              <a:solidFill>
                <a:srgbClr val="000000"/>
              </a:solidFill>
              <a:round/>
              <a:headEnd type="none" w="sm" len="sm"/>
              <a:tailEnd type="none" w="sm" len="sm"/>
            </a:ln>
          </p:spPr>
          <p:txBody>
            <a:bodyPr/>
            <a:lstStyle/>
            <a:p>
              <a:endParaRPr lang="zh-CN" altLang="en-US">
                <a:latin typeface="+mn-lt"/>
              </a:endParaRPr>
            </a:p>
          </p:txBody>
        </p:sp>
      </p:grpSp>
      <p:pic>
        <p:nvPicPr>
          <p:cNvPr id="145" name="图片 144">
            <a:hlinkClick r:id="" action="ppaction://hlinkshowjump?jump=lastslideviewed"/>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7063" y="5428735"/>
            <a:ext cx="780197" cy="780197"/>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ChangeArrowheads="1"/>
          </p:cNvSpPr>
          <p:nvPr/>
        </p:nvSpPr>
        <p:spPr bwMode="auto">
          <a:xfrm>
            <a:off x="452438" y="150347"/>
            <a:ext cx="435728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4)</a:t>
            </a:r>
            <a:r>
              <a:rPr lang="zh-CN" altLang="pt-BR" sz="2800" dirty="0">
                <a:solidFill>
                  <a:srgbClr val="0000CC"/>
                </a:solidFill>
                <a:latin typeface="+mn-lt"/>
                <a:ea typeface="幼圆" pitchFamily="49" charset="-122"/>
                <a:cs typeface="+mj-cs"/>
              </a:rPr>
              <a:t> </a:t>
            </a:r>
            <a:r>
              <a:rPr lang="pt-BR" altLang="zh-CN" sz="2800" dirty="0">
                <a:solidFill>
                  <a:srgbClr val="0000CC"/>
                </a:solidFill>
                <a:latin typeface="+mn-lt"/>
                <a:ea typeface="幼圆" pitchFamily="49" charset="-122"/>
                <a:cs typeface="+mj-cs"/>
              </a:rPr>
              <a:t>INS 8250</a:t>
            </a:r>
            <a:r>
              <a:rPr lang="zh-CN" altLang="pt-BR" sz="2800" dirty="0">
                <a:solidFill>
                  <a:srgbClr val="0000CC"/>
                </a:solidFill>
                <a:latin typeface="+mn-lt"/>
                <a:ea typeface="幼圆" pitchFamily="49" charset="-122"/>
                <a:cs typeface="+mj-cs"/>
              </a:rPr>
              <a:t>的初始化编程 </a:t>
            </a:r>
          </a:p>
        </p:txBody>
      </p:sp>
      <p:sp>
        <p:nvSpPr>
          <p:cNvPr id="73730" name="Rectangle 5"/>
          <p:cNvSpPr>
            <a:spLocks noChangeArrowheads="1"/>
          </p:cNvSpPr>
          <p:nvPr/>
        </p:nvSpPr>
        <p:spPr bwMode="auto">
          <a:xfrm>
            <a:off x="476545" y="998730"/>
            <a:ext cx="8190910" cy="4216539"/>
          </a:xfrm>
          <a:prstGeom prst="rect">
            <a:avLst/>
          </a:prstGeom>
          <a:noFill/>
          <a:ln w="9525">
            <a:noFill/>
            <a:miter lim="800000"/>
            <a:headEnd/>
            <a:tailEnd/>
          </a:ln>
          <a:effectLst/>
        </p:spPr>
        <p:txBody>
          <a:bodyPr wrap="square" anchor="ctr">
            <a:spAutoFit/>
          </a:bodyPr>
          <a:lstStyle/>
          <a:p>
            <a:pPr algn="just">
              <a:lnSpc>
                <a:spcPct val="110000"/>
              </a:lnSpc>
              <a:spcBef>
                <a:spcPts val="600"/>
              </a:spcBef>
            </a:pPr>
            <a:r>
              <a:rPr lang="zh-CN" altLang="en-US" sz="2400" dirty="0">
                <a:solidFill>
                  <a:srgbClr val="0000CC"/>
                </a:solidFill>
                <a:latin typeface="+mn-lt"/>
                <a:ea typeface="幼圆" pitchFamily="49" charset="-122"/>
              </a:rPr>
              <a:t>对</a:t>
            </a:r>
            <a:r>
              <a:rPr lang="en-US" altLang="zh-CN" sz="2400" dirty="0" smtClean="0">
                <a:solidFill>
                  <a:srgbClr val="0000CC"/>
                </a:solidFill>
                <a:latin typeface="+mn-lt"/>
                <a:ea typeface="幼圆" pitchFamily="49" charset="-122"/>
              </a:rPr>
              <a:t>8250</a:t>
            </a:r>
            <a:r>
              <a:rPr lang="zh-CN" altLang="en-US" sz="2400" dirty="0" smtClean="0">
                <a:solidFill>
                  <a:srgbClr val="0000CC"/>
                </a:solidFill>
                <a:latin typeface="+mn-lt"/>
                <a:ea typeface="幼圆" pitchFamily="49" charset="-122"/>
              </a:rPr>
              <a:t>进行编程的步骤如下：</a:t>
            </a:r>
            <a:endParaRPr lang="zh-CN" altLang="en-US" sz="2400" dirty="0">
              <a:solidFill>
                <a:srgbClr val="0000CC"/>
              </a:solidFill>
              <a:latin typeface="+mn-lt"/>
              <a:ea typeface="幼圆" pitchFamily="49" charset="-122"/>
            </a:endParaRPr>
          </a:p>
          <a:p>
            <a:pPr algn="just">
              <a:lnSpc>
                <a:spcPct val="110000"/>
              </a:lnSpc>
              <a:spcBef>
                <a:spcPts val="600"/>
              </a:spcBef>
            </a:pPr>
            <a:r>
              <a:rPr lang="zh-CN" altLang="en-US" sz="2400" dirty="0">
                <a:solidFill>
                  <a:srgbClr val="0000CC"/>
                </a:solidFill>
                <a:latin typeface="+mn-lt"/>
                <a:ea typeface="幼圆" pitchFamily="49" charset="-122"/>
              </a:rPr>
              <a:t>⑴  写入除数寄存器</a:t>
            </a:r>
          </a:p>
          <a:p>
            <a:pPr lvl="1">
              <a:spcBef>
                <a:spcPts val="600"/>
              </a:spcBef>
            </a:pPr>
            <a:r>
              <a:rPr lang="zh-CN" altLang="en-US" dirty="0"/>
              <a:t> </a:t>
            </a:r>
            <a:r>
              <a:rPr lang="zh-CN" altLang="en-US" sz="2400" dirty="0">
                <a:solidFill>
                  <a:srgbClr val="0000CC"/>
                </a:solidFill>
                <a:latin typeface="+mn-lt"/>
                <a:ea typeface="幼圆" pitchFamily="49" charset="-122"/>
              </a:rPr>
              <a:t>设置传输率</a:t>
            </a:r>
          </a:p>
          <a:p>
            <a:pPr algn="just">
              <a:lnSpc>
                <a:spcPct val="110000"/>
              </a:lnSpc>
              <a:spcBef>
                <a:spcPts val="600"/>
              </a:spcBef>
            </a:pPr>
            <a:r>
              <a:rPr lang="zh-CN" altLang="en-US" sz="2400" dirty="0">
                <a:solidFill>
                  <a:srgbClr val="0000CC"/>
                </a:solidFill>
                <a:latin typeface="+mn-lt"/>
                <a:ea typeface="幼圆" pitchFamily="49" charset="-122"/>
              </a:rPr>
              <a:t>⑵  写入通信线路控制寄存器</a:t>
            </a:r>
          </a:p>
          <a:p>
            <a:pPr lvl="1">
              <a:spcBef>
                <a:spcPts val="600"/>
              </a:spcBef>
            </a:pPr>
            <a:r>
              <a:rPr lang="zh-CN" altLang="en-US" dirty="0"/>
              <a:t> </a:t>
            </a:r>
            <a:r>
              <a:rPr lang="zh-CN" altLang="en-US" sz="2400" dirty="0">
                <a:solidFill>
                  <a:srgbClr val="0000CC"/>
                </a:solidFill>
                <a:latin typeface="+mn-lt"/>
                <a:ea typeface="幼圆" pitchFamily="49" charset="-122"/>
              </a:rPr>
              <a:t>设置字符格式</a:t>
            </a:r>
          </a:p>
          <a:p>
            <a:pPr algn="just">
              <a:lnSpc>
                <a:spcPct val="110000"/>
              </a:lnSpc>
              <a:spcBef>
                <a:spcPts val="600"/>
              </a:spcBef>
            </a:pPr>
            <a:r>
              <a:rPr lang="zh-CN" altLang="en-US" sz="2400" dirty="0">
                <a:solidFill>
                  <a:srgbClr val="0000CC"/>
                </a:solidFill>
                <a:latin typeface="+mn-lt"/>
                <a:ea typeface="幼圆" pitchFamily="49" charset="-122"/>
              </a:rPr>
              <a:t>⑶  写入调制解调器控制寄存器</a:t>
            </a:r>
          </a:p>
          <a:p>
            <a:pPr lvl="1">
              <a:spcBef>
                <a:spcPts val="600"/>
              </a:spcBef>
            </a:pPr>
            <a:r>
              <a:rPr lang="zh-CN" altLang="en-US" dirty="0"/>
              <a:t> </a:t>
            </a:r>
            <a:r>
              <a:rPr lang="zh-CN" altLang="en-US" sz="2400" dirty="0">
                <a:solidFill>
                  <a:srgbClr val="0000CC"/>
                </a:solidFill>
                <a:latin typeface="+mn-lt"/>
                <a:ea typeface="幼圆" pitchFamily="49" charset="-122"/>
                <a:hlinkClick r:id="rId2" action="ppaction://hlinksldjump"/>
              </a:rPr>
              <a:t>设置工作方式</a:t>
            </a:r>
            <a:endParaRPr lang="zh-CN" altLang="en-US" sz="2400" dirty="0">
              <a:solidFill>
                <a:srgbClr val="0000CC"/>
              </a:solidFill>
              <a:latin typeface="+mn-lt"/>
              <a:ea typeface="幼圆" pitchFamily="49" charset="-122"/>
            </a:endParaRPr>
          </a:p>
          <a:p>
            <a:pPr algn="just">
              <a:lnSpc>
                <a:spcPct val="110000"/>
              </a:lnSpc>
              <a:spcBef>
                <a:spcPts val="600"/>
              </a:spcBef>
            </a:pPr>
            <a:r>
              <a:rPr lang="zh-CN" altLang="en-US" sz="2400" dirty="0">
                <a:solidFill>
                  <a:srgbClr val="0000CC"/>
                </a:solidFill>
                <a:latin typeface="+mn-lt"/>
                <a:ea typeface="幼圆" pitchFamily="49" charset="-122"/>
              </a:rPr>
              <a:t>⑷  写入中断允许寄存器</a:t>
            </a:r>
          </a:p>
          <a:p>
            <a:pPr lvl="1">
              <a:spcBef>
                <a:spcPts val="600"/>
              </a:spcBef>
            </a:pPr>
            <a:r>
              <a:rPr lang="zh-CN" altLang="en-US" dirty="0"/>
              <a:t> </a:t>
            </a:r>
            <a:r>
              <a:rPr lang="zh-CN" altLang="en-US" sz="2400" dirty="0">
                <a:solidFill>
                  <a:srgbClr val="0000CC"/>
                </a:solidFill>
                <a:latin typeface="+mn-lt"/>
                <a:ea typeface="幼圆" pitchFamily="49" charset="-122"/>
              </a:rPr>
              <a:t>设置中断允许或屏蔽位</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ChangeArrowheads="1"/>
          </p:cNvSpPr>
          <p:nvPr/>
        </p:nvSpPr>
        <p:spPr bwMode="auto">
          <a:xfrm>
            <a:off x="452438" y="150347"/>
            <a:ext cx="435728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4)</a:t>
            </a:r>
            <a:r>
              <a:rPr lang="zh-CN" altLang="pt-BR" sz="2800" dirty="0">
                <a:solidFill>
                  <a:srgbClr val="0000CC"/>
                </a:solidFill>
                <a:latin typeface="+mn-lt"/>
                <a:ea typeface="幼圆" pitchFamily="49" charset="-122"/>
                <a:cs typeface="+mj-cs"/>
              </a:rPr>
              <a:t> </a:t>
            </a:r>
            <a:r>
              <a:rPr lang="pt-BR" altLang="zh-CN" sz="2800" dirty="0">
                <a:solidFill>
                  <a:srgbClr val="0000CC"/>
                </a:solidFill>
                <a:latin typeface="+mn-lt"/>
                <a:ea typeface="幼圆" pitchFamily="49" charset="-122"/>
                <a:cs typeface="+mj-cs"/>
              </a:rPr>
              <a:t>INS 8250</a:t>
            </a:r>
            <a:r>
              <a:rPr lang="zh-CN" altLang="pt-BR" sz="2800" dirty="0">
                <a:solidFill>
                  <a:srgbClr val="0000CC"/>
                </a:solidFill>
                <a:latin typeface="+mn-lt"/>
                <a:ea typeface="幼圆" pitchFamily="49" charset="-122"/>
                <a:cs typeface="+mj-cs"/>
              </a:rPr>
              <a:t>的初始化编程 </a:t>
            </a:r>
          </a:p>
        </p:txBody>
      </p:sp>
      <p:sp>
        <p:nvSpPr>
          <p:cNvPr id="74754" name="Rectangle 5"/>
          <p:cNvSpPr>
            <a:spLocks noChangeArrowheads="1"/>
          </p:cNvSpPr>
          <p:nvPr/>
        </p:nvSpPr>
        <p:spPr bwMode="auto">
          <a:xfrm>
            <a:off x="1691680" y="1686871"/>
            <a:ext cx="6186309" cy="3570208"/>
          </a:xfrm>
          <a:prstGeom prst="rect">
            <a:avLst/>
          </a:prstGeom>
          <a:noFill/>
          <a:ln w="9525">
            <a:noFill/>
            <a:miter lim="800000"/>
            <a:headEnd/>
            <a:tailEnd/>
          </a:ln>
        </p:spPr>
        <p:txBody>
          <a:bodyPr wrap="none" anchor="ctr">
            <a:spAutoFit/>
          </a:bodyPr>
          <a:lstStyle/>
          <a:p>
            <a:r>
              <a:rPr lang="en-US" altLang="zh-CN" sz="2400" dirty="0" smtClean="0">
                <a:solidFill>
                  <a:srgbClr val="0000CC"/>
                </a:solidFill>
                <a:latin typeface="Times New Roman" pitchFamily="18" charset="0"/>
              </a:rPr>
              <a:t>MOV</a:t>
            </a:r>
            <a:r>
              <a:rPr lang="en-US" altLang="zh-CN" sz="2400" dirty="0">
                <a:solidFill>
                  <a:srgbClr val="0000CC"/>
                </a:solidFill>
                <a:latin typeface="Times New Roman" pitchFamily="18" charset="0"/>
              </a:rPr>
              <a:t>	</a:t>
            </a:r>
            <a:r>
              <a:rPr lang="en-US" altLang="zh-CN" sz="2400" dirty="0" smtClean="0">
                <a:solidFill>
                  <a:srgbClr val="0000CC"/>
                </a:solidFill>
                <a:latin typeface="Times New Roman" pitchFamily="18" charset="0"/>
              </a:rPr>
              <a:t>DX,</a:t>
            </a:r>
            <a:r>
              <a:rPr lang="en-US" altLang="zh-CN" sz="2400" dirty="0" smtClean="0">
                <a:solidFill>
                  <a:srgbClr val="0000CC"/>
                </a:solidFill>
                <a:latin typeface="Times New Roman" pitchFamily="18" charset="0"/>
                <a:hlinkClick r:id="rId2" action="ppaction://hlinksldjump"/>
              </a:rPr>
              <a:t>3FB</a:t>
            </a:r>
            <a:r>
              <a:rPr lang="en-US" altLang="zh-CN" sz="2400" dirty="0" smtClean="0">
                <a:solidFill>
                  <a:srgbClr val="0000CC"/>
                </a:solidFill>
                <a:latin typeface="Times New Roman" pitchFamily="18" charset="0"/>
              </a:rPr>
              <a:t>H       </a:t>
            </a:r>
            <a:r>
              <a:rPr lang="zh-CN" altLang="en-US" sz="2400" dirty="0">
                <a:solidFill>
                  <a:srgbClr val="008000"/>
                </a:solidFill>
                <a:latin typeface="Times New Roman" pitchFamily="18" charset="0"/>
              </a:rPr>
              <a:t>；以</a:t>
            </a:r>
            <a:r>
              <a:rPr lang="en-US" altLang="zh-CN" sz="2400" dirty="0">
                <a:solidFill>
                  <a:srgbClr val="008000"/>
                </a:solidFill>
                <a:latin typeface="Times New Roman" pitchFamily="18" charset="0"/>
              </a:rPr>
              <a:t>PC COM1</a:t>
            </a:r>
            <a:r>
              <a:rPr lang="zh-CN" altLang="en-US" sz="2400" dirty="0">
                <a:solidFill>
                  <a:srgbClr val="008000"/>
                </a:solidFill>
                <a:latin typeface="Times New Roman" pitchFamily="18" charset="0"/>
              </a:rPr>
              <a:t>为例</a:t>
            </a:r>
            <a:endParaRPr lang="en-US" altLang="zh-CN" sz="2400" dirty="0">
              <a:solidFill>
                <a:srgbClr val="008000"/>
              </a:solidFill>
              <a:latin typeface="Times New Roman" pitchFamily="18" charset="0"/>
            </a:endParaRPr>
          </a:p>
          <a:p>
            <a:r>
              <a:rPr lang="en-US" altLang="zh-CN" sz="2400" dirty="0" smtClean="0">
                <a:solidFill>
                  <a:srgbClr val="0000CC"/>
                </a:solidFill>
                <a:latin typeface="Times New Roman" pitchFamily="18" charset="0"/>
              </a:rPr>
              <a:t>MOV   AL,</a:t>
            </a:r>
            <a:r>
              <a:rPr lang="en-US" altLang="zh-CN" sz="2400" dirty="0" smtClean="0">
                <a:solidFill>
                  <a:srgbClr val="0000CC"/>
                </a:solidFill>
                <a:latin typeface="Times New Roman" pitchFamily="18" charset="0"/>
                <a:hlinkClick r:id="rId3" action="ppaction://hlinksldjump"/>
              </a:rPr>
              <a:t>80H</a:t>
            </a:r>
            <a:r>
              <a:rPr lang="en-US" altLang="zh-CN" sz="2400" dirty="0" smtClean="0">
                <a:solidFill>
                  <a:srgbClr val="0000CC"/>
                </a:solidFill>
                <a:latin typeface="Times New Roman" pitchFamily="18" charset="0"/>
              </a:rPr>
              <a:t>	</a:t>
            </a:r>
            <a:r>
              <a:rPr lang="zh-CN" altLang="en-US" sz="2400" dirty="0" smtClean="0">
                <a:solidFill>
                  <a:srgbClr val="008000"/>
                </a:solidFill>
                <a:latin typeface="Times New Roman" pitchFamily="18" charset="0"/>
              </a:rPr>
              <a:t>；</a:t>
            </a:r>
            <a:r>
              <a:rPr lang="zh-CN" altLang="en-US" sz="2400" dirty="0">
                <a:solidFill>
                  <a:srgbClr val="008000"/>
                </a:solidFill>
                <a:latin typeface="Times New Roman" pitchFamily="18" charset="0"/>
              </a:rPr>
              <a:t>设置波特率</a:t>
            </a:r>
          </a:p>
          <a:p>
            <a:r>
              <a:rPr lang="en-US" altLang="zh-CN" sz="2400" dirty="0" smtClean="0">
                <a:solidFill>
                  <a:srgbClr val="0000CC"/>
                </a:solidFill>
                <a:latin typeface="Times New Roman" pitchFamily="18" charset="0"/>
              </a:rPr>
              <a:t>OUT</a:t>
            </a:r>
            <a:r>
              <a:rPr lang="en-US" altLang="zh-CN" sz="2400" dirty="0">
                <a:solidFill>
                  <a:srgbClr val="0000CC"/>
                </a:solidFill>
                <a:latin typeface="Times New Roman" pitchFamily="18" charset="0"/>
              </a:rPr>
              <a:t>	DX,AL</a:t>
            </a:r>
          </a:p>
          <a:p>
            <a:pPr>
              <a:spcBef>
                <a:spcPts val="1200"/>
              </a:spcBef>
            </a:pPr>
            <a:r>
              <a:rPr lang="en-US" altLang="zh-CN" sz="2400" dirty="0" smtClean="0">
                <a:solidFill>
                  <a:srgbClr val="0000CC"/>
                </a:solidFill>
                <a:latin typeface="Times New Roman" pitchFamily="18" charset="0"/>
              </a:rPr>
              <a:t>MOV</a:t>
            </a:r>
            <a:r>
              <a:rPr lang="en-US" altLang="zh-CN" sz="2400" dirty="0">
                <a:solidFill>
                  <a:srgbClr val="0000CC"/>
                </a:solidFill>
                <a:latin typeface="Times New Roman" pitchFamily="18" charset="0"/>
              </a:rPr>
              <a:t>	DX,3F8H</a:t>
            </a:r>
          </a:p>
          <a:p>
            <a:r>
              <a:rPr lang="en-US" altLang="zh-CN" sz="2400" dirty="0" smtClean="0">
                <a:solidFill>
                  <a:srgbClr val="0000CC"/>
                </a:solidFill>
                <a:latin typeface="Times New Roman" pitchFamily="18" charset="0"/>
              </a:rPr>
              <a:t>MOV   AL,</a:t>
            </a:r>
            <a:r>
              <a:rPr lang="en-US" altLang="zh-CN" sz="2400" dirty="0" smtClean="0">
                <a:solidFill>
                  <a:srgbClr val="0000CC"/>
                </a:solidFill>
                <a:latin typeface="Times New Roman" pitchFamily="18" charset="0"/>
                <a:hlinkClick r:id="rId4" action="ppaction://hlinksldjump"/>
              </a:rPr>
              <a:t>12</a:t>
            </a:r>
            <a:r>
              <a:rPr lang="en-US" altLang="zh-CN" sz="2400" dirty="0" smtClean="0">
                <a:solidFill>
                  <a:srgbClr val="0000CC"/>
                </a:solidFill>
                <a:latin typeface="Times New Roman" pitchFamily="18" charset="0"/>
              </a:rPr>
              <a:t>		</a:t>
            </a:r>
            <a:r>
              <a:rPr lang="zh-CN" altLang="en-US" sz="2400" dirty="0" smtClean="0">
                <a:solidFill>
                  <a:srgbClr val="008000"/>
                </a:solidFill>
                <a:latin typeface="Times New Roman" pitchFamily="18" charset="0"/>
              </a:rPr>
              <a:t>；</a:t>
            </a:r>
            <a:r>
              <a:rPr lang="zh-CN" altLang="en-US" sz="2400" dirty="0">
                <a:solidFill>
                  <a:srgbClr val="008000"/>
                </a:solidFill>
                <a:latin typeface="Times New Roman" pitchFamily="18" charset="0"/>
              </a:rPr>
              <a:t>送波特率因子的低</a:t>
            </a:r>
            <a:r>
              <a:rPr lang="en-US" altLang="zh-CN" sz="2400" dirty="0">
                <a:solidFill>
                  <a:srgbClr val="008000"/>
                </a:solidFill>
                <a:latin typeface="Times New Roman" pitchFamily="18" charset="0"/>
              </a:rPr>
              <a:t>8</a:t>
            </a:r>
            <a:r>
              <a:rPr lang="zh-CN" altLang="en-US" sz="2400" dirty="0">
                <a:solidFill>
                  <a:srgbClr val="008000"/>
                </a:solidFill>
                <a:latin typeface="Times New Roman" pitchFamily="18" charset="0"/>
              </a:rPr>
              <a:t>位</a:t>
            </a:r>
          </a:p>
          <a:p>
            <a:r>
              <a:rPr lang="en-US" altLang="zh-CN" sz="2400" dirty="0" smtClean="0">
                <a:solidFill>
                  <a:srgbClr val="0000CC"/>
                </a:solidFill>
                <a:latin typeface="Times New Roman" pitchFamily="18" charset="0"/>
              </a:rPr>
              <a:t>OUT</a:t>
            </a:r>
            <a:r>
              <a:rPr lang="en-US" altLang="zh-CN" sz="2400" dirty="0">
                <a:solidFill>
                  <a:srgbClr val="0000CC"/>
                </a:solidFill>
                <a:latin typeface="Times New Roman" pitchFamily="18" charset="0"/>
              </a:rPr>
              <a:t>	</a:t>
            </a:r>
            <a:r>
              <a:rPr lang="en-US" altLang="zh-CN" sz="2400" dirty="0" smtClean="0">
                <a:solidFill>
                  <a:srgbClr val="0000CC"/>
                </a:solidFill>
                <a:latin typeface="Times New Roman" pitchFamily="18" charset="0"/>
              </a:rPr>
              <a:t>DX,AL 	</a:t>
            </a:r>
            <a:r>
              <a:rPr lang="zh-CN" altLang="en-US" sz="2400" dirty="0" smtClean="0">
                <a:solidFill>
                  <a:srgbClr val="008000"/>
                </a:solidFill>
                <a:latin typeface="Times New Roman" pitchFamily="18" charset="0"/>
              </a:rPr>
              <a:t>；外部时钟</a:t>
            </a:r>
            <a:r>
              <a:rPr lang="en-US" altLang="zh-CN" sz="2400" dirty="0" smtClean="0">
                <a:solidFill>
                  <a:srgbClr val="008000"/>
                </a:solidFill>
                <a:latin typeface="Times New Roman" pitchFamily="18" charset="0"/>
              </a:rPr>
              <a:t>1.8432MHz</a:t>
            </a:r>
            <a:endParaRPr lang="en-US" altLang="zh-CN" sz="2400" dirty="0">
              <a:solidFill>
                <a:srgbClr val="008000"/>
              </a:solidFill>
              <a:latin typeface="Times New Roman" pitchFamily="18" charset="0"/>
            </a:endParaRPr>
          </a:p>
          <a:p>
            <a:r>
              <a:rPr lang="en-US" altLang="zh-CN" sz="2400" dirty="0" smtClean="0">
                <a:solidFill>
                  <a:srgbClr val="0000CC"/>
                </a:solidFill>
                <a:latin typeface="Times New Roman" pitchFamily="18" charset="0"/>
              </a:rPr>
              <a:t>INC</a:t>
            </a:r>
            <a:r>
              <a:rPr lang="en-US" altLang="zh-CN" sz="2400" dirty="0">
                <a:solidFill>
                  <a:srgbClr val="0000CC"/>
                </a:solidFill>
                <a:latin typeface="Times New Roman" pitchFamily="18" charset="0"/>
              </a:rPr>
              <a:t>	</a:t>
            </a:r>
            <a:r>
              <a:rPr lang="en-US" altLang="zh-CN" sz="2400" dirty="0" smtClean="0">
                <a:solidFill>
                  <a:srgbClr val="0000CC"/>
                </a:solidFill>
                <a:latin typeface="Times New Roman" pitchFamily="18" charset="0"/>
              </a:rPr>
              <a:t>DX</a:t>
            </a:r>
            <a:r>
              <a:rPr lang="zh-CN" altLang="en-US" sz="2400" dirty="0">
                <a:solidFill>
                  <a:srgbClr val="008000"/>
                </a:solidFill>
                <a:latin typeface="Times New Roman" pitchFamily="18" charset="0"/>
              </a:rPr>
              <a:t> </a:t>
            </a:r>
            <a:r>
              <a:rPr lang="zh-CN" altLang="en-US" sz="2400" dirty="0" smtClean="0">
                <a:solidFill>
                  <a:srgbClr val="008000"/>
                </a:solidFill>
                <a:latin typeface="Times New Roman" pitchFamily="18" charset="0"/>
              </a:rPr>
              <a:t>                 ；</a:t>
            </a:r>
            <a:endParaRPr lang="en-US" altLang="zh-CN" sz="2400" dirty="0">
              <a:solidFill>
                <a:srgbClr val="0000CC"/>
              </a:solidFill>
              <a:latin typeface="Times New Roman" pitchFamily="18" charset="0"/>
            </a:endParaRPr>
          </a:p>
          <a:p>
            <a:r>
              <a:rPr lang="en-US" altLang="zh-CN" sz="2400" dirty="0" smtClean="0">
                <a:solidFill>
                  <a:srgbClr val="0000CC"/>
                </a:solidFill>
                <a:latin typeface="Times New Roman" pitchFamily="18" charset="0"/>
              </a:rPr>
              <a:t>MOV</a:t>
            </a:r>
            <a:r>
              <a:rPr lang="en-US" altLang="zh-CN" sz="2400" dirty="0">
                <a:solidFill>
                  <a:srgbClr val="0000CC"/>
                </a:solidFill>
                <a:latin typeface="Times New Roman" pitchFamily="18" charset="0"/>
              </a:rPr>
              <a:t>	AL,0	</a:t>
            </a:r>
          </a:p>
          <a:p>
            <a:r>
              <a:rPr lang="en-US" altLang="zh-CN" sz="2400" dirty="0" smtClean="0">
                <a:solidFill>
                  <a:srgbClr val="0000CC"/>
                </a:solidFill>
                <a:latin typeface="Times New Roman" pitchFamily="18" charset="0"/>
              </a:rPr>
              <a:t>OUT</a:t>
            </a:r>
            <a:r>
              <a:rPr lang="en-US" altLang="zh-CN" sz="2400" dirty="0">
                <a:solidFill>
                  <a:srgbClr val="0000CC"/>
                </a:solidFill>
                <a:latin typeface="Times New Roman" pitchFamily="18" charset="0"/>
              </a:rPr>
              <a:t>	</a:t>
            </a:r>
            <a:r>
              <a:rPr lang="en-US" altLang="zh-CN" sz="2400" dirty="0" smtClean="0">
                <a:solidFill>
                  <a:srgbClr val="0000CC"/>
                </a:solidFill>
                <a:latin typeface="Times New Roman" pitchFamily="18" charset="0"/>
              </a:rPr>
              <a:t>DX,AL	</a:t>
            </a:r>
            <a:r>
              <a:rPr lang="zh-CN" altLang="en-US" sz="2400" dirty="0" smtClean="0">
                <a:solidFill>
                  <a:srgbClr val="008000"/>
                </a:solidFill>
                <a:latin typeface="Times New Roman" pitchFamily="18" charset="0"/>
              </a:rPr>
              <a:t>；</a:t>
            </a:r>
            <a:r>
              <a:rPr lang="zh-CN" altLang="en-US" sz="2400" dirty="0">
                <a:solidFill>
                  <a:srgbClr val="008000"/>
                </a:solidFill>
                <a:latin typeface="Times New Roman" pitchFamily="18" charset="0"/>
              </a:rPr>
              <a:t>送波特率因子的高</a:t>
            </a:r>
            <a:r>
              <a:rPr lang="en-US" altLang="zh-CN" sz="2400" dirty="0">
                <a:solidFill>
                  <a:srgbClr val="008000"/>
                </a:solidFill>
                <a:latin typeface="Times New Roman" pitchFamily="18" charset="0"/>
              </a:rPr>
              <a:t>8</a:t>
            </a:r>
            <a:r>
              <a:rPr lang="zh-CN" altLang="en-US" sz="2400" dirty="0">
                <a:solidFill>
                  <a:srgbClr val="008000"/>
                </a:solidFill>
                <a:latin typeface="Times New Roman" pitchFamily="18" charset="0"/>
              </a:rPr>
              <a:t>位</a:t>
            </a:r>
          </a:p>
        </p:txBody>
      </p:sp>
      <p:sp>
        <p:nvSpPr>
          <p:cNvPr id="74755" name="Rectangle 6"/>
          <p:cNvSpPr>
            <a:spLocks noChangeArrowheads="1"/>
          </p:cNvSpPr>
          <p:nvPr/>
        </p:nvSpPr>
        <p:spPr bwMode="auto">
          <a:xfrm>
            <a:off x="468313" y="1077125"/>
            <a:ext cx="7643439" cy="461665"/>
          </a:xfrm>
          <a:prstGeom prst="rect">
            <a:avLst/>
          </a:prstGeom>
          <a:noFill/>
          <a:ln w="9525">
            <a:noFill/>
            <a:miter lim="800000"/>
            <a:headEnd/>
            <a:tailEnd/>
          </a:ln>
        </p:spPr>
        <p:txBody>
          <a:bodyPr wrap="none">
            <a:spAutoFit/>
          </a:bodyPr>
          <a:lstStyle/>
          <a:p>
            <a:r>
              <a:rPr lang="zh-CN" altLang="pt-BR" sz="2400" dirty="0">
                <a:solidFill>
                  <a:srgbClr val="FF0000"/>
                </a:solidFill>
                <a:latin typeface="+mn-lt"/>
                <a:ea typeface="幼圆" pitchFamily="49" charset="-122"/>
              </a:rPr>
              <a:t>例</a:t>
            </a:r>
            <a:r>
              <a:rPr lang="pt-BR" altLang="zh-CN" sz="2400" dirty="0" smtClean="0">
                <a:solidFill>
                  <a:srgbClr val="FF0000"/>
                </a:solidFill>
                <a:latin typeface="+mn-lt"/>
                <a:ea typeface="幼圆" pitchFamily="49" charset="-122"/>
              </a:rPr>
              <a:t>1</a:t>
            </a:r>
            <a:r>
              <a:rPr lang="pt-BR" altLang="zh-CN" sz="2400" dirty="0" smtClean="0">
                <a:solidFill>
                  <a:srgbClr val="0000CC"/>
                </a:solidFill>
                <a:latin typeface="+mn-lt"/>
                <a:ea typeface="幼圆" pitchFamily="49" charset="-122"/>
              </a:rPr>
              <a:t>.</a:t>
            </a:r>
            <a:r>
              <a:rPr lang="zh-CN" altLang="en-US" sz="2400" dirty="0" smtClean="0">
                <a:solidFill>
                  <a:srgbClr val="0000CC"/>
                </a:solidFill>
                <a:latin typeface="+mn-lt"/>
                <a:ea typeface="幼圆" pitchFamily="49" charset="-122"/>
              </a:rPr>
              <a:t>给出</a:t>
            </a:r>
            <a:r>
              <a:rPr lang="zh-CN" altLang="pt-BR" sz="2400" dirty="0" smtClean="0">
                <a:solidFill>
                  <a:srgbClr val="0000CC"/>
                </a:solidFill>
                <a:latin typeface="+mn-lt"/>
                <a:ea typeface="幼圆" pitchFamily="49" charset="-122"/>
              </a:rPr>
              <a:t>设置</a:t>
            </a:r>
            <a:r>
              <a:rPr lang="pt-BR" altLang="zh-CN" sz="2400" dirty="0">
                <a:solidFill>
                  <a:srgbClr val="0000CC"/>
                </a:solidFill>
                <a:latin typeface="+mn-lt"/>
                <a:ea typeface="幼圆" pitchFamily="49" charset="-122"/>
              </a:rPr>
              <a:t>INS </a:t>
            </a:r>
            <a:r>
              <a:rPr lang="pt-BR" altLang="zh-CN" sz="2400" dirty="0">
                <a:solidFill>
                  <a:srgbClr val="0000CC"/>
                </a:solidFill>
                <a:latin typeface="+mn-lt"/>
                <a:ea typeface="幼圆" pitchFamily="49" charset="-122"/>
                <a:hlinkClick r:id="rId5" action="ppaction://hlinksldjump"/>
              </a:rPr>
              <a:t>8250</a:t>
            </a:r>
            <a:r>
              <a:rPr lang="zh-CN" altLang="pt-BR" sz="2400" dirty="0">
                <a:solidFill>
                  <a:srgbClr val="0000CC"/>
                </a:solidFill>
                <a:latin typeface="+mn-lt"/>
                <a:ea typeface="幼圆" pitchFamily="49" charset="-122"/>
              </a:rPr>
              <a:t>的</a:t>
            </a:r>
            <a:r>
              <a:rPr lang="zh-CN" altLang="pt-BR" sz="2400" dirty="0">
                <a:solidFill>
                  <a:srgbClr val="0000CC"/>
                </a:solidFill>
                <a:latin typeface="+mn-lt"/>
                <a:ea typeface="幼圆" pitchFamily="49" charset="-122"/>
                <a:hlinkClick r:id="rId4" action="ppaction://hlinksldjump"/>
              </a:rPr>
              <a:t>波特率</a:t>
            </a:r>
            <a:r>
              <a:rPr lang="zh-CN" altLang="pt-BR" sz="2400" dirty="0">
                <a:solidFill>
                  <a:srgbClr val="0000CC"/>
                </a:solidFill>
                <a:latin typeface="+mn-lt"/>
                <a:ea typeface="幼圆" pitchFamily="49" charset="-122"/>
              </a:rPr>
              <a:t>为</a:t>
            </a:r>
            <a:r>
              <a:rPr lang="en-US" altLang="zh-CN" sz="2400" dirty="0">
                <a:solidFill>
                  <a:srgbClr val="0000CC"/>
                </a:solidFill>
                <a:latin typeface="+mn-lt"/>
                <a:ea typeface="幼圆" pitchFamily="49" charset="-122"/>
              </a:rPr>
              <a:t>9600</a:t>
            </a:r>
            <a:r>
              <a:rPr lang="zh-CN" altLang="en-US" sz="2400" dirty="0">
                <a:solidFill>
                  <a:srgbClr val="0000CC"/>
                </a:solidFill>
                <a:latin typeface="+mn-lt"/>
                <a:ea typeface="幼圆" pitchFamily="49" charset="-122"/>
              </a:rPr>
              <a:t>的初始化程序。</a:t>
            </a:r>
          </a:p>
        </p:txBody>
      </p:sp>
      <mc:AlternateContent xmlns:mc="http://schemas.openxmlformats.org/markup-compatibility/2006">
        <mc:Choice xmlns:a14="http://schemas.microsoft.com/office/drawing/2010/main" Requires="a14">
          <p:sp>
            <p:nvSpPr>
              <p:cNvPr id="2" name="TextBox 1"/>
              <p:cNvSpPr txBox="1"/>
              <p:nvPr/>
            </p:nvSpPr>
            <p:spPr>
              <a:xfrm>
                <a:off x="4526995" y="4184793"/>
                <a:ext cx="37804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8000"/>
                          </a:solidFill>
                          <a:latin typeface="Cambria Math"/>
                        </a:rPr>
                        <m:t>1.8432</m:t>
                      </m:r>
                      <m:r>
                        <a:rPr lang="en-US" altLang="zh-CN" b="0" i="1" smtClean="0">
                          <a:solidFill>
                            <a:srgbClr val="008000"/>
                          </a:solidFill>
                          <a:latin typeface="Cambria Math"/>
                          <a:ea typeface="Cambria Math"/>
                        </a:rPr>
                        <m:t>×</m:t>
                      </m:r>
                      <m:f>
                        <m:fPr>
                          <m:type m:val="lin"/>
                          <m:ctrlPr>
                            <a:rPr lang="en-US" altLang="zh-CN" b="0" i="1" smtClean="0">
                              <a:solidFill>
                                <a:srgbClr val="008000"/>
                              </a:solidFill>
                              <a:latin typeface="Cambria Math"/>
                              <a:ea typeface="Cambria Math"/>
                            </a:rPr>
                          </m:ctrlPr>
                        </m:fPr>
                        <m:num>
                          <m:sSup>
                            <m:sSupPr>
                              <m:ctrlPr>
                                <a:rPr lang="en-US" altLang="zh-CN" b="0" i="1" smtClean="0">
                                  <a:solidFill>
                                    <a:srgbClr val="008000"/>
                                  </a:solidFill>
                                  <a:latin typeface="Cambria Math"/>
                                  <a:ea typeface="Cambria Math"/>
                                </a:rPr>
                              </m:ctrlPr>
                            </m:sSupPr>
                            <m:e>
                              <m:r>
                                <a:rPr lang="en-US" altLang="zh-CN" b="0" i="1" smtClean="0">
                                  <a:solidFill>
                                    <a:srgbClr val="008000"/>
                                  </a:solidFill>
                                  <a:latin typeface="Cambria Math"/>
                                  <a:ea typeface="Cambria Math"/>
                                </a:rPr>
                                <m:t>10</m:t>
                              </m:r>
                            </m:e>
                            <m:sup>
                              <m:r>
                                <a:rPr lang="en-US" altLang="zh-CN" b="0" i="1" smtClean="0">
                                  <a:solidFill>
                                    <a:srgbClr val="008000"/>
                                  </a:solidFill>
                                  <a:latin typeface="Cambria Math"/>
                                  <a:ea typeface="Cambria Math"/>
                                </a:rPr>
                                <m:t>6</m:t>
                              </m:r>
                            </m:sup>
                          </m:sSup>
                        </m:num>
                        <m:den>
                          <m:d>
                            <m:dPr>
                              <m:ctrlPr>
                                <a:rPr lang="en-US" altLang="zh-CN" b="0" i="1" smtClean="0">
                                  <a:solidFill>
                                    <a:srgbClr val="008000"/>
                                  </a:solidFill>
                                  <a:latin typeface="Cambria Math"/>
                                  <a:ea typeface="Cambria Math"/>
                                </a:rPr>
                              </m:ctrlPr>
                            </m:dPr>
                            <m:e>
                              <m:r>
                                <a:rPr lang="en-US" altLang="zh-CN" i="1">
                                  <a:solidFill>
                                    <a:srgbClr val="008000"/>
                                  </a:solidFill>
                                  <a:latin typeface="Cambria Math"/>
                                  <a:ea typeface="Cambria Math"/>
                                </a:rPr>
                                <m:t>9600×16</m:t>
                              </m:r>
                            </m:e>
                          </m:d>
                        </m:den>
                      </m:f>
                      <m:r>
                        <a:rPr lang="en-US" altLang="zh-CN" b="0" i="1" smtClean="0">
                          <a:solidFill>
                            <a:srgbClr val="008000"/>
                          </a:solidFill>
                          <a:latin typeface="Cambria Math"/>
                          <a:ea typeface="Cambria Math"/>
                        </a:rPr>
                        <m:t>=12</m:t>
                      </m:r>
                    </m:oMath>
                  </m:oMathPara>
                </a14:m>
                <a:endParaRPr lang="zh-CN" altLang="en-US" dirty="0">
                  <a:solidFill>
                    <a:srgbClr val="008000"/>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4526995" y="4184793"/>
                <a:ext cx="3780420" cy="369332"/>
              </a:xfrm>
              <a:prstGeom prst="rect">
                <a:avLst/>
              </a:prstGeom>
              <a:blipFill rotWithShape="1">
                <a:blip r:embed="rId6"/>
                <a:stretch>
                  <a:fillRect t="-114754" b="-17704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4"/>
          <p:cNvSpPr>
            <a:spLocks noChangeArrowheads="1"/>
          </p:cNvSpPr>
          <p:nvPr/>
        </p:nvSpPr>
        <p:spPr bwMode="auto">
          <a:xfrm>
            <a:off x="1198730" y="2277257"/>
            <a:ext cx="2743200" cy="1200329"/>
          </a:xfrm>
          <a:prstGeom prst="rect">
            <a:avLst/>
          </a:prstGeom>
          <a:noFill/>
          <a:ln w="9525">
            <a:noFill/>
            <a:miter lim="800000"/>
            <a:headEnd/>
            <a:tailEnd/>
          </a:ln>
        </p:spPr>
        <p:txBody>
          <a:bodyPr anchor="ctr">
            <a:spAutoFit/>
          </a:bodyPr>
          <a:lstStyle/>
          <a:p>
            <a:r>
              <a:rPr lang="en-US" altLang="zh-CN" sz="2400" dirty="0">
                <a:solidFill>
                  <a:srgbClr val="0000CC"/>
                </a:solidFill>
                <a:latin typeface="Times New Roman" pitchFamily="18" charset="0"/>
              </a:rPr>
              <a:t>MOV	 AL,</a:t>
            </a:r>
            <a:r>
              <a:rPr lang="en-US" altLang="zh-CN" sz="2400" dirty="0">
                <a:solidFill>
                  <a:srgbClr val="0000CC"/>
                </a:solidFill>
                <a:latin typeface="Times New Roman" pitchFamily="18" charset="0"/>
                <a:hlinkClick r:id="rId2" action="ppaction://hlinksldjump"/>
              </a:rPr>
              <a:t>0BH</a:t>
            </a:r>
            <a:endParaRPr lang="en-US" altLang="zh-CN" sz="2400" dirty="0">
              <a:solidFill>
                <a:srgbClr val="0000CC"/>
              </a:solidFill>
              <a:latin typeface="Times New Roman" pitchFamily="18" charset="0"/>
            </a:endParaRPr>
          </a:p>
          <a:p>
            <a:r>
              <a:rPr lang="en-US" altLang="zh-CN" sz="2400" dirty="0">
                <a:solidFill>
                  <a:srgbClr val="0000CC"/>
                </a:solidFill>
                <a:latin typeface="Times New Roman" pitchFamily="18" charset="0"/>
              </a:rPr>
              <a:t>MOV	 DX,</a:t>
            </a:r>
            <a:r>
              <a:rPr lang="en-US" altLang="zh-CN" sz="2400" dirty="0">
                <a:solidFill>
                  <a:srgbClr val="0000CC"/>
                </a:solidFill>
                <a:latin typeface="Times New Roman" pitchFamily="18" charset="0"/>
                <a:hlinkClick r:id="rId3" action="ppaction://hlinksldjump"/>
              </a:rPr>
              <a:t>3FBH</a:t>
            </a:r>
            <a:endParaRPr lang="en-US" altLang="zh-CN" sz="2400" dirty="0">
              <a:solidFill>
                <a:srgbClr val="0000CC"/>
              </a:solidFill>
              <a:latin typeface="Times New Roman" pitchFamily="18" charset="0"/>
            </a:endParaRPr>
          </a:p>
          <a:p>
            <a:r>
              <a:rPr lang="en-US" altLang="zh-CN" sz="2400" dirty="0">
                <a:solidFill>
                  <a:srgbClr val="0000CC"/>
                </a:solidFill>
                <a:latin typeface="Times New Roman" pitchFamily="18" charset="0"/>
              </a:rPr>
              <a:t>OUT	 DX,AL</a:t>
            </a:r>
          </a:p>
        </p:txBody>
      </p:sp>
      <p:sp>
        <p:nvSpPr>
          <p:cNvPr id="75778" name="Rectangle 5"/>
          <p:cNvSpPr>
            <a:spLocks noChangeArrowheads="1"/>
          </p:cNvSpPr>
          <p:nvPr/>
        </p:nvSpPr>
        <p:spPr bwMode="auto">
          <a:xfrm>
            <a:off x="457200" y="1066800"/>
            <a:ext cx="8210550" cy="830997"/>
          </a:xfrm>
          <a:prstGeom prst="rect">
            <a:avLst/>
          </a:prstGeom>
          <a:noFill/>
          <a:ln w="9525">
            <a:noFill/>
            <a:miter lim="800000"/>
            <a:headEnd/>
            <a:tailEnd/>
          </a:ln>
        </p:spPr>
        <p:txBody>
          <a:bodyPr>
            <a:spAutoFit/>
          </a:bodyPr>
          <a:lstStyle/>
          <a:p>
            <a:pPr marL="628650" indent="-628650"/>
            <a:r>
              <a:rPr lang="zh-CN" altLang="en-US" sz="2400" dirty="0">
                <a:solidFill>
                  <a:srgbClr val="FF0000"/>
                </a:solidFill>
                <a:latin typeface="+mn-lt"/>
                <a:ea typeface="幼圆" pitchFamily="49" charset="-122"/>
              </a:rPr>
              <a:t>例</a:t>
            </a:r>
            <a:r>
              <a:rPr lang="en-US" altLang="zh-CN" sz="2400" dirty="0">
                <a:solidFill>
                  <a:srgbClr val="FF0000"/>
                </a:solidFill>
                <a:latin typeface="+mn-lt"/>
                <a:ea typeface="幼圆" pitchFamily="49" charset="-122"/>
              </a:rPr>
              <a:t>2</a:t>
            </a:r>
            <a:r>
              <a:rPr lang="en-US" altLang="zh-CN" sz="2400" dirty="0">
                <a:solidFill>
                  <a:srgbClr val="0000CC"/>
                </a:solidFill>
                <a:latin typeface="+mn-lt"/>
                <a:ea typeface="幼圆" pitchFamily="49" charset="-122"/>
              </a:rPr>
              <a:t>. </a:t>
            </a:r>
            <a:r>
              <a:rPr lang="zh-CN" altLang="pt-BR" sz="2400" dirty="0">
                <a:solidFill>
                  <a:srgbClr val="0000CC"/>
                </a:solidFill>
                <a:latin typeface="+mn-lt"/>
                <a:ea typeface="幼圆" pitchFamily="49" charset="-122"/>
              </a:rPr>
              <a:t>设置</a:t>
            </a:r>
            <a:r>
              <a:rPr lang="pt-BR" altLang="zh-CN" sz="2400" dirty="0">
                <a:solidFill>
                  <a:srgbClr val="0000CC"/>
                </a:solidFill>
                <a:latin typeface="+mn-lt"/>
                <a:ea typeface="幼圆" pitchFamily="49" charset="-122"/>
              </a:rPr>
              <a:t>INS 8250</a:t>
            </a:r>
            <a:r>
              <a:rPr lang="zh-CN" altLang="pt-BR" sz="2400" dirty="0">
                <a:solidFill>
                  <a:srgbClr val="0000CC"/>
                </a:solidFill>
                <a:latin typeface="+mn-lt"/>
                <a:ea typeface="幼圆" pitchFamily="49" charset="-122"/>
              </a:rPr>
              <a:t>通信</a:t>
            </a:r>
            <a:r>
              <a:rPr lang="zh-CN" altLang="pt-BR" sz="2400" dirty="0" smtClean="0">
                <a:solidFill>
                  <a:srgbClr val="0000CC"/>
                </a:solidFill>
                <a:latin typeface="+mn-lt"/>
                <a:ea typeface="幼圆" pitchFamily="49" charset="-122"/>
              </a:rPr>
              <a:t>的</a:t>
            </a:r>
            <a:r>
              <a:rPr lang="zh-CN" altLang="en-US" sz="2400" dirty="0">
                <a:solidFill>
                  <a:srgbClr val="0000CC"/>
                </a:solidFill>
                <a:latin typeface="+mn-lt"/>
                <a:ea typeface="幼圆" pitchFamily="49" charset="-122"/>
              </a:rPr>
              <a:t>帧</a:t>
            </a:r>
            <a:r>
              <a:rPr lang="zh-CN" altLang="pt-BR" sz="2400" dirty="0" smtClean="0">
                <a:solidFill>
                  <a:srgbClr val="0000CC"/>
                </a:solidFill>
                <a:latin typeface="+mn-lt"/>
                <a:ea typeface="幼圆" pitchFamily="49" charset="-122"/>
              </a:rPr>
              <a:t>格式为</a:t>
            </a:r>
            <a:r>
              <a:rPr lang="zh-CN" altLang="en-US" sz="2400" dirty="0" smtClean="0">
                <a:solidFill>
                  <a:srgbClr val="0000CC"/>
                </a:solidFill>
                <a:latin typeface="+mn-lt"/>
                <a:ea typeface="幼圆" pitchFamily="49" charset="-122"/>
              </a:rPr>
              <a:t>字符</a:t>
            </a:r>
            <a:r>
              <a:rPr lang="en-US" altLang="zh-CN" sz="2400" dirty="0" smtClean="0">
                <a:solidFill>
                  <a:srgbClr val="0000CC"/>
                </a:solidFill>
                <a:latin typeface="+mn-lt"/>
                <a:ea typeface="幼圆" pitchFamily="49" charset="-122"/>
              </a:rPr>
              <a:t>8</a:t>
            </a:r>
            <a:r>
              <a:rPr lang="zh-CN" altLang="en-US" sz="2400" dirty="0">
                <a:solidFill>
                  <a:srgbClr val="0000CC"/>
                </a:solidFill>
                <a:latin typeface="+mn-lt"/>
                <a:ea typeface="幼圆" pitchFamily="49" charset="-122"/>
              </a:rPr>
              <a:t>位</a:t>
            </a:r>
            <a:r>
              <a:rPr lang="zh-CN" altLang="en-US" sz="2400" dirty="0" smtClean="0">
                <a:solidFill>
                  <a:srgbClr val="0000CC"/>
                </a:solidFill>
                <a:latin typeface="+mn-lt"/>
                <a:ea typeface="幼圆" pitchFamily="49" charset="-122"/>
              </a:rPr>
              <a:t>、采用奇校验、</a:t>
            </a:r>
            <a:r>
              <a:rPr lang="en-US" altLang="zh-CN" sz="2400" dirty="0" smtClean="0">
                <a:solidFill>
                  <a:srgbClr val="0000CC"/>
                </a:solidFill>
                <a:latin typeface="+mn-lt"/>
                <a:ea typeface="幼圆" pitchFamily="49" charset="-122"/>
              </a:rPr>
              <a:t>1</a:t>
            </a:r>
            <a:r>
              <a:rPr lang="zh-CN" altLang="en-US" sz="2400" dirty="0">
                <a:solidFill>
                  <a:srgbClr val="0000CC"/>
                </a:solidFill>
                <a:latin typeface="+mn-lt"/>
                <a:ea typeface="幼圆" pitchFamily="49" charset="-122"/>
              </a:rPr>
              <a:t>位</a:t>
            </a:r>
            <a:r>
              <a:rPr lang="zh-CN" altLang="en-US" sz="2400" dirty="0" smtClean="0">
                <a:solidFill>
                  <a:srgbClr val="0000CC"/>
                </a:solidFill>
                <a:latin typeface="+mn-lt"/>
                <a:ea typeface="幼圆" pitchFamily="49" charset="-122"/>
              </a:rPr>
              <a:t>停止位的</a:t>
            </a:r>
            <a:r>
              <a:rPr lang="zh-CN" altLang="en-US" sz="2400" dirty="0">
                <a:solidFill>
                  <a:srgbClr val="0000CC"/>
                </a:solidFill>
                <a:latin typeface="+mn-lt"/>
                <a:ea typeface="幼圆" pitchFamily="49" charset="-122"/>
              </a:rPr>
              <a:t>初始化程序。</a:t>
            </a:r>
          </a:p>
        </p:txBody>
      </p:sp>
      <p:sp>
        <p:nvSpPr>
          <p:cNvPr id="5" name="Rectangle 4"/>
          <p:cNvSpPr>
            <a:spLocks noChangeArrowheads="1"/>
          </p:cNvSpPr>
          <p:nvPr/>
        </p:nvSpPr>
        <p:spPr bwMode="auto">
          <a:xfrm>
            <a:off x="452438" y="150347"/>
            <a:ext cx="435728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4)</a:t>
            </a:r>
            <a:r>
              <a:rPr lang="zh-CN" altLang="pt-BR" sz="2800" dirty="0">
                <a:solidFill>
                  <a:srgbClr val="0000CC"/>
                </a:solidFill>
                <a:latin typeface="+mn-lt"/>
                <a:ea typeface="幼圆" pitchFamily="49" charset="-122"/>
                <a:cs typeface="+mj-cs"/>
              </a:rPr>
              <a:t> </a:t>
            </a:r>
            <a:r>
              <a:rPr lang="pt-BR" altLang="zh-CN" sz="2800" dirty="0">
                <a:solidFill>
                  <a:srgbClr val="0000CC"/>
                </a:solidFill>
                <a:latin typeface="+mn-lt"/>
                <a:ea typeface="幼圆" pitchFamily="49" charset="-122"/>
                <a:cs typeface="+mj-cs"/>
              </a:rPr>
              <a:t>INS 8250</a:t>
            </a:r>
            <a:r>
              <a:rPr lang="zh-CN" altLang="pt-BR" sz="2800" dirty="0">
                <a:solidFill>
                  <a:srgbClr val="0000CC"/>
                </a:solidFill>
                <a:latin typeface="+mn-lt"/>
                <a:ea typeface="幼圆" pitchFamily="49" charset="-122"/>
                <a:cs typeface="+mj-cs"/>
              </a:rPr>
              <a:t>的初始化编程 </a:t>
            </a:r>
          </a:p>
        </p:txBody>
      </p:sp>
      <p:pic>
        <p:nvPicPr>
          <p:cNvPr id="176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277257"/>
            <a:ext cx="3645405" cy="371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9508"/>
                                        </p:tgtEl>
                                        <p:attrNameLst>
                                          <p:attrName>style.visibility</p:attrName>
                                        </p:attrNameLst>
                                      </p:cBhvr>
                                      <p:to>
                                        <p:strVal val="visible"/>
                                      </p:to>
                                    </p:set>
                                    <p:anim calcmode="lin" valueType="num">
                                      <p:cBhvr additive="base">
                                        <p:cTn id="7" dur="500" fill="hold"/>
                                        <p:tgtEl>
                                          <p:spTgt spid="149508"/>
                                        </p:tgtEl>
                                        <p:attrNameLst>
                                          <p:attrName>ppt_x</p:attrName>
                                        </p:attrNameLst>
                                      </p:cBhvr>
                                      <p:tavLst>
                                        <p:tav tm="0">
                                          <p:val>
                                            <p:strVal val="#ppt_x"/>
                                          </p:val>
                                        </p:tav>
                                        <p:tav tm="100000">
                                          <p:val>
                                            <p:strVal val="#ppt_x"/>
                                          </p:val>
                                        </p:tav>
                                      </p:tavLst>
                                    </p:anim>
                                    <p:anim calcmode="lin" valueType="num">
                                      <p:cBhvr additive="base">
                                        <p:cTn id="8" dur="500" fill="hold"/>
                                        <p:tgtEl>
                                          <p:spTgt spid="149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线路控制寄存器命令字格式</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172916323"/>
              </p:ext>
            </p:extLst>
          </p:nvPr>
        </p:nvGraphicFramePr>
        <p:xfrm>
          <a:off x="466821" y="1178750"/>
          <a:ext cx="8020614" cy="3555420"/>
        </p:xfrm>
        <a:graphic>
          <a:graphicData uri="http://schemas.openxmlformats.org/presentationml/2006/ole">
            <mc:AlternateContent xmlns:mc="http://schemas.openxmlformats.org/markup-compatibility/2006">
              <mc:Choice xmlns:v="urn:schemas-microsoft-com:vml" Requires="v">
                <p:oleObj spid="_x0000_s172297" name="Visio" r:id="rId3" imgW="4722885" imgH="1722446" progId="Visio.Drawing.11">
                  <p:embed/>
                </p:oleObj>
              </mc:Choice>
              <mc:Fallback>
                <p:oleObj name="Visio" r:id="rId3" imgW="4722885" imgH="1722446"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2420" r="1479"/>
                      <a:stretch>
                        <a:fillRect/>
                      </a:stretch>
                    </p:blipFill>
                    <p:spPr bwMode="auto">
                      <a:xfrm>
                        <a:off x="466821" y="1178750"/>
                        <a:ext cx="8020614" cy="3555420"/>
                      </a:xfrm>
                      <a:prstGeom prst="rect">
                        <a:avLst/>
                      </a:prstGeom>
                      <a:noFill/>
                      <a:ln>
                        <a:noFill/>
                      </a:ln>
                      <a:effectLst/>
                    </p:spPr>
                  </p:pic>
                </p:oleObj>
              </mc:Fallback>
            </mc:AlternateContent>
          </a:graphicData>
        </a:graphic>
      </p:graphicFrame>
      <p:pic>
        <p:nvPicPr>
          <p:cNvPr id="4" name="图片 3">
            <a:hlinkClick r:id="" action="ppaction://hlinkshowjump?jump=lastslideviewed"/>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7385" y="5229200"/>
            <a:ext cx="904164" cy="904164"/>
          </a:xfrm>
          <a:prstGeom prst="rect">
            <a:avLst/>
          </a:prstGeom>
        </p:spPr>
      </p:pic>
    </p:spTree>
    <p:extLst>
      <p:ext uri="{BB962C8B-B14F-4D97-AF65-F5344CB8AC3E}">
        <p14:creationId xmlns:p14="http://schemas.microsoft.com/office/powerpoint/2010/main" val="88591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1143000" y="1219200"/>
            <a:ext cx="2819400" cy="4953000"/>
            <a:chOff x="576" y="1056"/>
            <a:chExt cx="1776" cy="3120"/>
          </a:xfrm>
        </p:grpSpPr>
        <p:sp>
          <p:nvSpPr>
            <p:cNvPr id="76841" name="Text Box 8"/>
            <p:cNvSpPr txBox="1">
              <a:spLocks noChangeArrowheads="1"/>
            </p:cNvSpPr>
            <p:nvPr/>
          </p:nvSpPr>
          <p:spPr bwMode="auto">
            <a:xfrm>
              <a:off x="960" y="1056"/>
              <a:ext cx="960" cy="288"/>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dirty="0">
                  <a:latin typeface="宋体" charset="-122"/>
                </a:rPr>
                <a:t>初始化</a:t>
              </a:r>
              <a:r>
                <a:rPr kumimoji="1" lang="en-US" altLang="zh-CN" sz="2000" b="1" dirty="0">
                  <a:latin typeface="宋体" charset="-122"/>
                </a:rPr>
                <a:t>8250</a:t>
              </a:r>
            </a:p>
          </p:txBody>
        </p:sp>
        <p:sp>
          <p:nvSpPr>
            <p:cNvPr id="76842" name="Text Box 9"/>
            <p:cNvSpPr txBox="1">
              <a:spLocks noChangeArrowheads="1"/>
            </p:cNvSpPr>
            <p:nvPr/>
          </p:nvSpPr>
          <p:spPr bwMode="auto">
            <a:xfrm>
              <a:off x="1104" y="1584"/>
              <a:ext cx="672"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读</a:t>
              </a:r>
              <a:r>
                <a:rPr kumimoji="1" lang="en-US" altLang="zh-CN" sz="2000" b="1">
                  <a:latin typeface="宋体" charset="-122"/>
                </a:rPr>
                <a:t>LSR</a:t>
              </a:r>
            </a:p>
          </p:txBody>
        </p:sp>
        <p:sp>
          <p:nvSpPr>
            <p:cNvPr id="76843" name="Text Box 10"/>
            <p:cNvSpPr txBox="1">
              <a:spLocks noChangeArrowheads="1"/>
            </p:cNvSpPr>
            <p:nvPr/>
          </p:nvSpPr>
          <p:spPr bwMode="auto">
            <a:xfrm>
              <a:off x="1232" y="2050"/>
              <a:ext cx="544" cy="206"/>
            </a:xfrm>
            <a:prstGeom prst="rect">
              <a:avLst/>
            </a:prstGeom>
            <a:noFill/>
            <a:ln w="9525">
              <a:noFill/>
              <a:miter lim="800000"/>
              <a:headEnd/>
              <a:tailEnd/>
            </a:ln>
          </p:spPr>
          <p:txBody>
            <a:bodyPr lIns="18000" tIns="10800" rIns="18000" bIns="10800">
              <a:spAutoFit/>
            </a:bodyPr>
            <a:lstStyle/>
            <a:p>
              <a:pPr algn="ctr" eaLnBrk="0" hangingPunct="0"/>
              <a:r>
                <a:rPr kumimoji="1" lang="en-US" altLang="zh-CN" sz="2000" b="1" dirty="0">
                  <a:latin typeface="宋体" charset="-122"/>
                </a:rPr>
                <a:t>D5=1</a:t>
              </a:r>
              <a:r>
                <a:rPr kumimoji="1" lang="zh-CN" altLang="en-US" sz="2000" b="1" dirty="0">
                  <a:latin typeface="宋体" charset="-122"/>
                </a:rPr>
                <a:t>？</a:t>
              </a:r>
            </a:p>
          </p:txBody>
        </p:sp>
        <p:sp>
          <p:nvSpPr>
            <p:cNvPr id="76844" name="Text Box 11"/>
            <p:cNvSpPr txBox="1">
              <a:spLocks noChangeArrowheads="1"/>
            </p:cNvSpPr>
            <p:nvPr/>
          </p:nvSpPr>
          <p:spPr bwMode="auto">
            <a:xfrm>
              <a:off x="912" y="2544"/>
              <a:ext cx="1104" cy="288"/>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发送一个字符</a:t>
              </a:r>
            </a:p>
          </p:txBody>
        </p:sp>
        <p:sp>
          <p:nvSpPr>
            <p:cNvPr id="76845" name="Text Box 12"/>
            <p:cNvSpPr txBox="1">
              <a:spLocks noChangeArrowheads="1"/>
            </p:cNvSpPr>
            <p:nvPr/>
          </p:nvSpPr>
          <p:spPr bwMode="auto">
            <a:xfrm>
              <a:off x="1056" y="3120"/>
              <a:ext cx="864" cy="192"/>
            </a:xfrm>
            <a:prstGeom prst="rect">
              <a:avLst/>
            </a:prstGeom>
            <a:noFill/>
            <a:ln w="9525">
              <a:noFill/>
              <a:miter lim="800000"/>
              <a:headEnd/>
              <a:tailEnd/>
            </a:ln>
          </p:spPr>
          <p:txBody>
            <a:bodyPr lIns="18000" tIns="10800" rIns="18000" bIns="10800" anchor="ctr"/>
            <a:lstStyle/>
            <a:p>
              <a:pPr algn="ctr" eaLnBrk="0" hangingPunct="0"/>
              <a:r>
                <a:rPr kumimoji="1" lang="zh-CN" altLang="en-US" sz="2000" b="1">
                  <a:latin typeface="宋体" charset="-122"/>
                </a:rPr>
                <a:t>发送完毕？</a:t>
              </a:r>
            </a:p>
          </p:txBody>
        </p:sp>
        <p:sp>
          <p:nvSpPr>
            <p:cNvPr id="76846" name="Text Box 13"/>
            <p:cNvSpPr txBox="1">
              <a:spLocks noChangeArrowheads="1"/>
            </p:cNvSpPr>
            <p:nvPr/>
          </p:nvSpPr>
          <p:spPr bwMode="auto">
            <a:xfrm>
              <a:off x="1008" y="3648"/>
              <a:ext cx="816"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暂时结束</a:t>
              </a:r>
            </a:p>
          </p:txBody>
        </p:sp>
        <p:sp>
          <p:nvSpPr>
            <p:cNvPr id="76847" name="Text Box 14"/>
            <p:cNvSpPr txBox="1">
              <a:spLocks noChangeArrowheads="1"/>
            </p:cNvSpPr>
            <p:nvPr/>
          </p:nvSpPr>
          <p:spPr bwMode="auto">
            <a:xfrm>
              <a:off x="1296" y="2290"/>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6848" name="Line 15"/>
            <p:cNvSpPr>
              <a:spLocks noChangeShapeType="1"/>
            </p:cNvSpPr>
            <p:nvPr/>
          </p:nvSpPr>
          <p:spPr bwMode="auto">
            <a:xfrm>
              <a:off x="1440" y="1344"/>
              <a:ext cx="0" cy="240"/>
            </a:xfrm>
            <a:prstGeom prst="line">
              <a:avLst/>
            </a:prstGeom>
            <a:noFill/>
            <a:ln w="19050">
              <a:solidFill>
                <a:schemeClr val="tx1"/>
              </a:solidFill>
              <a:round/>
              <a:headEnd/>
              <a:tailEnd type="triangle" w="sm" len="med"/>
            </a:ln>
          </p:spPr>
          <p:txBody>
            <a:bodyPr/>
            <a:lstStyle/>
            <a:p>
              <a:endParaRPr lang="zh-CN" altLang="en-US"/>
            </a:p>
          </p:txBody>
        </p:sp>
        <p:sp>
          <p:nvSpPr>
            <p:cNvPr id="76849" name="Line 16"/>
            <p:cNvSpPr>
              <a:spLocks noChangeShapeType="1"/>
            </p:cNvSpPr>
            <p:nvPr/>
          </p:nvSpPr>
          <p:spPr bwMode="auto">
            <a:xfrm>
              <a:off x="1440" y="1824"/>
              <a:ext cx="0" cy="192"/>
            </a:xfrm>
            <a:prstGeom prst="line">
              <a:avLst/>
            </a:prstGeom>
            <a:noFill/>
            <a:ln w="19050">
              <a:solidFill>
                <a:schemeClr val="tx1"/>
              </a:solidFill>
              <a:round/>
              <a:headEnd/>
              <a:tailEnd type="triangle" w="sm" len="med"/>
            </a:ln>
          </p:spPr>
          <p:txBody>
            <a:bodyPr/>
            <a:lstStyle/>
            <a:p>
              <a:endParaRPr lang="zh-CN" altLang="en-US"/>
            </a:p>
          </p:txBody>
        </p:sp>
        <p:sp>
          <p:nvSpPr>
            <p:cNvPr id="76850" name="AutoShape 17"/>
            <p:cNvSpPr>
              <a:spLocks noChangeArrowheads="1"/>
            </p:cNvSpPr>
            <p:nvPr/>
          </p:nvSpPr>
          <p:spPr bwMode="auto">
            <a:xfrm>
              <a:off x="912" y="2016"/>
              <a:ext cx="1056" cy="288"/>
            </a:xfrm>
            <a:prstGeom prst="flowChartDecision">
              <a:avLst/>
            </a:prstGeom>
            <a:noFill/>
            <a:ln w="19050">
              <a:solidFill>
                <a:schemeClr val="tx1"/>
              </a:solidFill>
              <a:miter lim="800000"/>
              <a:headEnd/>
              <a:tailEnd/>
            </a:ln>
          </p:spPr>
          <p:txBody>
            <a:bodyPr wrap="none" anchor="ctr"/>
            <a:lstStyle/>
            <a:p>
              <a:endParaRPr lang="zh-CN" altLang="en-US"/>
            </a:p>
          </p:txBody>
        </p:sp>
        <p:sp>
          <p:nvSpPr>
            <p:cNvPr id="76851" name="Line 18"/>
            <p:cNvSpPr>
              <a:spLocks noChangeShapeType="1"/>
            </p:cNvSpPr>
            <p:nvPr/>
          </p:nvSpPr>
          <p:spPr bwMode="auto">
            <a:xfrm>
              <a:off x="1440" y="2304"/>
              <a:ext cx="0" cy="240"/>
            </a:xfrm>
            <a:prstGeom prst="line">
              <a:avLst/>
            </a:prstGeom>
            <a:noFill/>
            <a:ln w="19050">
              <a:solidFill>
                <a:schemeClr val="tx1"/>
              </a:solidFill>
              <a:round/>
              <a:headEnd/>
              <a:tailEnd type="triangle" w="sm" len="med"/>
            </a:ln>
          </p:spPr>
          <p:txBody>
            <a:bodyPr/>
            <a:lstStyle/>
            <a:p>
              <a:endParaRPr lang="zh-CN" altLang="en-US"/>
            </a:p>
          </p:txBody>
        </p:sp>
        <p:sp>
          <p:nvSpPr>
            <p:cNvPr id="76852" name="Line 19"/>
            <p:cNvSpPr>
              <a:spLocks noChangeShapeType="1"/>
            </p:cNvSpPr>
            <p:nvPr/>
          </p:nvSpPr>
          <p:spPr bwMode="auto">
            <a:xfrm>
              <a:off x="1440" y="2832"/>
              <a:ext cx="0" cy="192"/>
            </a:xfrm>
            <a:prstGeom prst="line">
              <a:avLst/>
            </a:prstGeom>
            <a:noFill/>
            <a:ln w="19050">
              <a:solidFill>
                <a:schemeClr val="tx1"/>
              </a:solidFill>
              <a:round/>
              <a:headEnd/>
              <a:tailEnd type="triangle" w="sm" len="med"/>
            </a:ln>
          </p:spPr>
          <p:txBody>
            <a:bodyPr/>
            <a:lstStyle/>
            <a:p>
              <a:endParaRPr lang="zh-CN" altLang="en-US"/>
            </a:p>
          </p:txBody>
        </p:sp>
        <p:sp>
          <p:nvSpPr>
            <p:cNvPr id="76853" name="Line 20"/>
            <p:cNvSpPr>
              <a:spLocks noChangeShapeType="1"/>
            </p:cNvSpPr>
            <p:nvPr/>
          </p:nvSpPr>
          <p:spPr bwMode="auto">
            <a:xfrm>
              <a:off x="1440" y="3408"/>
              <a:ext cx="0" cy="240"/>
            </a:xfrm>
            <a:prstGeom prst="line">
              <a:avLst/>
            </a:prstGeom>
            <a:noFill/>
            <a:ln w="19050">
              <a:solidFill>
                <a:schemeClr val="tx1"/>
              </a:solidFill>
              <a:round/>
              <a:headEnd/>
              <a:tailEnd type="triangle" w="sm" len="med"/>
            </a:ln>
          </p:spPr>
          <p:txBody>
            <a:bodyPr/>
            <a:lstStyle/>
            <a:p>
              <a:endParaRPr lang="zh-CN" altLang="en-US"/>
            </a:p>
          </p:txBody>
        </p:sp>
        <p:sp>
          <p:nvSpPr>
            <p:cNvPr id="76854" name="AutoShape 21"/>
            <p:cNvSpPr>
              <a:spLocks noChangeArrowheads="1"/>
            </p:cNvSpPr>
            <p:nvPr/>
          </p:nvSpPr>
          <p:spPr bwMode="auto">
            <a:xfrm>
              <a:off x="864" y="3024"/>
              <a:ext cx="1152" cy="384"/>
            </a:xfrm>
            <a:prstGeom prst="flowChartDecision">
              <a:avLst/>
            </a:prstGeom>
            <a:noFill/>
            <a:ln w="19050">
              <a:solidFill>
                <a:schemeClr val="tx1"/>
              </a:solidFill>
              <a:miter lim="800000"/>
              <a:headEnd/>
              <a:tailEnd/>
            </a:ln>
          </p:spPr>
          <p:txBody>
            <a:bodyPr wrap="none" anchor="ctr"/>
            <a:lstStyle/>
            <a:p>
              <a:endParaRPr lang="zh-CN" altLang="en-US"/>
            </a:p>
          </p:txBody>
        </p:sp>
        <p:sp>
          <p:nvSpPr>
            <p:cNvPr id="76855" name="Line 22"/>
            <p:cNvSpPr>
              <a:spLocks noChangeShapeType="1"/>
            </p:cNvSpPr>
            <p:nvPr/>
          </p:nvSpPr>
          <p:spPr bwMode="auto">
            <a:xfrm>
              <a:off x="576" y="1440"/>
              <a:ext cx="864" cy="0"/>
            </a:xfrm>
            <a:prstGeom prst="line">
              <a:avLst/>
            </a:prstGeom>
            <a:noFill/>
            <a:ln w="19050">
              <a:solidFill>
                <a:schemeClr val="tx1"/>
              </a:solidFill>
              <a:round/>
              <a:headEnd/>
              <a:tailEnd type="triangle" w="sm" len="med"/>
            </a:ln>
          </p:spPr>
          <p:txBody>
            <a:bodyPr/>
            <a:lstStyle/>
            <a:p>
              <a:endParaRPr lang="zh-CN" altLang="en-US"/>
            </a:p>
          </p:txBody>
        </p:sp>
        <p:sp>
          <p:nvSpPr>
            <p:cNvPr id="76856" name="Line 23"/>
            <p:cNvSpPr>
              <a:spLocks noChangeShapeType="1"/>
            </p:cNvSpPr>
            <p:nvPr/>
          </p:nvSpPr>
          <p:spPr bwMode="auto">
            <a:xfrm>
              <a:off x="576" y="1440"/>
              <a:ext cx="0" cy="1776"/>
            </a:xfrm>
            <a:prstGeom prst="line">
              <a:avLst/>
            </a:prstGeom>
            <a:noFill/>
            <a:ln w="19050">
              <a:solidFill>
                <a:schemeClr val="tx1"/>
              </a:solidFill>
              <a:round/>
              <a:headEnd/>
              <a:tailEnd/>
            </a:ln>
          </p:spPr>
          <p:txBody>
            <a:bodyPr/>
            <a:lstStyle/>
            <a:p>
              <a:endParaRPr lang="zh-CN" altLang="en-US"/>
            </a:p>
          </p:txBody>
        </p:sp>
        <p:sp>
          <p:nvSpPr>
            <p:cNvPr id="76857" name="Line 24"/>
            <p:cNvSpPr>
              <a:spLocks noChangeShapeType="1"/>
            </p:cNvSpPr>
            <p:nvPr/>
          </p:nvSpPr>
          <p:spPr bwMode="auto">
            <a:xfrm>
              <a:off x="576" y="3216"/>
              <a:ext cx="288" cy="0"/>
            </a:xfrm>
            <a:prstGeom prst="line">
              <a:avLst/>
            </a:prstGeom>
            <a:noFill/>
            <a:ln w="19050">
              <a:solidFill>
                <a:schemeClr val="tx1"/>
              </a:solidFill>
              <a:round/>
              <a:headEnd/>
              <a:tailEnd/>
            </a:ln>
          </p:spPr>
          <p:txBody>
            <a:bodyPr/>
            <a:lstStyle/>
            <a:p>
              <a:endParaRPr lang="zh-CN" altLang="en-US"/>
            </a:p>
          </p:txBody>
        </p:sp>
        <p:sp>
          <p:nvSpPr>
            <p:cNvPr id="76858" name="Line 25"/>
            <p:cNvSpPr>
              <a:spLocks noChangeShapeType="1"/>
            </p:cNvSpPr>
            <p:nvPr/>
          </p:nvSpPr>
          <p:spPr bwMode="auto">
            <a:xfrm>
              <a:off x="576" y="2160"/>
              <a:ext cx="336" cy="0"/>
            </a:xfrm>
            <a:prstGeom prst="line">
              <a:avLst/>
            </a:prstGeom>
            <a:noFill/>
            <a:ln w="19050">
              <a:solidFill>
                <a:schemeClr val="tx1"/>
              </a:solidFill>
              <a:round/>
              <a:headEnd/>
              <a:tailEnd/>
            </a:ln>
          </p:spPr>
          <p:txBody>
            <a:bodyPr/>
            <a:lstStyle/>
            <a:p>
              <a:endParaRPr lang="zh-CN" altLang="en-US"/>
            </a:p>
          </p:txBody>
        </p:sp>
        <p:sp>
          <p:nvSpPr>
            <p:cNvPr id="76859" name="Text Box 26"/>
            <p:cNvSpPr txBox="1">
              <a:spLocks noChangeArrowheads="1"/>
            </p:cNvSpPr>
            <p:nvPr/>
          </p:nvSpPr>
          <p:spPr bwMode="auto">
            <a:xfrm>
              <a:off x="720" y="3936"/>
              <a:ext cx="1440" cy="240"/>
            </a:xfrm>
            <a:prstGeom prst="rect">
              <a:avLst/>
            </a:prstGeom>
            <a:noFill/>
            <a:ln w="9525">
              <a:noFill/>
              <a:miter lim="800000"/>
              <a:headEnd/>
              <a:tailEnd/>
            </a:ln>
          </p:spPr>
          <p:txBody>
            <a:bodyPr lIns="18000" tIns="10800" rIns="18000" bIns="10800" anchor="ctr"/>
            <a:lstStyle/>
            <a:p>
              <a:pPr algn="ctr" eaLnBrk="0" hangingPunct="0"/>
              <a:r>
                <a:rPr kumimoji="1" lang="en-US" altLang="zh-CN" sz="2000" b="1">
                  <a:latin typeface="宋体" charset="-122"/>
                </a:rPr>
                <a:t>a.</a:t>
              </a:r>
              <a:r>
                <a:rPr kumimoji="1" lang="zh-CN" altLang="en-US" sz="2000" b="1">
                  <a:latin typeface="宋体" charset="-122"/>
                </a:rPr>
                <a:t>查询方式发送</a:t>
              </a:r>
            </a:p>
          </p:txBody>
        </p:sp>
        <p:sp>
          <p:nvSpPr>
            <p:cNvPr id="76860" name="Text Box 27"/>
            <p:cNvSpPr txBox="1">
              <a:spLocks noChangeArrowheads="1"/>
            </p:cNvSpPr>
            <p:nvPr/>
          </p:nvSpPr>
          <p:spPr bwMode="auto">
            <a:xfrm>
              <a:off x="1296" y="3394"/>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6861" name="Text Box 28"/>
            <p:cNvSpPr txBox="1">
              <a:spLocks noChangeArrowheads="1"/>
            </p:cNvSpPr>
            <p:nvPr/>
          </p:nvSpPr>
          <p:spPr bwMode="auto">
            <a:xfrm>
              <a:off x="768" y="1968"/>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6862" name="Text Box 29"/>
            <p:cNvSpPr txBox="1">
              <a:spLocks noChangeArrowheads="1"/>
            </p:cNvSpPr>
            <p:nvPr/>
          </p:nvSpPr>
          <p:spPr bwMode="auto">
            <a:xfrm>
              <a:off x="768" y="3010"/>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6863" name="Text Box 30"/>
            <p:cNvSpPr txBox="1">
              <a:spLocks noChangeArrowheads="1"/>
            </p:cNvSpPr>
            <p:nvPr/>
          </p:nvSpPr>
          <p:spPr bwMode="auto">
            <a:xfrm>
              <a:off x="1968" y="1248"/>
              <a:ext cx="384" cy="384"/>
            </a:xfrm>
            <a:prstGeom prst="rect">
              <a:avLst/>
            </a:prstGeom>
            <a:noFill/>
            <a:ln w="19050">
              <a:solidFill>
                <a:srgbClr val="0000FF"/>
              </a:solidFill>
              <a:prstDash val="dash"/>
              <a:miter lim="800000"/>
              <a:headEnd/>
              <a:tailEnd/>
            </a:ln>
          </p:spPr>
          <p:txBody>
            <a:bodyPr lIns="18000" tIns="10800" rIns="18000" bIns="10800" anchor="ctr"/>
            <a:lstStyle/>
            <a:p>
              <a:pPr algn="ctr" eaLnBrk="0" hangingPunct="0"/>
              <a:r>
                <a:rPr kumimoji="1" lang="zh-CN" altLang="en-US" sz="2000" b="1">
                  <a:solidFill>
                    <a:srgbClr val="0000CC"/>
                  </a:solidFill>
                  <a:latin typeface="宋体" charset="-122"/>
                </a:rPr>
                <a:t>再次</a:t>
              </a:r>
            </a:p>
            <a:p>
              <a:pPr algn="ctr" eaLnBrk="0" hangingPunct="0"/>
              <a:r>
                <a:rPr kumimoji="1" lang="zh-CN" altLang="en-US" sz="2000" b="1">
                  <a:solidFill>
                    <a:srgbClr val="0000CC"/>
                  </a:solidFill>
                  <a:latin typeface="宋体" charset="-122"/>
                </a:rPr>
                <a:t>发送</a:t>
              </a:r>
            </a:p>
          </p:txBody>
        </p:sp>
        <p:sp>
          <p:nvSpPr>
            <p:cNvPr id="76864" name="Line 31"/>
            <p:cNvSpPr>
              <a:spLocks noChangeShapeType="1"/>
            </p:cNvSpPr>
            <p:nvPr/>
          </p:nvSpPr>
          <p:spPr bwMode="auto">
            <a:xfrm flipH="1">
              <a:off x="1488" y="1440"/>
              <a:ext cx="480" cy="0"/>
            </a:xfrm>
            <a:prstGeom prst="line">
              <a:avLst/>
            </a:prstGeom>
            <a:noFill/>
            <a:ln w="19050">
              <a:solidFill>
                <a:srgbClr val="0000FF"/>
              </a:solidFill>
              <a:prstDash val="dash"/>
              <a:round/>
              <a:headEnd/>
              <a:tailEnd type="triangle" w="sm" len="med"/>
            </a:ln>
          </p:spPr>
          <p:txBody>
            <a:bodyPr/>
            <a:lstStyle/>
            <a:p>
              <a:endParaRPr lang="zh-CN" altLang="en-US">
                <a:solidFill>
                  <a:srgbClr val="0000CC"/>
                </a:solidFill>
              </a:endParaRPr>
            </a:p>
          </p:txBody>
        </p:sp>
      </p:grpSp>
      <p:grpSp>
        <p:nvGrpSpPr>
          <p:cNvPr id="3" name="Group 32"/>
          <p:cNvGrpSpPr>
            <a:grpSpLocks/>
          </p:cNvGrpSpPr>
          <p:nvPr/>
        </p:nvGrpSpPr>
        <p:grpSpPr bwMode="auto">
          <a:xfrm>
            <a:off x="4953000" y="1219200"/>
            <a:ext cx="3505200" cy="4953000"/>
            <a:chOff x="2928" y="1056"/>
            <a:chExt cx="2208" cy="3120"/>
          </a:xfrm>
        </p:grpSpPr>
        <p:sp>
          <p:nvSpPr>
            <p:cNvPr id="76806" name="Text Box 33"/>
            <p:cNvSpPr txBox="1">
              <a:spLocks noChangeArrowheads="1"/>
            </p:cNvSpPr>
            <p:nvPr/>
          </p:nvSpPr>
          <p:spPr bwMode="auto">
            <a:xfrm>
              <a:off x="3168" y="3936"/>
              <a:ext cx="1440" cy="240"/>
            </a:xfrm>
            <a:prstGeom prst="rect">
              <a:avLst/>
            </a:prstGeom>
            <a:noFill/>
            <a:ln w="9525">
              <a:noFill/>
              <a:miter lim="800000"/>
              <a:headEnd/>
              <a:tailEnd/>
            </a:ln>
          </p:spPr>
          <p:txBody>
            <a:bodyPr lIns="18000" tIns="10800" rIns="18000" bIns="10800" anchor="ctr"/>
            <a:lstStyle/>
            <a:p>
              <a:pPr algn="ctr" eaLnBrk="0" hangingPunct="0"/>
              <a:r>
                <a:rPr kumimoji="1" lang="en-US" altLang="zh-CN" sz="2000" b="1">
                  <a:latin typeface="宋体" charset="-122"/>
                </a:rPr>
                <a:t>b.</a:t>
              </a:r>
              <a:r>
                <a:rPr kumimoji="1" lang="zh-CN" altLang="en-US" sz="2000" b="1">
                  <a:latin typeface="宋体" charset="-122"/>
                </a:rPr>
                <a:t>查询方式接收</a:t>
              </a:r>
            </a:p>
          </p:txBody>
        </p:sp>
        <p:sp>
          <p:nvSpPr>
            <p:cNvPr id="76807" name="Text Box 34"/>
            <p:cNvSpPr txBox="1">
              <a:spLocks noChangeArrowheads="1"/>
            </p:cNvSpPr>
            <p:nvPr/>
          </p:nvSpPr>
          <p:spPr bwMode="auto">
            <a:xfrm>
              <a:off x="3312" y="1056"/>
              <a:ext cx="960"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初始化</a:t>
              </a:r>
              <a:r>
                <a:rPr kumimoji="1" lang="en-US" altLang="zh-CN" sz="2000" b="1">
                  <a:latin typeface="宋体" charset="-122"/>
                </a:rPr>
                <a:t>8250</a:t>
              </a:r>
            </a:p>
          </p:txBody>
        </p:sp>
        <p:sp>
          <p:nvSpPr>
            <p:cNvPr id="76808" name="Text Box 35"/>
            <p:cNvSpPr txBox="1">
              <a:spLocks noChangeArrowheads="1"/>
            </p:cNvSpPr>
            <p:nvPr/>
          </p:nvSpPr>
          <p:spPr bwMode="auto">
            <a:xfrm>
              <a:off x="3456" y="1440"/>
              <a:ext cx="672" cy="19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读</a:t>
              </a:r>
              <a:r>
                <a:rPr kumimoji="1" lang="en-US" altLang="zh-CN" sz="2000" b="1">
                  <a:latin typeface="宋体" charset="-122"/>
                </a:rPr>
                <a:t>LSR</a:t>
              </a:r>
            </a:p>
          </p:txBody>
        </p:sp>
        <p:sp>
          <p:nvSpPr>
            <p:cNvPr id="76809" name="Text Box 36"/>
            <p:cNvSpPr txBox="1">
              <a:spLocks noChangeArrowheads="1"/>
            </p:cNvSpPr>
            <p:nvPr/>
          </p:nvSpPr>
          <p:spPr bwMode="auto">
            <a:xfrm>
              <a:off x="3440" y="1812"/>
              <a:ext cx="832" cy="206"/>
            </a:xfrm>
            <a:prstGeom prst="rect">
              <a:avLst/>
            </a:prstGeom>
            <a:noFill/>
            <a:ln w="9525">
              <a:noFill/>
              <a:miter lim="800000"/>
              <a:headEnd/>
              <a:tailEnd/>
            </a:ln>
          </p:spPr>
          <p:txBody>
            <a:bodyPr lIns="18000" tIns="10800" rIns="18000" bIns="10800">
              <a:spAutoFit/>
            </a:bodyPr>
            <a:lstStyle/>
            <a:p>
              <a:pPr algn="ctr" eaLnBrk="0" hangingPunct="0"/>
              <a:r>
                <a:rPr kumimoji="1" lang="en-US" altLang="zh-CN" sz="2000" b="1" dirty="0">
                  <a:latin typeface="宋体" charset="-122"/>
                </a:rPr>
                <a:t>D4</a:t>
              </a:r>
              <a:r>
                <a:rPr kumimoji="1" lang="en-US" altLang="zh-CN" sz="2000" b="1" dirty="0">
                  <a:latin typeface="David" pitchFamily="34" charset="-79"/>
                  <a:ea typeface="方正兰亭超细黑简体" pitchFamily="2" charset="-122"/>
                  <a:cs typeface="David" pitchFamily="34" charset="-79"/>
                </a:rPr>
                <a:t>~</a:t>
              </a:r>
              <a:r>
                <a:rPr kumimoji="1" lang="en-US" altLang="zh-CN" sz="2000" b="1" dirty="0">
                  <a:latin typeface="宋体" charset="-122"/>
                </a:rPr>
                <a:t>D1=0</a:t>
              </a:r>
              <a:r>
                <a:rPr kumimoji="1" lang="zh-CN" altLang="en-US" sz="2000" b="1" dirty="0">
                  <a:latin typeface="宋体" charset="-122"/>
                </a:rPr>
                <a:t>？</a:t>
              </a:r>
            </a:p>
          </p:txBody>
        </p:sp>
        <p:sp>
          <p:nvSpPr>
            <p:cNvPr id="76810" name="Text Box 37"/>
            <p:cNvSpPr txBox="1">
              <a:spLocks noChangeArrowheads="1"/>
            </p:cNvSpPr>
            <p:nvPr/>
          </p:nvSpPr>
          <p:spPr bwMode="auto">
            <a:xfrm>
              <a:off x="3216" y="2750"/>
              <a:ext cx="1104" cy="226"/>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接收一个字符</a:t>
              </a:r>
            </a:p>
          </p:txBody>
        </p:sp>
        <p:sp>
          <p:nvSpPr>
            <p:cNvPr id="76811" name="Text Box 38"/>
            <p:cNvSpPr txBox="1">
              <a:spLocks noChangeArrowheads="1"/>
            </p:cNvSpPr>
            <p:nvPr/>
          </p:nvSpPr>
          <p:spPr bwMode="auto">
            <a:xfrm>
              <a:off x="3408" y="3216"/>
              <a:ext cx="864" cy="192"/>
            </a:xfrm>
            <a:prstGeom prst="rect">
              <a:avLst/>
            </a:prstGeom>
            <a:noFill/>
            <a:ln w="9525">
              <a:noFill/>
              <a:miter lim="800000"/>
              <a:headEnd/>
              <a:tailEnd/>
            </a:ln>
          </p:spPr>
          <p:txBody>
            <a:bodyPr lIns="18000" tIns="10800" rIns="18000" bIns="10800" anchor="ctr"/>
            <a:lstStyle/>
            <a:p>
              <a:pPr algn="ctr" eaLnBrk="0" hangingPunct="0"/>
              <a:r>
                <a:rPr kumimoji="1" lang="zh-CN" altLang="en-US" sz="2000" b="1">
                  <a:latin typeface="宋体" charset="-122"/>
                </a:rPr>
                <a:t>接收完毕？</a:t>
              </a:r>
            </a:p>
          </p:txBody>
        </p:sp>
        <p:sp>
          <p:nvSpPr>
            <p:cNvPr id="76812" name="Text Box 39"/>
            <p:cNvSpPr txBox="1">
              <a:spLocks noChangeArrowheads="1"/>
            </p:cNvSpPr>
            <p:nvPr/>
          </p:nvSpPr>
          <p:spPr bwMode="auto">
            <a:xfrm>
              <a:off x="3408" y="3696"/>
              <a:ext cx="816" cy="19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暂时结束</a:t>
              </a:r>
            </a:p>
          </p:txBody>
        </p:sp>
        <p:sp>
          <p:nvSpPr>
            <p:cNvPr id="76813" name="Text Box 40"/>
            <p:cNvSpPr txBox="1">
              <a:spLocks noChangeArrowheads="1"/>
            </p:cNvSpPr>
            <p:nvPr/>
          </p:nvSpPr>
          <p:spPr bwMode="auto">
            <a:xfrm>
              <a:off x="3840" y="2530"/>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6814" name="Line 41"/>
            <p:cNvSpPr>
              <a:spLocks noChangeShapeType="1"/>
            </p:cNvSpPr>
            <p:nvPr/>
          </p:nvSpPr>
          <p:spPr bwMode="auto">
            <a:xfrm>
              <a:off x="3792" y="1296"/>
              <a:ext cx="0" cy="144"/>
            </a:xfrm>
            <a:prstGeom prst="line">
              <a:avLst/>
            </a:prstGeom>
            <a:noFill/>
            <a:ln w="19050">
              <a:solidFill>
                <a:schemeClr val="tx1"/>
              </a:solidFill>
              <a:round/>
              <a:headEnd/>
              <a:tailEnd type="triangle" w="sm" len="med"/>
            </a:ln>
          </p:spPr>
          <p:txBody>
            <a:bodyPr/>
            <a:lstStyle/>
            <a:p>
              <a:endParaRPr lang="zh-CN" altLang="en-US"/>
            </a:p>
          </p:txBody>
        </p:sp>
        <p:sp>
          <p:nvSpPr>
            <p:cNvPr id="76815" name="Line 42"/>
            <p:cNvSpPr>
              <a:spLocks noChangeShapeType="1"/>
            </p:cNvSpPr>
            <p:nvPr/>
          </p:nvSpPr>
          <p:spPr bwMode="auto">
            <a:xfrm>
              <a:off x="3792" y="1632"/>
              <a:ext cx="0" cy="144"/>
            </a:xfrm>
            <a:prstGeom prst="line">
              <a:avLst/>
            </a:prstGeom>
            <a:noFill/>
            <a:ln w="19050">
              <a:solidFill>
                <a:schemeClr val="tx1"/>
              </a:solidFill>
              <a:round/>
              <a:headEnd/>
              <a:tailEnd type="triangle" w="sm" len="med"/>
            </a:ln>
          </p:spPr>
          <p:txBody>
            <a:bodyPr/>
            <a:lstStyle/>
            <a:p>
              <a:endParaRPr lang="zh-CN" altLang="en-US"/>
            </a:p>
          </p:txBody>
        </p:sp>
        <p:sp>
          <p:nvSpPr>
            <p:cNvPr id="76816" name="AutoShape 43">
              <a:hlinkClick r:id="rId2" action="ppaction://hlinksldjump"/>
            </p:cNvPr>
            <p:cNvSpPr>
              <a:spLocks noChangeArrowheads="1"/>
            </p:cNvSpPr>
            <p:nvPr/>
          </p:nvSpPr>
          <p:spPr bwMode="auto">
            <a:xfrm>
              <a:off x="3168" y="1776"/>
              <a:ext cx="1248" cy="288"/>
            </a:xfrm>
            <a:prstGeom prst="flowChartDecision">
              <a:avLst/>
            </a:prstGeom>
            <a:noFill/>
            <a:ln w="19050">
              <a:solidFill>
                <a:schemeClr val="tx1"/>
              </a:solidFill>
              <a:miter lim="800000"/>
              <a:headEnd/>
              <a:tailEnd/>
            </a:ln>
          </p:spPr>
          <p:txBody>
            <a:bodyPr wrap="none" anchor="ctr"/>
            <a:lstStyle/>
            <a:p>
              <a:endParaRPr lang="zh-CN" altLang="en-US"/>
            </a:p>
          </p:txBody>
        </p:sp>
        <p:sp>
          <p:nvSpPr>
            <p:cNvPr id="76817" name="Line 44"/>
            <p:cNvSpPr>
              <a:spLocks noChangeShapeType="1"/>
            </p:cNvSpPr>
            <p:nvPr/>
          </p:nvSpPr>
          <p:spPr bwMode="auto">
            <a:xfrm>
              <a:off x="3792" y="2558"/>
              <a:ext cx="0" cy="192"/>
            </a:xfrm>
            <a:prstGeom prst="line">
              <a:avLst/>
            </a:prstGeom>
            <a:noFill/>
            <a:ln w="19050">
              <a:solidFill>
                <a:schemeClr val="tx1"/>
              </a:solidFill>
              <a:round/>
              <a:headEnd/>
              <a:tailEnd type="triangle" w="sm" len="med"/>
            </a:ln>
          </p:spPr>
          <p:txBody>
            <a:bodyPr/>
            <a:lstStyle/>
            <a:p>
              <a:endParaRPr lang="zh-CN" altLang="en-US"/>
            </a:p>
          </p:txBody>
        </p:sp>
        <p:sp>
          <p:nvSpPr>
            <p:cNvPr id="76818" name="Line 45"/>
            <p:cNvSpPr>
              <a:spLocks noChangeShapeType="1"/>
            </p:cNvSpPr>
            <p:nvPr/>
          </p:nvSpPr>
          <p:spPr bwMode="auto">
            <a:xfrm>
              <a:off x="3792" y="2976"/>
              <a:ext cx="0" cy="144"/>
            </a:xfrm>
            <a:prstGeom prst="line">
              <a:avLst/>
            </a:prstGeom>
            <a:noFill/>
            <a:ln w="19050">
              <a:solidFill>
                <a:schemeClr val="tx1"/>
              </a:solidFill>
              <a:round/>
              <a:headEnd/>
              <a:tailEnd type="triangle" w="sm" len="med"/>
            </a:ln>
          </p:spPr>
          <p:txBody>
            <a:bodyPr/>
            <a:lstStyle/>
            <a:p>
              <a:endParaRPr lang="zh-CN" altLang="en-US"/>
            </a:p>
          </p:txBody>
        </p:sp>
        <p:sp>
          <p:nvSpPr>
            <p:cNvPr id="76819" name="Line 46"/>
            <p:cNvSpPr>
              <a:spLocks noChangeShapeType="1"/>
            </p:cNvSpPr>
            <p:nvPr/>
          </p:nvSpPr>
          <p:spPr bwMode="auto">
            <a:xfrm>
              <a:off x="3792" y="3504"/>
              <a:ext cx="0" cy="192"/>
            </a:xfrm>
            <a:prstGeom prst="line">
              <a:avLst/>
            </a:prstGeom>
            <a:noFill/>
            <a:ln w="19050">
              <a:solidFill>
                <a:schemeClr val="tx1"/>
              </a:solidFill>
              <a:round/>
              <a:headEnd/>
              <a:tailEnd type="triangle" w="sm" len="med"/>
            </a:ln>
          </p:spPr>
          <p:txBody>
            <a:bodyPr/>
            <a:lstStyle/>
            <a:p>
              <a:endParaRPr lang="zh-CN" altLang="en-US"/>
            </a:p>
          </p:txBody>
        </p:sp>
        <p:sp>
          <p:nvSpPr>
            <p:cNvPr id="76820" name="AutoShape 47"/>
            <p:cNvSpPr>
              <a:spLocks noChangeArrowheads="1"/>
            </p:cNvSpPr>
            <p:nvPr/>
          </p:nvSpPr>
          <p:spPr bwMode="auto">
            <a:xfrm>
              <a:off x="3216" y="3120"/>
              <a:ext cx="1152" cy="384"/>
            </a:xfrm>
            <a:prstGeom prst="flowChartDecision">
              <a:avLst/>
            </a:prstGeom>
            <a:noFill/>
            <a:ln w="19050">
              <a:solidFill>
                <a:schemeClr val="tx1"/>
              </a:solidFill>
              <a:miter lim="800000"/>
              <a:headEnd/>
              <a:tailEnd/>
            </a:ln>
          </p:spPr>
          <p:txBody>
            <a:bodyPr wrap="none" anchor="ctr"/>
            <a:lstStyle/>
            <a:p>
              <a:endParaRPr lang="zh-CN" altLang="en-US"/>
            </a:p>
          </p:txBody>
        </p:sp>
        <p:sp>
          <p:nvSpPr>
            <p:cNvPr id="76821" name="Line 48"/>
            <p:cNvSpPr>
              <a:spLocks noChangeShapeType="1"/>
            </p:cNvSpPr>
            <p:nvPr/>
          </p:nvSpPr>
          <p:spPr bwMode="auto">
            <a:xfrm>
              <a:off x="2928" y="1344"/>
              <a:ext cx="864" cy="0"/>
            </a:xfrm>
            <a:prstGeom prst="line">
              <a:avLst/>
            </a:prstGeom>
            <a:noFill/>
            <a:ln w="19050">
              <a:solidFill>
                <a:schemeClr val="tx1"/>
              </a:solidFill>
              <a:round/>
              <a:headEnd/>
              <a:tailEnd type="triangle" w="sm" len="med"/>
            </a:ln>
          </p:spPr>
          <p:txBody>
            <a:bodyPr/>
            <a:lstStyle/>
            <a:p>
              <a:endParaRPr lang="zh-CN" altLang="en-US"/>
            </a:p>
          </p:txBody>
        </p:sp>
        <p:sp>
          <p:nvSpPr>
            <p:cNvPr id="76822" name="Line 49"/>
            <p:cNvSpPr>
              <a:spLocks noChangeShapeType="1"/>
            </p:cNvSpPr>
            <p:nvPr/>
          </p:nvSpPr>
          <p:spPr bwMode="auto">
            <a:xfrm>
              <a:off x="2928" y="1344"/>
              <a:ext cx="0" cy="1968"/>
            </a:xfrm>
            <a:prstGeom prst="line">
              <a:avLst/>
            </a:prstGeom>
            <a:noFill/>
            <a:ln w="19050">
              <a:solidFill>
                <a:schemeClr val="tx1"/>
              </a:solidFill>
              <a:round/>
              <a:headEnd/>
              <a:tailEnd/>
            </a:ln>
          </p:spPr>
          <p:txBody>
            <a:bodyPr/>
            <a:lstStyle/>
            <a:p>
              <a:endParaRPr lang="zh-CN" altLang="en-US"/>
            </a:p>
          </p:txBody>
        </p:sp>
        <p:sp>
          <p:nvSpPr>
            <p:cNvPr id="76823" name="Line 50"/>
            <p:cNvSpPr>
              <a:spLocks noChangeShapeType="1"/>
            </p:cNvSpPr>
            <p:nvPr/>
          </p:nvSpPr>
          <p:spPr bwMode="auto">
            <a:xfrm>
              <a:off x="2928" y="3312"/>
              <a:ext cx="288" cy="0"/>
            </a:xfrm>
            <a:prstGeom prst="line">
              <a:avLst/>
            </a:prstGeom>
            <a:noFill/>
            <a:ln w="19050">
              <a:solidFill>
                <a:schemeClr val="tx1"/>
              </a:solidFill>
              <a:round/>
              <a:headEnd/>
              <a:tailEnd/>
            </a:ln>
          </p:spPr>
          <p:txBody>
            <a:bodyPr/>
            <a:lstStyle/>
            <a:p>
              <a:endParaRPr lang="zh-CN" altLang="en-US"/>
            </a:p>
          </p:txBody>
        </p:sp>
        <p:sp>
          <p:nvSpPr>
            <p:cNvPr id="76824" name="Line 51"/>
            <p:cNvSpPr>
              <a:spLocks noChangeShapeType="1"/>
            </p:cNvSpPr>
            <p:nvPr/>
          </p:nvSpPr>
          <p:spPr bwMode="auto">
            <a:xfrm>
              <a:off x="4416" y="1920"/>
              <a:ext cx="336" cy="0"/>
            </a:xfrm>
            <a:prstGeom prst="line">
              <a:avLst/>
            </a:prstGeom>
            <a:noFill/>
            <a:ln w="19050">
              <a:solidFill>
                <a:schemeClr val="tx1"/>
              </a:solidFill>
              <a:round/>
              <a:headEnd/>
              <a:tailEnd/>
            </a:ln>
          </p:spPr>
          <p:txBody>
            <a:bodyPr/>
            <a:lstStyle/>
            <a:p>
              <a:endParaRPr lang="zh-CN" altLang="en-US"/>
            </a:p>
          </p:txBody>
        </p:sp>
        <p:sp>
          <p:nvSpPr>
            <p:cNvPr id="76825" name="Text Box 52"/>
            <p:cNvSpPr txBox="1">
              <a:spLocks noChangeArrowheads="1"/>
            </p:cNvSpPr>
            <p:nvPr/>
          </p:nvSpPr>
          <p:spPr bwMode="auto">
            <a:xfrm>
              <a:off x="3648" y="3490"/>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6826" name="Text Box 53"/>
            <p:cNvSpPr txBox="1">
              <a:spLocks noChangeArrowheads="1"/>
            </p:cNvSpPr>
            <p:nvPr/>
          </p:nvSpPr>
          <p:spPr bwMode="auto">
            <a:xfrm>
              <a:off x="4397" y="1728"/>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6827" name="Text Box 54"/>
            <p:cNvSpPr txBox="1">
              <a:spLocks noChangeArrowheads="1"/>
            </p:cNvSpPr>
            <p:nvPr/>
          </p:nvSpPr>
          <p:spPr bwMode="auto">
            <a:xfrm>
              <a:off x="3120" y="3106"/>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6828" name="Text Box 55"/>
            <p:cNvSpPr txBox="1">
              <a:spLocks noChangeArrowheads="1"/>
            </p:cNvSpPr>
            <p:nvPr/>
          </p:nvSpPr>
          <p:spPr bwMode="auto">
            <a:xfrm>
              <a:off x="3536" y="2290"/>
              <a:ext cx="592" cy="206"/>
            </a:xfrm>
            <a:prstGeom prst="rect">
              <a:avLst/>
            </a:prstGeom>
            <a:noFill/>
            <a:ln w="9525">
              <a:noFill/>
              <a:miter lim="800000"/>
              <a:headEnd/>
              <a:tailEnd/>
            </a:ln>
          </p:spPr>
          <p:txBody>
            <a:bodyPr lIns="18000" tIns="10800" rIns="18000" bIns="10800">
              <a:spAutoFit/>
            </a:bodyPr>
            <a:lstStyle/>
            <a:p>
              <a:pPr algn="ctr" eaLnBrk="0" hangingPunct="0"/>
              <a:r>
                <a:rPr kumimoji="1" lang="en-US" altLang="zh-CN" sz="2000" b="1" dirty="0">
                  <a:latin typeface="宋体" charset="-122"/>
                </a:rPr>
                <a:t>D0=1</a:t>
              </a:r>
              <a:r>
                <a:rPr kumimoji="1" lang="zh-CN" altLang="en-US" sz="2000" b="1" dirty="0">
                  <a:latin typeface="宋体" charset="-122"/>
                </a:rPr>
                <a:t>？</a:t>
              </a:r>
            </a:p>
          </p:txBody>
        </p:sp>
        <p:sp>
          <p:nvSpPr>
            <p:cNvPr id="76829" name="Text Box 56"/>
            <p:cNvSpPr txBox="1">
              <a:spLocks noChangeArrowheads="1"/>
            </p:cNvSpPr>
            <p:nvPr/>
          </p:nvSpPr>
          <p:spPr bwMode="auto">
            <a:xfrm>
              <a:off x="3648" y="2050"/>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6830" name="Line 57"/>
            <p:cNvSpPr>
              <a:spLocks noChangeShapeType="1"/>
            </p:cNvSpPr>
            <p:nvPr/>
          </p:nvSpPr>
          <p:spPr bwMode="auto">
            <a:xfrm>
              <a:off x="3792" y="2064"/>
              <a:ext cx="0" cy="192"/>
            </a:xfrm>
            <a:prstGeom prst="line">
              <a:avLst/>
            </a:prstGeom>
            <a:noFill/>
            <a:ln w="19050">
              <a:solidFill>
                <a:schemeClr val="tx1"/>
              </a:solidFill>
              <a:round/>
              <a:headEnd/>
              <a:tailEnd type="triangle" w="sm" len="med"/>
            </a:ln>
          </p:spPr>
          <p:txBody>
            <a:bodyPr/>
            <a:lstStyle/>
            <a:p>
              <a:endParaRPr lang="zh-CN" altLang="en-US"/>
            </a:p>
          </p:txBody>
        </p:sp>
        <p:sp>
          <p:nvSpPr>
            <p:cNvPr id="76831" name="AutoShape 58">
              <a:hlinkClick r:id="rId3" action="ppaction://hlinksldjump"/>
            </p:cNvPr>
            <p:cNvSpPr>
              <a:spLocks noChangeArrowheads="1"/>
            </p:cNvSpPr>
            <p:nvPr/>
          </p:nvSpPr>
          <p:spPr bwMode="auto">
            <a:xfrm>
              <a:off x="3360" y="2256"/>
              <a:ext cx="864" cy="288"/>
            </a:xfrm>
            <a:prstGeom prst="flowChartDecision">
              <a:avLst/>
            </a:prstGeom>
            <a:noFill/>
            <a:ln w="19050">
              <a:solidFill>
                <a:schemeClr val="tx1"/>
              </a:solidFill>
              <a:miter lim="800000"/>
              <a:headEnd/>
              <a:tailEnd/>
            </a:ln>
          </p:spPr>
          <p:txBody>
            <a:bodyPr wrap="none" anchor="ctr"/>
            <a:lstStyle/>
            <a:p>
              <a:endParaRPr lang="zh-CN" altLang="en-US"/>
            </a:p>
          </p:txBody>
        </p:sp>
        <p:sp>
          <p:nvSpPr>
            <p:cNvPr id="76832" name="Line 59"/>
            <p:cNvSpPr>
              <a:spLocks noChangeShapeType="1"/>
            </p:cNvSpPr>
            <p:nvPr/>
          </p:nvSpPr>
          <p:spPr bwMode="auto">
            <a:xfrm>
              <a:off x="4752" y="1920"/>
              <a:ext cx="0" cy="192"/>
            </a:xfrm>
            <a:prstGeom prst="line">
              <a:avLst/>
            </a:prstGeom>
            <a:noFill/>
            <a:ln w="19050">
              <a:solidFill>
                <a:schemeClr val="tx1"/>
              </a:solidFill>
              <a:round/>
              <a:headEnd/>
              <a:tailEnd type="triangle" w="sm" len="med"/>
            </a:ln>
          </p:spPr>
          <p:txBody>
            <a:bodyPr/>
            <a:lstStyle/>
            <a:p>
              <a:endParaRPr lang="zh-CN" altLang="en-US"/>
            </a:p>
          </p:txBody>
        </p:sp>
        <p:sp>
          <p:nvSpPr>
            <p:cNvPr id="76833" name="Line 60"/>
            <p:cNvSpPr>
              <a:spLocks noChangeShapeType="1"/>
            </p:cNvSpPr>
            <p:nvPr/>
          </p:nvSpPr>
          <p:spPr bwMode="auto">
            <a:xfrm>
              <a:off x="2928" y="2400"/>
              <a:ext cx="432" cy="0"/>
            </a:xfrm>
            <a:prstGeom prst="line">
              <a:avLst/>
            </a:prstGeom>
            <a:noFill/>
            <a:ln w="19050">
              <a:solidFill>
                <a:schemeClr val="tx1"/>
              </a:solidFill>
              <a:round/>
              <a:headEnd/>
              <a:tailEnd/>
            </a:ln>
          </p:spPr>
          <p:txBody>
            <a:bodyPr/>
            <a:lstStyle/>
            <a:p>
              <a:endParaRPr lang="zh-CN" altLang="en-US"/>
            </a:p>
          </p:txBody>
        </p:sp>
        <p:sp>
          <p:nvSpPr>
            <p:cNvPr id="76834" name="Text Box 61"/>
            <p:cNvSpPr txBox="1">
              <a:spLocks noChangeArrowheads="1"/>
            </p:cNvSpPr>
            <p:nvPr/>
          </p:nvSpPr>
          <p:spPr bwMode="auto">
            <a:xfrm>
              <a:off x="3197" y="2208"/>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6835" name="Text Box 62"/>
            <p:cNvSpPr txBox="1">
              <a:spLocks noChangeArrowheads="1"/>
            </p:cNvSpPr>
            <p:nvPr/>
          </p:nvSpPr>
          <p:spPr bwMode="auto">
            <a:xfrm>
              <a:off x="4368" y="2112"/>
              <a:ext cx="768" cy="226"/>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处理错误</a:t>
              </a:r>
            </a:p>
          </p:txBody>
        </p:sp>
        <p:sp>
          <p:nvSpPr>
            <p:cNvPr id="76836" name="Line 63"/>
            <p:cNvSpPr>
              <a:spLocks noChangeShapeType="1"/>
            </p:cNvSpPr>
            <p:nvPr/>
          </p:nvSpPr>
          <p:spPr bwMode="auto">
            <a:xfrm>
              <a:off x="4752" y="2352"/>
              <a:ext cx="0" cy="1200"/>
            </a:xfrm>
            <a:prstGeom prst="line">
              <a:avLst/>
            </a:prstGeom>
            <a:noFill/>
            <a:ln w="19050">
              <a:solidFill>
                <a:schemeClr val="tx1"/>
              </a:solidFill>
              <a:prstDash val="dash"/>
              <a:round/>
              <a:headEnd/>
              <a:tailEnd/>
            </a:ln>
          </p:spPr>
          <p:txBody>
            <a:bodyPr/>
            <a:lstStyle/>
            <a:p>
              <a:endParaRPr lang="zh-CN" altLang="en-US"/>
            </a:p>
          </p:txBody>
        </p:sp>
        <p:sp>
          <p:nvSpPr>
            <p:cNvPr id="76837" name="Line 64"/>
            <p:cNvSpPr>
              <a:spLocks noChangeShapeType="1"/>
            </p:cNvSpPr>
            <p:nvPr/>
          </p:nvSpPr>
          <p:spPr bwMode="auto">
            <a:xfrm flipH="1">
              <a:off x="3792" y="3024"/>
              <a:ext cx="960" cy="0"/>
            </a:xfrm>
            <a:prstGeom prst="line">
              <a:avLst/>
            </a:prstGeom>
            <a:noFill/>
            <a:ln w="19050">
              <a:solidFill>
                <a:schemeClr val="tx1"/>
              </a:solidFill>
              <a:prstDash val="dash"/>
              <a:round/>
              <a:headEnd/>
              <a:tailEnd type="triangle" w="sm" len="med"/>
            </a:ln>
          </p:spPr>
          <p:txBody>
            <a:bodyPr/>
            <a:lstStyle/>
            <a:p>
              <a:endParaRPr lang="zh-CN" altLang="en-US"/>
            </a:p>
          </p:txBody>
        </p:sp>
        <p:sp>
          <p:nvSpPr>
            <p:cNvPr id="76838" name="Line 65"/>
            <p:cNvSpPr>
              <a:spLocks noChangeShapeType="1"/>
            </p:cNvSpPr>
            <p:nvPr/>
          </p:nvSpPr>
          <p:spPr bwMode="auto">
            <a:xfrm flipH="1">
              <a:off x="3792" y="3552"/>
              <a:ext cx="960" cy="0"/>
            </a:xfrm>
            <a:prstGeom prst="line">
              <a:avLst/>
            </a:prstGeom>
            <a:noFill/>
            <a:ln w="19050">
              <a:solidFill>
                <a:schemeClr val="tx1"/>
              </a:solidFill>
              <a:prstDash val="dash"/>
              <a:round/>
              <a:headEnd/>
              <a:tailEnd type="triangle" w="sm" len="med"/>
            </a:ln>
          </p:spPr>
          <p:txBody>
            <a:bodyPr/>
            <a:lstStyle/>
            <a:p>
              <a:endParaRPr lang="zh-CN" altLang="en-US"/>
            </a:p>
          </p:txBody>
        </p:sp>
        <p:sp>
          <p:nvSpPr>
            <p:cNvPr id="76839" name="Text Box 66"/>
            <p:cNvSpPr txBox="1">
              <a:spLocks noChangeArrowheads="1"/>
            </p:cNvSpPr>
            <p:nvPr/>
          </p:nvSpPr>
          <p:spPr bwMode="auto">
            <a:xfrm>
              <a:off x="4560" y="1152"/>
              <a:ext cx="384" cy="384"/>
            </a:xfrm>
            <a:prstGeom prst="rect">
              <a:avLst/>
            </a:prstGeom>
            <a:noFill/>
            <a:ln w="19050">
              <a:solidFill>
                <a:srgbClr val="0000FF"/>
              </a:solidFill>
              <a:prstDash val="dash"/>
              <a:miter lim="800000"/>
              <a:headEnd/>
              <a:tailEnd/>
            </a:ln>
          </p:spPr>
          <p:txBody>
            <a:bodyPr lIns="18000" tIns="10800" rIns="18000" bIns="10800" anchor="ctr"/>
            <a:lstStyle/>
            <a:p>
              <a:pPr algn="ctr" eaLnBrk="0" hangingPunct="0"/>
              <a:r>
                <a:rPr kumimoji="1" lang="zh-CN" altLang="en-US" sz="2000" b="1" dirty="0">
                  <a:solidFill>
                    <a:srgbClr val="0000CC"/>
                  </a:solidFill>
                  <a:latin typeface="宋体" charset="-122"/>
                </a:rPr>
                <a:t>再次</a:t>
              </a:r>
            </a:p>
            <a:p>
              <a:pPr algn="ctr" eaLnBrk="0" hangingPunct="0"/>
              <a:r>
                <a:rPr kumimoji="1" lang="zh-CN" altLang="en-US" sz="2000" b="1" dirty="0">
                  <a:solidFill>
                    <a:srgbClr val="0000CC"/>
                  </a:solidFill>
                  <a:latin typeface="宋体" charset="-122"/>
                </a:rPr>
                <a:t>接收</a:t>
              </a:r>
            </a:p>
          </p:txBody>
        </p:sp>
        <p:sp>
          <p:nvSpPr>
            <p:cNvPr id="76840" name="Line 67"/>
            <p:cNvSpPr>
              <a:spLocks noChangeShapeType="1"/>
            </p:cNvSpPr>
            <p:nvPr/>
          </p:nvSpPr>
          <p:spPr bwMode="auto">
            <a:xfrm flipH="1">
              <a:off x="3840" y="1344"/>
              <a:ext cx="720" cy="0"/>
            </a:xfrm>
            <a:prstGeom prst="line">
              <a:avLst/>
            </a:prstGeom>
            <a:noFill/>
            <a:ln w="19050">
              <a:solidFill>
                <a:srgbClr val="0000FF"/>
              </a:solidFill>
              <a:prstDash val="dash"/>
              <a:round/>
              <a:headEnd/>
              <a:tailEnd type="triangle" w="sm" len="med"/>
            </a:ln>
          </p:spPr>
          <p:txBody>
            <a:bodyPr/>
            <a:lstStyle/>
            <a:p>
              <a:endParaRPr lang="zh-CN" altLang="en-US">
                <a:solidFill>
                  <a:srgbClr val="0000CC"/>
                </a:solidFill>
              </a:endParaRPr>
            </a:p>
          </p:txBody>
        </p:sp>
      </p:grpSp>
      <p:sp>
        <p:nvSpPr>
          <p:cNvPr id="76803" name="Rectangle 68"/>
          <p:cNvSpPr>
            <a:spLocks noChangeArrowheads="1"/>
          </p:cNvSpPr>
          <p:nvPr/>
        </p:nvSpPr>
        <p:spPr bwMode="auto">
          <a:xfrm>
            <a:off x="533400" y="131763"/>
            <a:ext cx="3020379" cy="523220"/>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INS8250</a:t>
            </a:r>
            <a:r>
              <a:rPr lang="zh-CN" altLang="en-US" sz="2800" dirty="0">
                <a:solidFill>
                  <a:srgbClr val="0000CC"/>
                </a:solidFill>
                <a:latin typeface="+mn-lt"/>
                <a:ea typeface="幼圆" pitchFamily="49" charset="-122"/>
                <a:cs typeface="+mj-cs"/>
              </a:rPr>
              <a:t>通信编程</a:t>
            </a:r>
          </a:p>
        </p:txBody>
      </p:sp>
      <p:sp>
        <p:nvSpPr>
          <p:cNvPr id="76804" name="Rectangle 69"/>
          <p:cNvSpPr>
            <a:spLocks noChangeArrowheads="1"/>
          </p:cNvSpPr>
          <p:nvPr/>
        </p:nvSpPr>
        <p:spPr bwMode="auto">
          <a:xfrm>
            <a:off x="3626895" y="242888"/>
            <a:ext cx="3759362" cy="461665"/>
          </a:xfrm>
          <a:prstGeom prst="rect">
            <a:avLst/>
          </a:prstGeom>
          <a:noFill/>
          <a:ln w="9525">
            <a:noFill/>
            <a:miter lim="800000"/>
            <a:headEnd/>
            <a:tailEnd/>
          </a:ln>
        </p:spPr>
        <p:txBody>
          <a:bodyPr wrap="none">
            <a:spAutoFit/>
          </a:bodyPr>
          <a:lstStyle/>
          <a:p>
            <a:r>
              <a:rPr kumimoji="1" lang="en-US" altLang="zh-CN" sz="2400">
                <a:solidFill>
                  <a:srgbClr val="FF0000"/>
                </a:solidFill>
              </a:rPr>
              <a:t>1</a:t>
            </a:r>
            <a:r>
              <a:rPr kumimoji="1" lang="zh-CN" altLang="en-US" sz="2400">
                <a:solidFill>
                  <a:srgbClr val="FF0000"/>
                </a:solidFill>
              </a:rPr>
              <a:t>、查询方式通信程序设计</a:t>
            </a:r>
          </a:p>
        </p:txBody>
      </p:sp>
      <p:sp>
        <p:nvSpPr>
          <p:cNvPr id="76805" name="矩形 3">
            <a:hlinkClick r:id="rId4" action="ppaction://hlinksldjump"/>
          </p:cNvPr>
          <p:cNvSpPr>
            <a:spLocks noChangeArrowheads="1"/>
          </p:cNvSpPr>
          <p:nvPr/>
        </p:nvSpPr>
        <p:spPr bwMode="auto">
          <a:xfrm>
            <a:off x="1981200" y="1981200"/>
            <a:ext cx="1066800" cy="601663"/>
          </a:xfrm>
          <a:prstGeom prst="rect">
            <a:avLst/>
          </a:prstGeom>
          <a:noFill/>
          <a:ln w="9525" algn="ctr">
            <a:no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63"/>
          <p:cNvSpPr>
            <a:spLocks noChangeArrowheads="1"/>
          </p:cNvSpPr>
          <p:nvPr/>
        </p:nvSpPr>
        <p:spPr bwMode="auto">
          <a:xfrm>
            <a:off x="533400" y="131763"/>
            <a:ext cx="3020379" cy="523220"/>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INS8250</a:t>
            </a:r>
            <a:r>
              <a:rPr lang="zh-CN" altLang="en-US" sz="2800" dirty="0">
                <a:solidFill>
                  <a:srgbClr val="0000CC"/>
                </a:solidFill>
                <a:latin typeface="+mn-lt"/>
                <a:ea typeface="幼圆" pitchFamily="49" charset="-122"/>
                <a:cs typeface="+mj-cs"/>
              </a:rPr>
              <a:t>通信编程</a:t>
            </a:r>
          </a:p>
        </p:txBody>
      </p:sp>
      <p:sp>
        <p:nvSpPr>
          <p:cNvPr id="77826" name="Rectangle 64"/>
          <p:cNvSpPr>
            <a:spLocks noChangeArrowheads="1"/>
          </p:cNvSpPr>
          <p:nvPr/>
        </p:nvSpPr>
        <p:spPr bwMode="auto">
          <a:xfrm>
            <a:off x="3761910" y="242888"/>
            <a:ext cx="3759362" cy="461665"/>
          </a:xfrm>
          <a:prstGeom prst="rect">
            <a:avLst/>
          </a:prstGeom>
          <a:noFill/>
          <a:ln w="9525">
            <a:noFill/>
            <a:miter lim="800000"/>
            <a:headEnd/>
            <a:tailEnd/>
          </a:ln>
        </p:spPr>
        <p:txBody>
          <a:bodyPr wrap="none">
            <a:spAutoFit/>
          </a:bodyPr>
          <a:lstStyle/>
          <a:p>
            <a:r>
              <a:rPr kumimoji="1" lang="en-US" altLang="zh-CN" sz="2400" dirty="0">
                <a:solidFill>
                  <a:srgbClr val="FF3399"/>
                </a:solidFill>
              </a:rPr>
              <a:t>1</a:t>
            </a:r>
            <a:r>
              <a:rPr kumimoji="1" lang="zh-CN" altLang="en-US" sz="2400" dirty="0">
                <a:solidFill>
                  <a:srgbClr val="FF3399"/>
                </a:solidFill>
              </a:rPr>
              <a:t>、查询方式通信程序设计</a:t>
            </a:r>
          </a:p>
        </p:txBody>
      </p:sp>
      <p:grpSp>
        <p:nvGrpSpPr>
          <p:cNvPr id="77827" name="Group 65"/>
          <p:cNvGrpSpPr>
            <a:grpSpLocks/>
          </p:cNvGrpSpPr>
          <p:nvPr/>
        </p:nvGrpSpPr>
        <p:grpSpPr bwMode="auto">
          <a:xfrm>
            <a:off x="304800" y="685800"/>
            <a:ext cx="8534400" cy="6019800"/>
            <a:chOff x="192" y="192"/>
            <a:chExt cx="5376" cy="3792"/>
          </a:xfrm>
        </p:grpSpPr>
        <p:sp>
          <p:nvSpPr>
            <p:cNvPr id="77828" name="Text Box 66"/>
            <p:cNvSpPr txBox="1">
              <a:spLocks noChangeArrowheads="1"/>
            </p:cNvSpPr>
            <p:nvPr/>
          </p:nvSpPr>
          <p:spPr bwMode="auto">
            <a:xfrm>
              <a:off x="528" y="624"/>
              <a:ext cx="672" cy="192"/>
            </a:xfrm>
            <a:prstGeom prst="rect">
              <a:avLst/>
            </a:prstGeom>
            <a:noFill/>
            <a:ln w="19050">
              <a:solidFill>
                <a:srgbClr val="FF0000"/>
              </a:solidFill>
              <a:miter lim="800000"/>
              <a:headEnd/>
              <a:tailEnd/>
            </a:ln>
          </p:spPr>
          <p:txBody>
            <a:bodyPr lIns="18000" tIns="10800" rIns="18000" bIns="10800" anchor="ctr"/>
            <a:lstStyle/>
            <a:p>
              <a:pPr algn="ctr" eaLnBrk="0" hangingPunct="0"/>
              <a:r>
                <a:rPr kumimoji="1" lang="zh-CN" altLang="en-US" sz="2000" b="1" dirty="0">
                  <a:solidFill>
                    <a:srgbClr val="FF0000"/>
                  </a:solidFill>
                  <a:latin typeface="宋体" charset="-122"/>
                </a:rPr>
                <a:t>读</a:t>
              </a:r>
              <a:r>
                <a:rPr kumimoji="1" lang="en-US" altLang="zh-CN" sz="2000" b="1" dirty="0">
                  <a:solidFill>
                    <a:srgbClr val="FF0000"/>
                  </a:solidFill>
                  <a:latin typeface="宋体" charset="-122"/>
                  <a:hlinkClick r:id="rId2" action="ppaction://hlinksldjump"/>
                </a:rPr>
                <a:t>LSR</a:t>
              </a:r>
              <a:endParaRPr kumimoji="1" lang="en-US" altLang="zh-CN" sz="2000" b="1" dirty="0">
                <a:solidFill>
                  <a:srgbClr val="FF0000"/>
                </a:solidFill>
                <a:latin typeface="宋体" charset="-122"/>
              </a:endParaRPr>
            </a:p>
          </p:txBody>
        </p:sp>
        <p:sp>
          <p:nvSpPr>
            <p:cNvPr id="77829" name="Text Box 67"/>
            <p:cNvSpPr txBox="1">
              <a:spLocks noChangeArrowheads="1"/>
            </p:cNvSpPr>
            <p:nvPr/>
          </p:nvSpPr>
          <p:spPr bwMode="auto">
            <a:xfrm>
              <a:off x="1440" y="960"/>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7830" name="Line 68"/>
            <p:cNvSpPr>
              <a:spLocks noChangeShapeType="1"/>
            </p:cNvSpPr>
            <p:nvPr/>
          </p:nvSpPr>
          <p:spPr bwMode="auto">
            <a:xfrm>
              <a:off x="864" y="1296"/>
              <a:ext cx="0" cy="192"/>
            </a:xfrm>
            <a:prstGeom prst="line">
              <a:avLst/>
            </a:prstGeom>
            <a:noFill/>
            <a:ln w="19050">
              <a:solidFill>
                <a:schemeClr val="tx1"/>
              </a:solidFill>
              <a:round/>
              <a:headEnd/>
              <a:tailEnd type="triangle" w="sm" len="med"/>
            </a:ln>
          </p:spPr>
          <p:txBody>
            <a:bodyPr/>
            <a:lstStyle/>
            <a:p>
              <a:endParaRPr lang="zh-CN" altLang="en-US"/>
            </a:p>
          </p:txBody>
        </p:sp>
        <p:sp>
          <p:nvSpPr>
            <p:cNvPr id="77831" name="Text Box 69"/>
            <p:cNvSpPr txBox="1">
              <a:spLocks noChangeArrowheads="1"/>
            </p:cNvSpPr>
            <p:nvPr/>
          </p:nvSpPr>
          <p:spPr bwMode="auto">
            <a:xfrm>
              <a:off x="470" y="1050"/>
              <a:ext cx="947" cy="208"/>
            </a:xfrm>
            <a:prstGeom prst="rect">
              <a:avLst/>
            </a:prstGeom>
            <a:noFill/>
            <a:ln w="9525">
              <a:noFill/>
              <a:miter lim="800000"/>
              <a:headEnd/>
              <a:tailEnd/>
            </a:ln>
          </p:spPr>
          <p:txBody>
            <a:bodyPr wrap="square" lIns="18000" tIns="10800" rIns="18000" bIns="10800">
              <a:spAutoFit/>
            </a:bodyPr>
            <a:lstStyle/>
            <a:p>
              <a:pPr algn="ctr" eaLnBrk="0" hangingPunct="0"/>
              <a:r>
                <a:rPr kumimoji="1" lang="en-US" altLang="zh-CN" sz="2000" b="1" dirty="0">
                  <a:latin typeface="宋体" charset="-122"/>
                </a:rPr>
                <a:t>D4</a:t>
              </a:r>
              <a:r>
                <a:rPr kumimoji="1" lang="en-US" altLang="zh-CN" sz="2000" b="1" dirty="0">
                  <a:latin typeface="Times New Roman" pitchFamily="18" charset="0"/>
                  <a:cs typeface="Times New Roman" pitchFamily="18" charset="0"/>
                </a:rPr>
                <a:t>~</a:t>
              </a:r>
              <a:r>
                <a:rPr kumimoji="1" lang="en-US" altLang="zh-CN" sz="2000" b="1" dirty="0">
                  <a:latin typeface="宋体" charset="-122"/>
                </a:rPr>
                <a:t>D1≠0</a:t>
              </a:r>
              <a:r>
                <a:rPr kumimoji="1" lang="zh-CN" altLang="en-US" sz="2000" b="1" dirty="0">
                  <a:latin typeface="宋体" charset="-122"/>
                </a:rPr>
                <a:t>？</a:t>
              </a:r>
            </a:p>
          </p:txBody>
        </p:sp>
        <p:sp>
          <p:nvSpPr>
            <p:cNvPr id="77832" name="AutoShape 70"/>
            <p:cNvSpPr>
              <a:spLocks noChangeArrowheads="1"/>
            </p:cNvSpPr>
            <p:nvPr/>
          </p:nvSpPr>
          <p:spPr bwMode="auto">
            <a:xfrm>
              <a:off x="288" y="1008"/>
              <a:ext cx="1152" cy="288"/>
            </a:xfrm>
            <a:prstGeom prst="flowChartDecision">
              <a:avLst/>
            </a:prstGeom>
            <a:noFill/>
            <a:ln w="19050">
              <a:solidFill>
                <a:schemeClr val="tx1"/>
              </a:solidFill>
              <a:miter lim="800000"/>
              <a:headEnd/>
              <a:tailEnd/>
            </a:ln>
          </p:spPr>
          <p:txBody>
            <a:bodyPr wrap="none" anchor="ctr"/>
            <a:lstStyle/>
            <a:p>
              <a:endParaRPr lang="zh-CN" altLang="en-US"/>
            </a:p>
          </p:txBody>
        </p:sp>
        <p:sp>
          <p:nvSpPr>
            <p:cNvPr id="77833" name="Text Box 71"/>
            <p:cNvSpPr txBox="1">
              <a:spLocks noChangeArrowheads="1"/>
            </p:cNvSpPr>
            <p:nvPr/>
          </p:nvSpPr>
          <p:spPr bwMode="auto">
            <a:xfrm>
              <a:off x="720" y="1272"/>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7834" name="Line 72"/>
            <p:cNvSpPr>
              <a:spLocks noChangeShapeType="1"/>
            </p:cNvSpPr>
            <p:nvPr/>
          </p:nvSpPr>
          <p:spPr bwMode="auto">
            <a:xfrm>
              <a:off x="3600" y="1056"/>
              <a:ext cx="0" cy="2160"/>
            </a:xfrm>
            <a:prstGeom prst="line">
              <a:avLst/>
            </a:prstGeom>
            <a:noFill/>
            <a:ln w="19050">
              <a:solidFill>
                <a:schemeClr val="tx1"/>
              </a:solidFill>
              <a:round/>
              <a:headEnd/>
              <a:tailEnd type="triangle" w="sm" len="med"/>
            </a:ln>
          </p:spPr>
          <p:txBody>
            <a:bodyPr/>
            <a:lstStyle/>
            <a:p>
              <a:endParaRPr lang="zh-CN" altLang="en-US"/>
            </a:p>
          </p:txBody>
        </p:sp>
        <p:sp>
          <p:nvSpPr>
            <p:cNvPr id="77835" name="Line 73"/>
            <p:cNvSpPr>
              <a:spLocks noChangeShapeType="1"/>
            </p:cNvSpPr>
            <p:nvPr/>
          </p:nvSpPr>
          <p:spPr bwMode="auto">
            <a:xfrm>
              <a:off x="4560" y="672"/>
              <a:ext cx="0" cy="240"/>
            </a:xfrm>
            <a:prstGeom prst="line">
              <a:avLst/>
            </a:prstGeom>
            <a:noFill/>
            <a:ln w="19050">
              <a:solidFill>
                <a:schemeClr val="tx1"/>
              </a:solidFill>
              <a:round/>
              <a:headEnd/>
              <a:tailEnd type="triangle" w="sm" len="med"/>
            </a:ln>
          </p:spPr>
          <p:txBody>
            <a:bodyPr/>
            <a:lstStyle/>
            <a:p>
              <a:endParaRPr lang="zh-CN" altLang="en-US"/>
            </a:p>
          </p:txBody>
        </p:sp>
        <p:sp>
          <p:nvSpPr>
            <p:cNvPr id="77836" name="Text Box 74"/>
            <p:cNvSpPr txBox="1">
              <a:spLocks noChangeArrowheads="1"/>
            </p:cNvSpPr>
            <p:nvPr/>
          </p:nvSpPr>
          <p:spPr bwMode="auto">
            <a:xfrm>
              <a:off x="336" y="1488"/>
              <a:ext cx="1104" cy="43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根据错误原因进行相应处理</a:t>
              </a:r>
            </a:p>
          </p:txBody>
        </p:sp>
        <p:sp>
          <p:nvSpPr>
            <p:cNvPr id="77837" name="Text Box 75"/>
            <p:cNvSpPr txBox="1">
              <a:spLocks noChangeArrowheads="1"/>
            </p:cNvSpPr>
            <p:nvPr/>
          </p:nvSpPr>
          <p:spPr bwMode="auto">
            <a:xfrm>
              <a:off x="624" y="2784"/>
              <a:ext cx="528"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读</a:t>
              </a:r>
              <a:r>
                <a:rPr kumimoji="1" lang="en-US" altLang="zh-CN" sz="2000" b="1">
                  <a:latin typeface="宋体" charset="-122"/>
                </a:rPr>
                <a:t>RBR</a:t>
              </a:r>
            </a:p>
          </p:txBody>
        </p:sp>
        <p:sp>
          <p:nvSpPr>
            <p:cNvPr id="77838" name="Text Box 76"/>
            <p:cNvSpPr txBox="1">
              <a:spLocks noChangeArrowheads="1"/>
            </p:cNvSpPr>
            <p:nvPr/>
          </p:nvSpPr>
          <p:spPr bwMode="auto">
            <a:xfrm>
              <a:off x="2304" y="2784"/>
              <a:ext cx="701"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写</a:t>
              </a:r>
              <a:r>
                <a:rPr kumimoji="1" lang="en-US" altLang="zh-CN" sz="2000" b="1">
                  <a:latin typeface="宋体" charset="-122"/>
                </a:rPr>
                <a:t>THR</a:t>
              </a:r>
            </a:p>
          </p:txBody>
        </p:sp>
        <p:sp>
          <p:nvSpPr>
            <p:cNvPr id="77839" name="Text Box 77"/>
            <p:cNvSpPr txBox="1">
              <a:spLocks noChangeArrowheads="1"/>
            </p:cNvSpPr>
            <p:nvPr/>
          </p:nvSpPr>
          <p:spPr bwMode="auto">
            <a:xfrm>
              <a:off x="4224" y="912"/>
              <a:ext cx="672"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dirty="0">
                  <a:latin typeface="宋体" charset="-122"/>
                  <a:hlinkClick r:id="rId3" action="ppaction://hlinksldjump"/>
                </a:rPr>
                <a:t>读</a:t>
              </a:r>
              <a:r>
                <a:rPr kumimoji="1" lang="en-US" altLang="zh-CN" sz="2000" b="1" dirty="0">
                  <a:latin typeface="宋体" charset="-122"/>
                  <a:hlinkClick r:id="rId3" action="ppaction://hlinksldjump"/>
                </a:rPr>
                <a:t>MSR</a:t>
              </a:r>
              <a:endParaRPr kumimoji="1" lang="en-US" altLang="zh-CN" sz="2000" b="1" dirty="0">
                <a:latin typeface="宋体" charset="-122"/>
              </a:endParaRPr>
            </a:p>
          </p:txBody>
        </p:sp>
        <p:sp>
          <p:nvSpPr>
            <p:cNvPr id="77840" name="Text Box 78"/>
            <p:cNvSpPr txBox="1">
              <a:spLocks noChangeArrowheads="1"/>
            </p:cNvSpPr>
            <p:nvPr/>
          </p:nvSpPr>
          <p:spPr bwMode="auto">
            <a:xfrm>
              <a:off x="4032" y="1824"/>
              <a:ext cx="1104" cy="43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根据状态变化进行相应处理</a:t>
              </a:r>
            </a:p>
          </p:txBody>
        </p:sp>
        <p:sp>
          <p:nvSpPr>
            <p:cNvPr id="77841" name="Line 79"/>
            <p:cNvSpPr>
              <a:spLocks noChangeShapeType="1"/>
            </p:cNvSpPr>
            <p:nvPr/>
          </p:nvSpPr>
          <p:spPr bwMode="auto">
            <a:xfrm>
              <a:off x="864" y="1920"/>
              <a:ext cx="0" cy="384"/>
            </a:xfrm>
            <a:prstGeom prst="line">
              <a:avLst/>
            </a:prstGeom>
            <a:noFill/>
            <a:ln w="19050">
              <a:solidFill>
                <a:schemeClr val="tx1"/>
              </a:solidFill>
              <a:round/>
              <a:headEnd/>
              <a:tailEnd type="triangle" w="sm" len="med"/>
            </a:ln>
          </p:spPr>
          <p:txBody>
            <a:bodyPr/>
            <a:lstStyle/>
            <a:p>
              <a:endParaRPr lang="zh-CN" altLang="en-US"/>
            </a:p>
          </p:txBody>
        </p:sp>
        <p:sp>
          <p:nvSpPr>
            <p:cNvPr id="77842" name="Line 80"/>
            <p:cNvSpPr>
              <a:spLocks noChangeShapeType="1"/>
            </p:cNvSpPr>
            <p:nvPr/>
          </p:nvSpPr>
          <p:spPr bwMode="auto">
            <a:xfrm>
              <a:off x="4560" y="2256"/>
              <a:ext cx="0" cy="336"/>
            </a:xfrm>
            <a:prstGeom prst="line">
              <a:avLst/>
            </a:prstGeom>
            <a:noFill/>
            <a:ln w="19050">
              <a:solidFill>
                <a:schemeClr val="tx1"/>
              </a:solidFill>
              <a:round/>
              <a:headEnd/>
              <a:tailEnd type="triangle" w="sm" len="med"/>
            </a:ln>
          </p:spPr>
          <p:txBody>
            <a:bodyPr/>
            <a:lstStyle/>
            <a:p>
              <a:endParaRPr lang="zh-CN" altLang="en-US"/>
            </a:p>
          </p:txBody>
        </p:sp>
        <p:sp>
          <p:nvSpPr>
            <p:cNvPr id="77843" name="Line 81"/>
            <p:cNvSpPr>
              <a:spLocks noChangeShapeType="1"/>
            </p:cNvSpPr>
            <p:nvPr/>
          </p:nvSpPr>
          <p:spPr bwMode="auto">
            <a:xfrm>
              <a:off x="864" y="3024"/>
              <a:ext cx="0" cy="144"/>
            </a:xfrm>
            <a:prstGeom prst="line">
              <a:avLst/>
            </a:prstGeom>
            <a:noFill/>
            <a:ln w="19050">
              <a:solidFill>
                <a:schemeClr val="tx1"/>
              </a:solidFill>
              <a:round/>
              <a:headEnd/>
              <a:tailEnd type="triangle" w="sm" len="med"/>
            </a:ln>
          </p:spPr>
          <p:txBody>
            <a:bodyPr/>
            <a:lstStyle/>
            <a:p>
              <a:endParaRPr lang="zh-CN" altLang="en-US"/>
            </a:p>
          </p:txBody>
        </p:sp>
        <p:sp>
          <p:nvSpPr>
            <p:cNvPr id="77844" name="Line 82"/>
            <p:cNvSpPr>
              <a:spLocks noChangeShapeType="1"/>
            </p:cNvSpPr>
            <p:nvPr/>
          </p:nvSpPr>
          <p:spPr bwMode="auto">
            <a:xfrm>
              <a:off x="2736" y="3024"/>
              <a:ext cx="0" cy="192"/>
            </a:xfrm>
            <a:prstGeom prst="line">
              <a:avLst/>
            </a:prstGeom>
            <a:noFill/>
            <a:ln w="19050">
              <a:solidFill>
                <a:schemeClr val="tx1"/>
              </a:solidFill>
              <a:round/>
              <a:headEnd/>
              <a:tailEnd type="triangle" w="sm" len="med"/>
            </a:ln>
          </p:spPr>
          <p:txBody>
            <a:bodyPr/>
            <a:lstStyle/>
            <a:p>
              <a:endParaRPr lang="zh-CN" altLang="en-US"/>
            </a:p>
          </p:txBody>
        </p:sp>
        <p:sp>
          <p:nvSpPr>
            <p:cNvPr id="77845" name="Line 83"/>
            <p:cNvSpPr>
              <a:spLocks noChangeShapeType="1"/>
            </p:cNvSpPr>
            <p:nvPr/>
          </p:nvSpPr>
          <p:spPr bwMode="auto">
            <a:xfrm>
              <a:off x="5184" y="3168"/>
              <a:ext cx="384" cy="0"/>
            </a:xfrm>
            <a:prstGeom prst="line">
              <a:avLst/>
            </a:prstGeom>
            <a:noFill/>
            <a:ln w="19050">
              <a:solidFill>
                <a:srgbClr val="990099"/>
              </a:solidFill>
              <a:round/>
              <a:headEnd/>
              <a:tailEnd/>
            </a:ln>
          </p:spPr>
          <p:txBody>
            <a:bodyPr/>
            <a:lstStyle/>
            <a:p>
              <a:endParaRPr lang="zh-CN" altLang="en-US"/>
            </a:p>
          </p:txBody>
        </p:sp>
        <p:sp>
          <p:nvSpPr>
            <p:cNvPr id="77846" name="Line 84"/>
            <p:cNvSpPr>
              <a:spLocks noChangeShapeType="1"/>
            </p:cNvSpPr>
            <p:nvPr/>
          </p:nvSpPr>
          <p:spPr bwMode="auto">
            <a:xfrm>
              <a:off x="864" y="432"/>
              <a:ext cx="0" cy="192"/>
            </a:xfrm>
            <a:prstGeom prst="line">
              <a:avLst/>
            </a:prstGeom>
            <a:noFill/>
            <a:ln w="19050">
              <a:solidFill>
                <a:srgbClr val="990099"/>
              </a:solidFill>
              <a:round/>
              <a:headEnd/>
              <a:tailEnd type="triangle" w="sm" len="med"/>
            </a:ln>
          </p:spPr>
          <p:txBody>
            <a:bodyPr/>
            <a:lstStyle/>
            <a:p>
              <a:endParaRPr lang="zh-CN" altLang="en-US"/>
            </a:p>
          </p:txBody>
        </p:sp>
        <p:sp>
          <p:nvSpPr>
            <p:cNvPr id="77847" name="Line 85"/>
            <p:cNvSpPr>
              <a:spLocks noChangeShapeType="1"/>
            </p:cNvSpPr>
            <p:nvPr/>
          </p:nvSpPr>
          <p:spPr bwMode="auto">
            <a:xfrm flipH="1">
              <a:off x="864" y="528"/>
              <a:ext cx="4704" cy="0"/>
            </a:xfrm>
            <a:prstGeom prst="line">
              <a:avLst/>
            </a:prstGeom>
            <a:noFill/>
            <a:ln w="19050">
              <a:solidFill>
                <a:srgbClr val="990099"/>
              </a:solidFill>
              <a:round/>
              <a:headEnd/>
              <a:tailEnd type="triangle" w="sm" len="med"/>
            </a:ln>
          </p:spPr>
          <p:txBody>
            <a:bodyPr/>
            <a:lstStyle/>
            <a:p>
              <a:endParaRPr lang="zh-CN" altLang="en-US"/>
            </a:p>
          </p:txBody>
        </p:sp>
        <p:sp>
          <p:nvSpPr>
            <p:cNvPr id="77848" name="Text Box 86"/>
            <p:cNvSpPr txBox="1">
              <a:spLocks noChangeArrowheads="1"/>
            </p:cNvSpPr>
            <p:nvPr/>
          </p:nvSpPr>
          <p:spPr bwMode="auto">
            <a:xfrm>
              <a:off x="4176" y="3552"/>
              <a:ext cx="816" cy="240"/>
            </a:xfrm>
            <a:prstGeom prst="rect">
              <a:avLst/>
            </a:prstGeom>
            <a:solidFill>
              <a:schemeClr val="bg1"/>
            </a:solidFill>
            <a:ln w="19050">
              <a:solidFill>
                <a:srgbClr val="990099"/>
              </a:solidFill>
              <a:miter lim="800000"/>
              <a:headEnd/>
              <a:tailEnd/>
            </a:ln>
          </p:spPr>
          <p:txBody>
            <a:bodyPr lIns="18000" tIns="10800" rIns="18000" bIns="10800" anchor="ctr"/>
            <a:lstStyle/>
            <a:p>
              <a:pPr algn="ctr" eaLnBrk="0" hangingPunct="0"/>
              <a:r>
                <a:rPr kumimoji="1" lang="zh-CN" altLang="en-US" sz="2000" b="1">
                  <a:solidFill>
                    <a:srgbClr val="990099"/>
                  </a:solidFill>
                  <a:latin typeface="宋体" charset="-122"/>
                </a:rPr>
                <a:t>程序结束</a:t>
              </a:r>
            </a:p>
          </p:txBody>
        </p:sp>
        <p:sp>
          <p:nvSpPr>
            <p:cNvPr id="77849" name="Text Box 87"/>
            <p:cNvSpPr txBox="1">
              <a:spLocks noChangeArrowheads="1"/>
            </p:cNvSpPr>
            <p:nvPr/>
          </p:nvSpPr>
          <p:spPr bwMode="auto">
            <a:xfrm>
              <a:off x="2381" y="1488"/>
              <a:ext cx="864" cy="192"/>
            </a:xfrm>
            <a:prstGeom prst="rect">
              <a:avLst/>
            </a:prstGeom>
            <a:noFill/>
            <a:ln w="9525">
              <a:noFill/>
              <a:miter lim="800000"/>
              <a:headEnd/>
              <a:tailEnd/>
            </a:ln>
          </p:spPr>
          <p:txBody>
            <a:bodyPr lIns="18000" tIns="10800" rIns="18000" bIns="10800" anchor="ctr"/>
            <a:lstStyle/>
            <a:p>
              <a:pPr algn="ctr" eaLnBrk="0" hangingPunct="0"/>
              <a:r>
                <a:rPr kumimoji="1" lang="zh-CN" altLang="en-US" sz="2000" b="1">
                  <a:latin typeface="宋体" charset="-122"/>
                </a:rPr>
                <a:t>发送完毕？</a:t>
              </a:r>
            </a:p>
          </p:txBody>
        </p:sp>
        <p:sp>
          <p:nvSpPr>
            <p:cNvPr id="77850" name="Line 88"/>
            <p:cNvSpPr>
              <a:spLocks noChangeShapeType="1"/>
            </p:cNvSpPr>
            <p:nvPr/>
          </p:nvSpPr>
          <p:spPr bwMode="auto">
            <a:xfrm>
              <a:off x="2736" y="1776"/>
              <a:ext cx="0" cy="240"/>
            </a:xfrm>
            <a:prstGeom prst="line">
              <a:avLst/>
            </a:prstGeom>
            <a:noFill/>
            <a:ln w="19050">
              <a:solidFill>
                <a:schemeClr val="tx1"/>
              </a:solidFill>
              <a:round/>
              <a:headEnd/>
              <a:tailEnd type="triangle" w="sm" len="med"/>
            </a:ln>
          </p:spPr>
          <p:txBody>
            <a:bodyPr/>
            <a:lstStyle/>
            <a:p>
              <a:endParaRPr lang="zh-CN" altLang="en-US"/>
            </a:p>
          </p:txBody>
        </p:sp>
        <p:sp>
          <p:nvSpPr>
            <p:cNvPr id="77851" name="AutoShape 89"/>
            <p:cNvSpPr>
              <a:spLocks noChangeArrowheads="1"/>
            </p:cNvSpPr>
            <p:nvPr/>
          </p:nvSpPr>
          <p:spPr bwMode="auto">
            <a:xfrm>
              <a:off x="2160" y="1392"/>
              <a:ext cx="1152" cy="384"/>
            </a:xfrm>
            <a:prstGeom prst="flowChartDecision">
              <a:avLst/>
            </a:prstGeom>
            <a:noFill/>
            <a:ln w="19050">
              <a:solidFill>
                <a:schemeClr val="tx1"/>
              </a:solidFill>
              <a:miter lim="800000"/>
              <a:headEnd/>
              <a:tailEnd/>
            </a:ln>
          </p:spPr>
          <p:txBody>
            <a:bodyPr wrap="none" anchor="ctr"/>
            <a:lstStyle/>
            <a:p>
              <a:endParaRPr lang="zh-CN" altLang="en-US"/>
            </a:p>
          </p:txBody>
        </p:sp>
        <p:sp>
          <p:nvSpPr>
            <p:cNvPr id="77852" name="Line 90"/>
            <p:cNvSpPr>
              <a:spLocks noChangeShapeType="1"/>
            </p:cNvSpPr>
            <p:nvPr/>
          </p:nvSpPr>
          <p:spPr bwMode="auto">
            <a:xfrm>
              <a:off x="1440" y="1152"/>
              <a:ext cx="192" cy="0"/>
            </a:xfrm>
            <a:prstGeom prst="line">
              <a:avLst/>
            </a:prstGeom>
            <a:noFill/>
            <a:ln w="19050">
              <a:solidFill>
                <a:schemeClr val="tx1"/>
              </a:solidFill>
              <a:round/>
              <a:headEnd/>
              <a:tailEnd/>
            </a:ln>
          </p:spPr>
          <p:txBody>
            <a:bodyPr/>
            <a:lstStyle/>
            <a:p>
              <a:endParaRPr lang="zh-CN" altLang="en-US"/>
            </a:p>
          </p:txBody>
        </p:sp>
        <p:sp>
          <p:nvSpPr>
            <p:cNvPr id="77853" name="Text Box 91"/>
            <p:cNvSpPr txBox="1">
              <a:spLocks noChangeArrowheads="1"/>
            </p:cNvSpPr>
            <p:nvPr/>
          </p:nvSpPr>
          <p:spPr bwMode="auto">
            <a:xfrm>
              <a:off x="2064" y="1392"/>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7854" name="Text Box 92"/>
            <p:cNvSpPr txBox="1">
              <a:spLocks noChangeArrowheads="1"/>
            </p:cNvSpPr>
            <p:nvPr/>
          </p:nvSpPr>
          <p:spPr bwMode="auto">
            <a:xfrm>
              <a:off x="509" y="3168"/>
              <a:ext cx="720" cy="43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处理接收的字符</a:t>
              </a:r>
            </a:p>
          </p:txBody>
        </p:sp>
        <p:sp>
          <p:nvSpPr>
            <p:cNvPr id="77855" name="Line 93"/>
            <p:cNvSpPr>
              <a:spLocks noChangeShapeType="1"/>
            </p:cNvSpPr>
            <p:nvPr/>
          </p:nvSpPr>
          <p:spPr bwMode="auto">
            <a:xfrm>
              <a:off x="864" y="3600"/>
              <a:ext cx="0" cy="144"/>
            </a:xfrm>
            <a:prstGeom prst="line">
              <a:avLst/>
            </a:prstGeom>
            <a:noFill/>
            <a:ln w="19050">
              <a:solidFill>
                <a:schemeClr val="tx1"/>
              </a:solidFill>
              <a:round/>
              <a:headEnd/>
              <a:tailEnd type="triangle" w="sm" len="med"/>
            </a:ln>
          </p:spPr>
          <p:txBody>
            <a:bodyPr/>
            <a:lstStyle/>
            <a:p>
              <a:endParaRPr lang="zh-CN" altLang="en-US"/>
            </a:p>
          </p:txBody>
        </p:sp>
        <p:sp>
          <p:nvSpPr>
            <p:cNvPr id="77856" name="Text Box 94"/>
            <p:cNvSpPr txBox="1">
              <a:spLocks noChangeArrowheads="1"/>
            </p:cNvSpPr>
            <p:nvPr/>
          </p:nvSpPr>
          <p:spPr bwMode="auto">
            <a:xfrm>
              <a:off x="3888" y="2592"/>
              <a:ext cx="1392" cy="240"/>
            </a:xfrm>
            <a:prstGeom prst="rect">
              <a:avLst/>
            </a:prstGeom>
            <a:noFill/>
            <a:ln w="19050">
              <a:solidFill>
                <a:srgbClr val="990099"/>
              </a:solidFill>
              <a:miter lim="800000"/>
              <a:headEnd/>
              <a:tailEnd/>
            </a:ln>
          </p:spPr>
          <p:txBody>
            <a:bodyPr lIns="18000" tIns="10800" rIns="18000" bIns="10800" anchor="ctr"/>
            <a:lstStyle/>
            <a:p>
              <a:pPr algn="ctr" eaLnBrk="0" hangingPunct="0"/>
              <a:r>
                <a:rPr kumimoji="1" lang="en-US" altLang="zh-CN" sz="2000" b="1">
                  <a:solidFill>
                    <a:srgbClr val="990099"/>
                  </a:solidFill>
                  <a:latin typeface="宋体" charset="-122"/>
                </a:rPr>
                <a:t>CPU</a:t>
              </a:r>
              <a:r>
                <a:rPr kumimoji="1" lang="zh-CN" altLang="en-US" sz="2000" b="1">
                  <a:solidFill>
                    <a:srgbClr val="990099"/>
                  </a:solidFill>
                  <a:latin typeface="宋体" charset="-122"/>
                </a:rPr>
                <a:t>处理其他事务</a:t>
              </a:r>
            </a:p>
          </p:txBody>
        </p:sp>
        <p:sp>
          <p:nvSpPr>
            <p:cNvPr id="77857" name="Line 95"/>
            <p:cNvSpPr>
              <a:spLocks noChangeShapeType="1"/>
            </p:cNvSpPr>
            <p:nvPr/>
          </p:nvSpPr>
          <p:spPr bwMode="auto">
            <a:xfrm>
              <a:off x="864" y="816"/>
              <a:ext cx="0" cy="192"/>
            </a:xfrm>
            <a:prstGeom prst="line">
              <a:avLst/>
            </a:prstGeom>
            <a:noFill/>
            <a:ln w="19050">
              <a:solidFill>
                <a:srgbClr val="FF0000"/>
              </a:solidFill>
              <a:round/>
              <a:headEnd/>
              <a:tailEnd type="triangle" w="sm" len="med"/>
            </a:ln>
          </p:spPr>
          <p:txBody>
            <a:bodyPr/>
            <a:lstStyle/>
            <a:p>
              <a:endParaRPr lang="zh-CN" altLang="en-US"/>
            </a:p>
          </p:txBody>
        </p:sp>
        <p:sp>
          <p:nvSpPr>
            <p:cNvPr id="77858" name="Text Box 96"/>
            <p:cNvSpPr txBox="1">
              <a:spLocks noChangeArrowheads="1"/>
            </p:cNvSpPr>
            <p:nvPr/>
          </p:nvSpPr>
          <p:spPr bwMode="auto">
            <a:xfrm>
              <a:off x="5165" y="2976"/>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solidFill>
                    <a:srgbClr val="990099"/>
                  </a:solidFill>
                  <a:latin typeface="宋体" charset="-122"/>
                </a:rPr>
                <a:t>N</a:t>
              </a:r>
            </a:p>
          </p:txBody>
        </p:sp>
        <p:sp>
          <p:nvSpPr>
            <p:cNvPr id="77859" name="Line 97"/>
            <p:cNvSpPr>
              <a:spLocks noChangeShapeType="1"/>
            </p:cNvSpPr>
            <p:nvPr/>
          </p:nvSpPr>
          <p:spPr bwMode="auto">
            <a:xfrm>
              <a:off x="4560" y="3312"/>
              <a:ext cx="0" cy="240"/>
            </a:xfrm>
            <a:prstGeom prst="line">
              <a:avLst/>
            </a:prstGeom>
            <a:noFill/>
            <a:ln w="19050">
              <a:solidFill>
                <a:srgbClr val="990099"/>
              </a:solidFill>
              <a:round/>
              <a:headEnd/>
              <a:tailEnd type="triangle" w="sm" len="med"/>
            </a:ln>
          </p:spPr>
          <p:txBody>
            <a:bodyPr/>
            <a:lstStyle/>
            <a:p>
              <a:endParaRPr lang="zh-CN" altLang="en-US"/>
            </a:p>
          </p:txBody>
        </p:sp>
        <p:sp>
          <p:nvSpPr>
            <p:cNvPr id="77860" name="Text Box 98"/>
            <p:cNvSpPr txBox="1">
              <a:spLocks noChangeArrowheads="1"/>
            </p:cNvSpPr>
            <p:nvPr/>
          </p:nvSpPr>
          <p:spPr bwMode="auto">
            <a:xfrm>
              <a:off x="4224" y="3072"/>
              <a:ext cx="832" cy="206"/>
            </a:xfrm>
            <a:prstGeom prst="rect">
              <a:avLst/>
            </a:prstGeom>
            <a:noFill/>
            <a:ln w="9525">
              <a:noFill/>
              <a:miter lim="800000"/>
              <a:headEnd/>
              <a:tailEnd/>
            </a:ln>
          </p:spPr>
          <p:txBody>
            <a:bodyPr lIns="18000" tIns="10800" rIns="18000" bIns="10800">
              <a:spAutoFit/>
            </a:bodyPr>
            <a:lstStyle/>
            <a:p>
              <a:pPr algn="ctr" eaLnBrk="0" hangingPunct="0"/>
              <a:r>
                <a:rPr kumimoji="1" lang="zh-CN" altLang="en-US" sz="2000" b="1">
                  <a:solidFill>
                    <a:srgbClr val="990099"/>
                  </a:solidFill>
                  <a:latin typeface="宋体" charset="-122"/>
                </a:rPr>
                <a:t>结束程序？</a:t>
              </a:r>
            </a:p>
          </p:txBody>
        </p:sp>
        <p:sp>
          <p:nvSpPr>
            <p:cNvPr id="77861" name="AutoShape 99"/>
            <p:cNvSpPr>
              <a:spLocks noChangeArrowheads="1"/>
            </p:cNvSpPr>
            <p:nvPr/>
          </p:nvSpPr>
          <p:spPr bwMode="auto">
            <a:xfrm>
              <a:off x="3936" y="3024"/>
              <a:ext cx="1248" cy="288"/>
            </a:xfrm>
            <a:prstGeom prst="flowChartDecision">
              <a:avLst/>
            </a:prstGeom>
            <a:noFill/>
            <a:ln w="19050">
              <a:solidFill>
                <a:srgbClr val="990099"/>
              </a:solidFill>
              <a:miter lim="800000"/>
              <a:headEnd/>
              <a:tailEnd/>
            </a:ln>
          </p:spPr>
          <p:txBody>
            <a:bodyPr wrap="none" anchor="ctr"/>
            <a:lstStyle/>
            <a:p>
              <a:endParaRPr lang="zh-CN" altLang="en-US"/>
            </a:p>
          </p:txBody>
        </p:sp>
        <p:sp>
          <p:nvSpPr>
            <p:cNvPr id="77862" name="Text Box 100"/>
            <p:cNvSpPr txBox="1">
              <a:spLocks noChangeArrowheads="1"/>
            </p:cNvSpPr>
            <p:nvPr/>
          </p:nvSpPr>
          <p:spPr bwMode="auto">
            <a:xfrm>
              <a:off x="4416" y="3312"/>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solidFill>
                    <a:srgbClr val="990099"/>
                  </a:solidFill>
                  <a:latin typeface="宋体" charset="-122"/>
                </a:rPr>
                <a:t>Y</a:t>
              </a:r>
            </a:p>
          </p:txBody>
        </p:sp>
        <p:sp>
          <p:nvSpPr>
            <p:cNvPr id="77863" name="Line 101"/>
            <p:cNvSpPr>
              <a:spLocks noChangeShapeType="1"/>
            </p:cNvSpPr>
            <p:nvPr/>
          </p:nvSpPr>
          <p:spPr bwMode="auto">
            <a:xfrm>
              <a:off x="4560" y="2832"/>
              <a:ext cx="0" cy="192"/>
            </a:xfrm>
            <a:prstGeom prst="line">
              <a:avLst/>
            </a:prstGeom>
            <a:noFill/>
            <a:ln w="19050">
              <a:solidFill>
                <a:srgbClr val="990099"/>
              </a:solidFill>
              <a:round/>
              <a:headEnd/>
              <a:tailEnd type="triangle" w="sm" len="med"/>
            </a:ln>
          </p:spPr>
          <p:txBody>
            <a:bodyPr/>
            <a:lstStyle/>
            <a:p>
              <a:endParaRPr lang="zh-CN" altLang="en-US"/>
            </a:p>
          </p:txBody>
        </p:sp>
        <p:sp>
          <p:nvSpPr>
            <p:cNvPr id="77864" name="Text Box 102"/>
            <p:cNvSpPr txBox="1">
              <a:spLocks noChangeArrowheads="1"/>
            </p:cNvSpPr>
            <p:nvPr/>
          </p:nvSpPr>
          <p:spPr bwMode="auto">
            <a:xfrm>
              <a:off x="3312" y="2064"/>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solidFill>
                    <a:srgbClr val="CC3300"/>
                  </a:solidFill>
                  <a:latin typeface="宋体" charset="-122"/>
                </a:rPr>
                <a:t>N</a:t>
              </a:r>
            </a:p>
          </p:txBody>
        </p:sp>
        <p:sp>
          <p:nvSpPr>
            <p:cNvPr id="77865" name="Text Box 103"/>
            <p:cNvSpPr txBox="1">
              <a:spLocks noChangeArrowheads="1"/>
            </p:cNvSpPr>
            <p:nvPr/>
          </p:nvSpPr>
          <p:spPr bwMode="auto">
            <a:xfrm>
              <a:off x="2357" y="2118"/>
              <a:ext cx="784" cy="398"/>
            </a:xfrm>
            <a:prstGeom prst="rect">
              <a:avLst/>
            </a:prstGeom>
            <a:noFill/>
            <a:ln w="9525">
              <a:noFill/>
              <a:miter lim="800000"/>
              <a:headEnd/>
              <a:tailEnd/>
            </a:ln>
          </p:spPr>
          <p:txBody>
            <a:bodyPr lIns="18000" tIns="10800" rIns="18000" bIns="10800">
              <a:spAutoFit/>
            </a:bodyPr>
            <a:lstStyle/>
            <a:p>
              <a:pPr algn="ctr" eaLnBrk="0" hangingPunct="0"/>
              <a:r>
                <a:rPr kumimoji="1" lang="zh-CN" altLang="en-US" sz="2000" b="1">
                  <a:solidFill>
                    <a:srgbClr val="CC3300"/>
                  </a:solidFill>
                  <a:latin typeface="宋体" charset="-122"/>
                </a:rPr>
                <a:t>有新发送请求？</a:t>
              </a:r>
            </a:p>
          </p:txBody>
        </p:sp>
        <p:sp>
          <p:nvSpPr>
            <p:cNvPr id="77866" name="AutoShape 104"/>
            <p:cNvSpPr>
              <a:spLocks noChangeArrowheads="1"/>
            </p:cNvSpPr>
            <p:nvPr/>
          </p:nvSpPr>
          <p:spPr bwMode="auto">
            <a:xfrm>
              <a:off x="2160" y="1998"/>
              <a:ext cx="1152" cy="594"/>
            </a:xfrm>
            <a:prstGeom prst="flowChartDecision">
              <a:avLst/>
            </a:prstGeom>
            <a:noFill/>
            <a:ln w="19050">
              <a:solidFill>
                <a:srgbClr val="CC3300"/>
              </a:solidFill>
              <a:miter lim="800000"/>
              <a:headEnd/>
              <a:tailEnd/>
            </a:ln>
          </p:spPr>
          <p:txBody>
            <a:bodyPr wrap="none" anchor="ctr"/>
            <a:lstStyle/>
            <a:p>
              <a:endParaRPr lang="zh-CN" altLang="en-US"/>
            </a:p>
          </p:txBody>
        </p:sp>
        <p:sp>
          <p:nvSpPr>
            <p:cNvPr id="77867" name="Line 105"/>
            <p:cNvSpPr>
              <a:spLocks noChangeShapeType="1"/>
            </p:cNvSpPr>
            <p:nvPr/>
          </p:nvSpPr>
          <p:spPr bwMode="auto">
            <a:xfrm>
              <a:off x="2736" y="2592"/>
              <a:ext cx="0" cy="192"/>
            </a:xfrm>
            <a:prstGeom prst="line">
              <a:avLst/>
            </a:prstGeom>
            <a:noFill/>
            <a:ln w="19050">
              <a:solidFill>
                <a:srgbClr val="CC3300"/>
              </a:solidFill>
              <a:round/>
              <a:headEnd/>
              <a:tailEnd type="triangle" w="sm" len="med"/>
            </a:ln>
          </p:spPr>
          <p:txBody>
            <a:bodyPr/>
            <a:lstStyle/>
            <a:p>
              <a:endParaRPr lang="zh-CN" altLang="en-US"/>
            </a:p>
          </p:txBody>
        </p:sp>
        <p:sp>
          <p:nvSpPr>
            <p:cNvPr id="77868" name="Line 106"/>
            <p:cNvSpPr>
              <a:spLocks noChangeShapeType="1"/>
            </p:cNvSpPr>
            <p:nvPr/>
          </p:nvSpPr>
          <p:spPr bwMode="auto">
            <a:xfrm>
              <a:off x="3504" y="2292"/>
              <a:ext cx="0" cy="924"/>
            </a:xfrm>
            <a:prstGeom prst="line">
              <a:avLst/>
            </a:prstGeom>
            <a:noFill/>
            <a:ln w="19050">
              <a:solidFill>
                <a:srgbClr val="CC3300"/>
              </a:solidFill>
              <a:round/>
              <a:headEnd/>
              <a:tailEnd type="triangle" w="sm" len="med"/>
            </a:ln>
          </p:spPr>
          <p:txBody>
            <a:bodyPr/>
            <a:lstStyle/>
            <a:p>
              <a:endParaRPr lang="zh-CN" altLang="en-US"/>
            </a:p>
          </p:txBody>
        </p:sp>
        <p:sp>
          <p:nvSpPr>
            <p:cNvPr id="77869" name="Text Box 107"/>
            <p:cNvSpPr txBox="1">
              <a:spLocks noChangeArrowheads="1"/>
            </p:cNvSpPr>
            <p:nvPr/>
          </p:nvSpPr>
          <p:spPr bwMode="auto">
            <a:xfrm>
              <a:off x="2784" y="2544"/>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solidFill>
                    <a:srgbClr val="CC3300"/>
                  </a:solidFill>
                  <a:latin typeface="宋体" charset="-122"/>
                </a:rPr>
                <a:t>Y</a:t>
              </a:r>
            </a:p>
          </p:txBody>
        </p:sp>
        <p:sp>
          <p:nvSpPr>
            <p:cNvPr id="77870" name="Text Box 108"/>
            <p:cNvSpPr txBox="1">
              <a:spLocks noChangeArrowheads="1"/>
            </p:cNvSpPr>
            <p:nvPr/>
          </p:nvSpPr>
          <p:spPr bwMode="auto">
            <a:xfrm>
              <a:off x="288" y="192"/>
              <a:ext cx="1152" cy="240"/>
            </a:xfrm>
            <a:prstGeom prst="rect">
              <a:avLst/>
            </a:prstGeom>
            <a:solidFill>
              <a:schemeClr val="bg1"/>
            </a:solidFill>
            <a:ln w="19050">
              <a:solidFill>
                <a:srgbClr val="990099"/>
              </a:solidFill>
              <a:miter lim="800000"/>
              <a:headEnd/>
              <a:tailEnd/>
            </a:ln>
          </p:spPr>
          <p:txBody>
            <a:bodyPr lIns="18000" tIns="10800" rIns="18000" bIns="10800" anchor="ctr"/>
            <a:lstStyle/>
            <a:p>
              <a:pPr algn="ctr" eaLnBrk="0" hangingPunct="0"/>
              <a:r>
                <a:rPr kumimoji="1" lang="zh-CN" altLang="en-US" sz="2000" b="1" dirty="0">
                  <a:solidFill>
                    <a:srgbClr val="990099"/>
                  </a:solidFill>
                  <a:latin typeface="宋体" charset="-122"/>
                </a:rPr>
                <a:t>程序初始化</a:t>
              </a:r>
            </a:p>
          </p:txBody>
        </p:sp>
        <p:sp>
          <p:nvSpPr>
            <p:cNvPr id="77871" name="Text Box 109"/>
            <p:cNvSpPr txBox="1">
              <a:spLocks noChangeArrowheads="1"/>
            </p:cNvSpPr>
            <p:nvPr/>
          </p:nvSpPr>
          <p:spPr bwMode="auto">
            <a:xfrm>
              <a:off x="642" y="2338"/>
              <a:ext cx="544" cy="206"/>
            </a:xfrm>
            <a:prstGeom prst="rect">
              <a:avLst/>
            </a:prstGeom>
            <a:noFill/>
            <a:ln w="9525">
              <a:noFill/>
              <a:miter lim="800000"/>
              <a:headEnd/>
              <a:tailEnd/>
            </a:ln>
          </p:spPr>
          <p:txBody>
            <a:bodyPr lIns="18000" tIns="10800" rIns="18000" bIns="10800">
              <a:spAutoFit/>
            </a:bodyPr>
            <a:lstStyle/>
            <a:p>
              <a:pPr algn="ctr" eaLnBrk="0" hangingPunct="0"/>
              <a:r>
                <a:rPr kumimoji="1" lang="en-US" altLang="zh-CN" sz="2000" b="1">
                  <a:latin typeface="宋体" charset="-122"/>
                </a:rPr>
                <a:t>D0=1</a:t>
              </a:r>
              <a:r>
                <a:rPr kumimoji="1" lang="zh-CN" altLang="en-US" sz="2000" b="1">
                  <a:latin typeface="宋体" charset="-122"/>
                </a:rPr>
                <a:t>？</a:t>
              </a:r>
            </a:p>
          </p:txBody>
        </p:sp>
        <p:sp>
          <p:nvSpPr>
            <p:cNvPr id="77872" name="AutoShape 110"/>
            <p:cNvSpPr>
              <a:spLocks noChangeArrowheads="1"/>
            </p:cNvSpPr>
            <p:nvPr/>
          </p:nvSpPr>
          <p:spPr bwMode="auto">
            <a:xfrm>
              <a:off x="384" y="2304"/>
              <a:ext cx="960" cy="288"/>
            </a:xfrm>
            <a:prstGeom prst="flowChartDecision">
              <a:avLst/>
            </a:prstGeom>
            <a:noFill/>
            <a:ln w="19050">
              <a:solidFill>
                <a:schemeClr val="tx1"/>
              </a:solidFill>
              <a:miter lim="800000"/>
              <a:headEnd/>
              <a:tailEnd/>
            </a:ln>
          </p:spPr>
          <p:txBody>
            <a:bodyPr wrap="none" anchor="ctr"/>
            <a:lstStyle/>
            <a:p>
              <a:endParaRPr lang="zh-CN" altLang="en-US"/>
            </a:p>
          </p:txBody>
        </p:sp>
        <p:sp>
          <p:nvSpPr>
            <p:cNvPr id="77873" name="Line 111"/>
            <p:cNvSpPr>
              <a:spLocks noChangeShapeType="1"/>
            </p:cNvSpPr>
            <p:nvPr/>
          </p:nvSpPr>
          <p:spPr bwMode="auto">
            <a:xfrm>
              <a:off x="864" y="2592"/>
              <a:ext cx="0" cy="192"/>
            </a:xfrm>
            <a:prstGeom prst="line">
              <a:avLst/>
            </a:prstGeom>
            <a:noFill/>
            <a:ln w="19050">
              <a:solidFill>
                <a:schemeClr val="tx1"/>
              </a:solidFill>
              <a:round/>
              <a:headEnd/>
              <a:tailEnd type="triangle" w="sm" len="med"/>
            </a:ln>
          </p:spPr>
          <p:txBody>
            <a:bodyPr/>
            <a:lstStyle/>
            <a:p>
              <a:endParaRPr lang="zh-CN" altLang="en-US"/>
            </a:p>
          </p:txBody>
        </p:sp>
        <p:sp>
          <p:nvSpPr>
            <p:cNvPr id="77874" name="Text Box 112"/>
            <p:cNvSpPr txBox="1">
              <a:spLocks noChangeArrowheads="1"/>
            </p:cNvSpPr>
            <p:nvPr/>
          </p:nvSpPr>
          <p:spPr bwMode="auto">
            <a:xfrm>
              <a:off x="720" y="2562"/>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7875" name="Line 113"/>
            <p:cNvSpPr>
              <a:spLocks noChangeShapeType="1"/>
            </p:cNvSpPr>
            <p:nvPr/>
          </p:nvSpPr>
          <p:spPr bwMode="auto">
            <a:xfrm flipH="1">
              <a:off x="864" y="2016"/>
              <a:ext cx="768" cy="0"/>
            </a:xfrm>
            <a:prstGeom prst="line">
              <a:avLst/>
            </a:prstGeom>
            <a:noFill/>
            <a:ln w="19050">
              <a:solidFill>
                <a:schemeClr val="tx1"/>
              </a:solidFill>
              <a:round/>
              <a:headEnd/>
              <a:tailEnd type="triangle" w="sm" len="med"/>
            </a:ln>
          </p:spPr>
          <p:txBody>
            <a:bodyPr/>
            <a:lstStyle/>
            <a:p>
              <a:endParaRPr lang="zh-CN" altLang="en-US"/>
            </a:p>
          </p:txBody>
        </p:sp>
        <p:sp>
          <p:nvSpPr>
            <p:cNvPr id="77876" name="Line 114"/>
            <p:cNvSpPr>
              <a:spLocks noChangeShapeType="1"/>
            </p:cNvSpPr>
            <p:nvPr/>
          </p:nvSpPr>
          <p:spPr bwMode="auto">
            <a:xfrm>
              <a:off x="2736" y="672"/>
              <a:ext cx="0" cy="240"/>
            </a:xfrm>
            <a:prstGeom prst="line">
              <a:avLst/>
            </a:prstGeom>
            <a:noFill/>
            <a:ln w="19050">
              <a:solidFill>
                <a:schemeClr val="tx1"/>
              </a:solidFill>
              <a:round/>
              <a:headEnd/>
              <a:tailEnd type="triangle" w="sm" len="med"/>
            </a:ln>
          </p:spPr>
          <p:txBody>
            <a:bodyPr/>
            <a:lstStyle/>
            <a:p>
              <a:endParaRPr lang="zh-CN" altLang="en-US"/>
            </a:p>
          </p:txBody>
        </p:sp>
        <p:sp>
          <p:nvSpPr>
            <p:cNvPr id="77877" name="Text Box 115"/>
            <p:cNvSpPr txBox="1">
              <a:spLocks noChangeArrowheads="1"/>
            </p:cNvSpPr>
            <p:nvPr/>
          </p:nvSpPr>
          <p:spPr bwMode="auto">
            <a:xfrm>
              <a:off x="2509" y="946"/>
              <a:ext cx="544" cy="206"/>
            </a:xfrm>
            <a:prstGeom prst="rect">
              <a:avLst/>
            </a:prstGeom>
            <a:noFill/>
            <a:ln w="9525">
              <a:noFill/>
              <a:miter lim="800000"/>
              <a:headEnd/>
              <a:tailEnd/>
            </a:ln>
          </p:spPr>
          <p:txBody>
            <a:bodyPr lIns="18000" tIns="10800" rIns="18000" bIns="10800">
              <a:spAutoFit/>
            </a:bodyPr>
            <a:lstStyle/>
            <a:p>
              <a:pPr algn="ctr" eaLnBrk="0" hangingPunct="0"/>
              <a:r>
                <a:rPr kumimoji="1" lang="en-US" altLang="zh-CN" sz="2000" b="1">
                  <a:latin typeface="宋体" charset="-122"/>
                </a:rPr>
                <a:t>D5=1</a:t>
              </a:r>
              <a:r>
                <a:rPr kumimoji="1" lang="zh-CN" altLang="en-US" sz="2000" b="1">
                  <a:latin typeface="宋体" charset="-122"/>
                </a:rPr>
                <a:t>？</a:t>
              </a:r>
            </a:p>
          </p:txBody>
        </p:sp>
        <p:sp>
          <p:nvSpPr>
            <p:cNvPr id="77878" name="AutoShape 116"/>
            <p:cNvSpPr>
              <a:spLocks noChangeArrowheads="1"/>
            </p:cNvSpPr>
            <p:nvPr/>
          </p:nvSpPr>
          <p:spPr bwMode="auto">
            <a:xfrm>
              <a:off x="2304" y="912"/>
              <a:ext cx="864" cy="288"/>
            </a:xfrm>
            <a:prstGeom prst="flowChartDecision">
              <a:avLst/>
            </a:prstGeom>
            <a:noFill/>
            <a:ln w="19050">
              <a:solidFill>
                <a:schemeClr val="tx1"/>
              </a:solidFill>
              <a:miter lim="800000"/>
              <a:headEnd/>
              <a:tailEnd/>
            </a:ln>
          </p:spPr>
          <p:txBody>
            <a:bodyPr wrap="none" anchor="ctr"/>
            <a:lstStyle/>
            <a:p>
              <a:endParaRPr lang="zh-CN" altLang="en-US"/>
            </a:p>
          </p:txBody>
        </p:sp>
        <p:sp>
          <p:nvSpPr>
            <p:cNvPr id="77879" name="Line 117"/>
            <p:cNvSpPr>
              <a:spLocks noChangeShapeType="1"/>
            </p:cNvSpPr>
            <p:nvPr/>
          </p:nvSpPr>
          <p:spPr bwMode="auto">
            <a:xfrm>
              <a:off x="2736" y="1200"/>
              <a:ext cx="0" cy="192"/>
            </a:xfrm>
            <a:prstGeom prst="line">
              <a:avLst/>
            </a:prstGeom>
            <a:noFill/>
            <a:ln w="19050">
              <a:solidFill>
                <a:schemeClr val="tx1"/>
              </a:solidFill>
              <a:round/>
              <a:headEnd/>
              <a:tailEnd type="triangle" w="sm" len="med"/>
            </a:ln>
          </p:spPr>
          <p:txBody>
            <a:bodyPr/>
            <a:lstStyle/>
            <a:p>
              <a:endParaRPr lang="zh-CN" altLang="en-US"/>
            </a:p>
          </p:txBody>
        </p:sp>
        <p:sp>
          <p:nvSpPr>
            <p:cNvPr id="77880" name="Text Box 118"/>
            <p:cNvSpPr txBox="1">
              <a:spLocks noChangeArrowheads="1"/>
            </p:cNvSpPr>
            <p:nvPr/>
          </p:nvSpPr>
          <p:spPr bwMode="auto">
            <a:xfrm>
              <a:off x="2602" y="1152"/>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7881" name="Line 119"/>
            <p:cNvSpPr>
              <a:spLocks noChangeShapeType="1"/>
            </p:cNvSpPr>
            <p:nvPr/>
          </p:nvSpPr>
          <p:spPr bwMode="auto">
            <a:xfrm>
              <a:off x="4560" y="1632"/>
              <a:ext cx="0" cy="192"/>
            </a:xfrm>
            <a:prstGeom prst="line">
              <a:avLst/>
            </a:prstGeom>
            <a:noFill/>
            <a:ln w="19050">
              <a:solidFill>
                <a:schemeClr val="tx1"/>
              </a:solidFill>
              <a:round/>
              <a:headEnd/>
              <a:tailEnd type="triangle" w="sm" len="med"/>
            </a:ln>
          </p:spPr>
          <p:txBody>
            <a:bodyPr/>
            <a:lstStyle/>
            <a:p>
              <a:endParaRPr lang="zh-CN" altLang="en-US"/>
            </a:p>
          </p:txBody>
        </p:sp>
        <p:sp>
          <p:nvSpPr>
            <p:cNvPr id="77882" name="Text Box 120"/>
            <p:cNvSpPr txBox="1">
              <a:spLocks noChangeArrowheads="1"/>
            </p:cNvSpPr>
            <p:nvPr/>
          </p:nvSpPr>
          <p:spPr bwMode="auto">
            <a:xfrm>
              <a:off x="4176" y="1387"/>
              <a:ext cx="864" cy="208"/>
            </a:xfrm>
            <a:prstGeom prst="rect">
              <a:avLst/>
            </a:prstGeom>
            <a:noFill/>
            <a:ln w="9525">
              <a:noFill/>
              <a:miter lim="800000"/>
              <a:headEnd/>
              <a:tailEnd/>
            </a:ln>
          </p:spPr>
          <p:txBody>
            <a:bodyPr wrap="square" lIns="18000" tIns="10800" rIns="18000" bIns="10800">
              <a:spAutoFit/>
            </a:bodyPr>
            <a:lstStyle/>
            <a:p>
              <a:pPr algn="ctr" eaLnBrk="0" hangingPunct="0"/>
              <a:r>
                <a:rPr kumimoji="1" lang="en-US" altLang="zh-CN" sz="2000" b="1" dirty="0">
                  <a:latin typeface="宋体" charset="-122"/>
                </a:rPr>
                <a:t>D3</a:t>
              </a:r>
              <a:r>
                <a:rPr kumimoji="1" lang="en-US" altLang="zh-CN" sz="2000" b="1" dirty="0">
                  <a:latin typeface="Times New Roman" pitchFamily="18" charset="0"/>
                  <a:ea typeface="Adobe Gothic Std B" pitchFamily="34" charset="-128"/>
                  <a:cs typeface="Times New Roman" pitchFamily="18" charset="0"/>
                </a:rPr>
                <a:t>~</a:t>
              </a:r>
              <a:r>
                <a:rPr kumimoji="1" lang="en-US" altLang="zh-CN" sz="2000" b="1" dirty="0">
                  <a:latin typeface="宋体" charset="-122"/>
                </a:rPr>
                <a:t>D0≠0</a:t>
              </a:r>
              <a:r>
                <a:rPr kumimoji="1" lang="zh-CN" altLang="en-US" sz="2000" b="1" dirty="0">
                  <a:latin typeface="宋体" charset="-122"/>
                </a:rPr>
                <a:t>？</a:t>
              </a:r>
            </a:p>
          </p:txBody>
        </p:sp>
        <p:sp>
          <p:nvSpPr>
            <p:cNvPr id="77883" name="AutoShape 121"/>
            <p:cNvSpPr>
              <a:spLocks noChangeArrowheads="1"/>
            </p:cNvSpPr>
            <p:nvPr/>
          </p:nvSpPr>
          <p:spPr bwMode="auto">
            <a:xfrm>
              <a:off x="3984" y="1344"/>
              <a:ext cx="1152" cy="288"/>
            </a:xfrm>
            <a:prstGeom prst="flowChartDecision">
              <a:avLst/>
            </a:prstGeom>
            <a:noFill/>
            <a:ln w="19050">
              <a:solidFill>
                <a:schemeClr val="tx1"/>
              </a:solidFill>
              <a:miter lim="800000"/>
              <a:headEnd/>
              <a:tailEnd/>
            </a:ln>
          </p:spPr>
          <p:txBody>
            <a:bodyPr wrap="none" anchor="ctr"/>
            <a:lstStyle/>
            <a:p>
              <a:endParaRPr lang="zh-CN" altLang="en-US"/>
            </a:p>
          </p:txBody>
        </p:sp>
        <p:sp>
          <p:nvSpPr>
            <p:cNvPr id="77884" name="Text Box 122"/>
            <p:cNvSpPr txBox="1">
              <a:spLocks noChangeArrowheads="1"/>
            </p:cNvSpPr>
            <p:nvPr/>
          </p:nvSpPr>
          <p:spPr bwMode="auto">
            <a:xfrm>
              <a:off x="4416" y="1600"/>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7885" name="Line 123"/>
            <p:cNvSpPr>
              <a:spLocks noChangeShapeType="1"/>
            </p:cNvSpPr>
            <p:nvPr/>
          </p:nvSpPr>
          <p:spPr bwMode="auto">
            <a:xfrm>
              <a:off x="4560" y="1152"/>
              <a:ext cx="0" cy="192"/>
            </a:xfrm>
            <a:prstGeom prst="line">
              <a:avLst/>
            </a:prstGeom>
            <a:noFill/>
            <a:ln w="19050">
              <a:solidFill>
                <a:schemeClr val="tx1"/>
              </a:solidFill>
              <a:round/>
              <a:headEnd/>
              <a:tailEnd type="triangle" w="sm" len="med"/>
            </a:ln>
          </p:spPr>
          <p:txBody>
            <a:bodyPr/>
            <a:lstStyle/>
            <a:p>
              <a:endParaRPr lang="zh-CN" altLang="en-US"/>
            </a:p>
          </p:txBody>
        </p:sp>
        <p:sp>
          <p:nvSpPr>
            <p:cNvPr id="77886" name="Line 124"/>
            <p:cNvSpPr>
              <a:spLocks noChangeShapeType="1"/>
            </p:cNvSpPr>
            <p:nvPr/>
          </p:nvSpPr>
          <p:spPr bwMode="auto">
            <a:xfrm flipH="1">
              <a:off x="1632" y="1152"/>
              <a:ext cx="0" cy="864"/>
            </a:xfrm>
            <a:prstGeom prst="line">
              <a:avLst/>
            </a:prstGeom>
            <a:noFill/>
            <a:ln w="19050">
              <a:solidFill>
                <a:schemeClr val="tx1"/>
              </a:solidFill>
              <a:round/>
              <a:headEnd/>
              <a:tailEnd type="none" w="sm" len="med"/>
            </a:ln>
          </p:spPr>
          <p:txBody>
            <a:bodyPr/>
            <a:lstStyle/>
            <a:p>
              <a:endParaRPr lang="zh-CN" altLang="en-US"/>
            </a:p>
          </p:txBody>
        </p:sp>
        <p:sp>
          <p:nvSpPr>
            <p:cNvPr id="77887" name="Line 125"/>
            <p:cNvSpPr>
              <a:spLocks noChangeShapeType="1"/>
            </p:cNvSpPr>
            <p:nvPr/>
          </p:nvSpPr>
          <p:spPr bwMode="auto">
            <a:xfrm flipV="1">
              <a:off x="864" y="3744"/>
              <a:ext cx="960" cy="0"/>
            </a:xfrm>
            <a:prstGeom prst="line">
              <a:avLst/>
            </a:prstGeom>
            <a:noFill/>
            <a:ln w="19050">
              <a:solidFill>
                <a:schemeClr val="tx1"/>
              </a:solidFill>
              <a:round/>
              <a:headEnd/>
              <a:tailEnd/>
            </a:ln>
          </p:spPr>
          <p:txBody>
            <a:bodyPr/>
            <a:lstStyle/>
            <a:p>
              <a:endParaRPr lang="zh-CN" altLang="en-US"/>
            </a:p>
          </p:txBody>
        </p:sp>
        <p:sp>
          <p:nvSpPr>
            <p:cNvPr id="77888" name="Line 126"/>
            <p:cNvSpPr>
              <a:spLocks noChangeShapeType="1"/>
            </p:cNvSpPr>
            <p:nvPr/>
          </p:nvSpPr>
          <p:spPr bwMode="auto">
            <a:xfrm flipH="1">
              <a:off x="1824" y="672"/>
              <a:ext cx="0" cy="3072"/>
            </a:xfrm>
            <a:prstGeom prst="line">
              <a:avLst/>
            </a:prstGeom>
            <a:noFill/>
            <a:ln w="19050">
              <a:solidFill>
                <a:schemeClr val="tx1"/>
              </a:solidFill>
              <a:round/>
              <a:headEnd/>
              <a:tailEnd type="none" w="sm" len="med"/>
            </a:ln>
          </p:spPr>
          <p:txBody>
            <a:bodyPr/>
            <a:lstStyle/>
            <a:p>
              <a:endParaRPr lang="zh-CN" altLang="en-US"/>
            </a:p>
          </p:txBody>
        </p:sp>
        <p:sp>
          <p:nvSpPr>
            <p:cNvPr id="77889" name="Line 127"/>
            <p:cNvSpPr>
              <a:spLocks noChangeShapeType="1"/>
            </p:cNvSpPr>
            <p:nvPr/>
          </p:nvSpPr>
          <p:spPr bwMode="auto">
            <a:xfrm>
              <a:off x="1824" y="672"/>
              <a:ext cx="912" cy="0"/>
            </a:xfrm>
            <a:prstGeom prst="line">
              <a:avLst/>
            </a:prstGeom>
            <a:noFill/>
            <a:ln w="19050">
              <a:solidFill>
                <a:schemeClr val="tx1"/>
              </a:solidFill>
              <a:round/>
              <a:headEnd/>
              <a:tailEnd/>
            </a:ln>
          </p:spPr>
          <p:txBody>
            <a:bodyPr/>
            <a:lstStyle/>
            <a:p>
              <a:endParaRPr lang="zh-CN" altLang="en-US"/>
            </a:p>
          </p:txBody>
        </p:sp>
        <p:sp>
          <p:nvSpPr>
            <p:cNvPr id="77890" name="Text Box 128"/>
            <p:cNvSpPr txBox="1">
              <a:spLocks noChangeArrowheads="1"/>
            </p:cNvSpPr>
            <p:nvPr/>
          </p:nvSpPr>
          <p:spPr bwMode="auto">
            <a:xfrm>
              <a:off x="1344" y="2242"/>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7891" name="Text Box 129"/>
            <p:cNvSpPr txBox="1">
              <a:spLocks noChangeArrowheads="1"/>
            </p:cNvSpPr>
            <p:nvPr/>
          </p:nvSpPr>
          <p:spPr bwMode="auto">
            <a:xfrm>
              <a:off x="3274" y="1056"/>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7892" name="Line 130"/>
            <p:cNvSpPr>
              <a:spLocks noChangeShapeType="1"/>
            </p:cNvSpPr>
            <p:nvPr/>
          </p:nvSpPr>
          <p:spPr bwMode="auto">
            <a:xfrm>
              <a:off x="2016" y="1584"/>
              <a:ext cx="144" cy="0"/>
            </a:xfrm>
            <a:prstGeom prst="line">
              <a:avLst/>
            </a:prstGeom>
            <a:noFill/>
            <a:ln w="19050">
              <a:solidFill>
                <a:schemeClr val="tx1"/>
              </a:solidFill>
              <a:round/>
              <a:headEnd/>
              <a:tailEnd/>
            </a:ln>
          </p:spPr>
          <p:txBody>
            <a:bodyPr/>
            <a:lstStyle/>
            <a:p>
              <a:endParaRPr lang="zh-CN" altLang="en-US"/>
            </a:p>
          </p:txBody>
        </p:sp>
        <p:sp>
          <p:nvSpPr>
            <p:cNvPr id="77893" name="Text Box 131"/>
            <p:cNvSpPr txBox="1">
              <a:spLocks noChangeArrowheads="1"/>
            </p:cNvSpPr>
            <p:nvPr/>
          </p:nvSpPr>
          <p:spPr bwMode="auto">
            <a:xfrm>
              <a:off x="2602" y="1776"/>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77894" name="Line 132"/>
            <p:cNvSpPr>
              <a:spLocks noChangeShapeType="1"/>
            </p:cNvSpPr>
            <p:nvPr/>
          </p:nvSpPr>
          <p:spPr bwMode="auto">
            <a:xfrm>
              <a:off x="2544" y="2640"/>
              <a:ext cx="0" cy="144"/>
            </a:xfrm>
            <a:prstGeom prst="line">
              <a:avLst/>
            </a:prstGeom>
            <a:noFill/>
            <a:ln w="19050">
              <a:solidFill>
                <a:schemeClr val="tx1"/>
              </a:solidFill>
              <a:round/>
              <a:headEnd/>
              <a:tailEnd type="triangle" w="sm" len="med"/>
            </a:ln>
          </p:spPr>
          <p:txBody>
            <a:bodyPr/>
            <a:lstStyle/>
            <a:p>
              <a:endParaRPr lang="zh-CN" altLang="en-US"/>
            </a:p>
          </p:txBody>
        </p:sp>
        <p:sp>
          <p:nvSpPr>
            <p:cNvPr id="77895" name="Line 133"/>
            <p:cNvSpPr>
              <a:spLocks noChangeShapeType="1"/>
            </p:cNvSpPr>
            <p:nvPr/>
          </p:nvSpPr>
          <p:spPr bwMode="auto">
            <a:xfrm>
              <a:off x="2016" y="1584"/>
              <a:ext cx="0" cy="1056"/>
            </a:xfrm>
            <a:prstGeom prst="line">
              <a:avLst/>
            </a:prstGeom>
            <a:noFill/>
            <a:ln w="19050">
              <a:solidFill>
                <a:schemeClr val="tx1"/>
              </a:solidFill>
              <a:round/>
              <a:headEnd/>
              <a:tailEnd/>
            </a:ln>
          </p:spPr>
          <p:txBody>
            <a:bodyPr/>
            <a:lstStyle/>
            <a:p>
              <a:endParaRPr lang="zh-CN" altLang="en-US"/>
            </a:p>
          </p:txBody>
        </p:sp>
        <p:sp>
          <p:nvSpPr>
            <p:cNvPr id="77896" name="Line 134"/>
            <p:cNvSpPr>
              <a:spLocks noChangeShapeType="1"/>
            </p:cNvSpPr>
            <p:nvPr/>
          </p:nvSpPr>
          <p:spPr bwMode="auto">
            <a:xfrm flipH="1">
              <a:off x="3792" y="672"/>
              <a:ext cx="0" cy="2544"/>
            </a:xfrm>
            <a:prstGeom prst="line">
              <a:avLst/>
            </a:prstGeom>
            <a:noFill/>
            <a:ln w="19050">
              <a:solidFill>
                <a:schemeClr val="tx1"/>
              </a:solidFill>
              <a:round/>
              <a:headEnd/>
              <a:tailEnd type="none" w="sm" len="med"/>
            </a:ln>
          </p:spPr>
          <p:txBody>
            <a:bodyPr/>
            <a:lstStyle/>
            <a:p>
              <a:endParaRPr lang="zh-CN" altLang="en-US"/>
            </a:p>
          </p:txBody>
        </p:sp>
        <p:sp>
          <p:nvSpPr>
            <p:cNvPr id="77897" name="Line 135"/>
            <p:cNvSpPr>
              <a:spLocks noChangeShapeType="1"/>
            </p:cNvSpPr>
            <p:nvPr/>
          </p:nvSpPr>
          <p:spPr bwMode="auto">
            <a:xfrm>
              <a:off x="2736" y="3216"/>
              <a:ext cx="1056" cy="0"/>
            </a:xfrm>
            <a:prstGeom prst="line">
              <a:avLst/>
            </a:prstGeom>
            <a:noFill/>
            <a:ln w="19050">
              <a:solidFill>
                <a:schemeClr val="tx1"/>
              </a:solidFill>
              <a:round/>
              <a:headEnd/>
              <a:tailEnd/>
            </a:ln>
          </p:spPr>
          <p:txBody>
            <a:bodyPr/>
            <a:lstStyle/>
            <a:p>
              <a:endParaRPr lang="zh-CN" altLang="en-US"/>
            </a:p>
          </p:txBody>
        </p:sp>
        <p:sp>
          <p:nvSpPr>
            <p:cNvPr id="77898" name="Line 136"/>
            <p:cNvSpPr>
              <a:spLocks noChangeShapeType="1"/>
            </p:cNvSpPr>
            <p:nvPr/>
          </p:nvSpPr>
          <p:spPr bwMode="auto">
            <a:xfrm>
              <a:off x="3792" y="672"/>
              <a:ext cx="768" cy="0"/>
            </a:xfrm>
            <a:prstGeom prst="line">
              <a:avLst/>
            </a:prstGeom>
            <a:noFill/>
            <a:ln w="19050">
              <a:solidFill>
                <a:schemeClr val="tx1"/>
              </a:solidFill>
              <a:round/>
              <a:headEnd/>
              <a:tailEnd/>
            </a:ln>
          </p:spPr>
          <p:txBody>
            <a:bodyPr/>
            <a:lstStyle/>
            <a:p>
              <a:endParaRPr lang="zh-CN" altLang="en-US"/>
            </a:p>
          </p:txBody>
        </p:sp>
        <p:sp>
          <p:nvSpPr>
            <p:cNvPr id="77899" name="Text Box 137"/>
            <p:cNvSpPr txBox="1">
              <a:spLocks noChangeArrowheads="1"/>
            </p:cNvSpPr>
            <p:nvPr/>
          </p:nvSpPr>
          <p:spPr bwMode="auto">
            <a:xfrm>
              <a:off x="5165" y="1282"/>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77900" name="Line 138"/>
            <p:cNvSpPr>
              <a:spLocks noChangeShapeType="1"/>
            </p:cNvSpPr>
            <p:nvPr/>
          </p:nvSpPr>
          <p:spPr bwMode="auto">
            <a:xfrm>
              <a:off x="5136" y="1488"/>
              <a:ext cx="192" cy="0"/>
            </a:xfrm>
            <a:prstGeom prst="line">
              <a:avLst/>
            </a:prstGeom>
            <a:noFill/>
            <a:ln w="19050">
              <a:solidFill>
                <a:schemeClr val="tx1"/>
              </a:solidFill>
              <a:round/>
              <a:headEnd/>
              <a:tailEnd/>
            </a:ln>
          </p:spPr>
          <p:txBody>
            <a:bodyPr/>
            <a:lstStyle/>
            <a:p>
              <a:endParaRPr lang="zh-CN" altLang="en-US"/>
            </a:p>
          </p:txBody>
        </p:sp>
        <p:sp>
          <p:nvSpPr>
            <p:cNvPr id="77901" name="Line 139"/>
            <p:cNvSpPr>
              <a:spLocks noChangeShapeType="1"/>
            </p:cNvSpPr>
            <p:nvPr/>
          </p:nvSpPr>
          <p:spPr bwMode="auto">
            <a:xfrm flipH="1">
              <a:off x="5328" y="1488"/>
              <a:ext cx="0" cy="864"/>
            </a:xfrm>
            <a:prstGeom prst="line">
              <a:avLst/>
            </a:prstGeom>
            <a:noFill/>
            <a:ln w="19050">
              <a:solidFill>
                <a:schemeClr val="tx1"/>
              </a:solidFill>
              <a:round/>
              <a:headEnd/>
              <a:tailEnd type="none" w="sm" len="med"/>
            </a:ln>
          </p:spPr>
          <p:txBody>
            <a:bodyPr/>
            <a:lstStyle/>
            <a:p>
              <a:endParaRPr lang="zh-CN" altLang="en-US"/>
            </a:p>
          </p:txBody>
        </p:sp>
        <p:sp>
          <p:nvSpPr>
            <p:cNvPr id="77902" name="Line 140"/>
            <p:cNvSpPr>
              <a:spLocks noChangeShapeType="1"/>
            </p:cNvSpPr>
            <p:nvPr/>
          </p:nvSpPr>
          <p:spPr bwMode="auto">
            <a:xfrm flipH="1">
              <a:off x="4541" y="2352"/>
              <a:ext cx="787" cy="0"/>
            </a:xfrm>
            <a:prstGeom prst="line">
              <a:avLst/>
            </a:prstGeom>
            <a:noFill/>
            <a:ln w="19050">
              <a:solidFill>
                <a:schemeClr val="tx1"/>
              </a:solidFill>
              <a:round/>
              <a:headEnd/>
              <a:tailEnd type="triangle" w="sm" len="med"/>
            </a:ln>
          </p:spPr>
          <p:txBody>
            <a:bodyPr/>
            <a:lstStyle/>
            <a:p>
              <a:endParaRPr lang="zh-CN" altLang="en-US"/>
            </a:p>
          </p:txBody>
        </p:sp>
        <p:sp>
          <p:nvSpPr>
            <p:cNvPr id="77903" name="Line 141"/>
            <p:cNvSpPr>
              <a:spLocks noChangeShapeType="1"/>
            </p:cNvSpPr>
            <p:nvPr/>
          </p:nvSpPr>
          <p:spPr bwMode="auto">
            <a:xfrm flipH="1">
              <a:off x="5568" y="528"/>
              <a:ext cx="0" cy="2640"/>
            </a:xfrm>
            <a:prstGeom prst="line">
              <a:avLst/>
            </a:prstGeom>
            <a:noFill/>
            <a:ln w="19050">
              <a:solidFill>
                <a:srgbClr val="990099"/>
              </a:solidFill>
              <a:round/>
              <a:headEnd/>
              <a:tailEnd type="none" w="sm" len="med"/>
            </a:ln>
          </p:spPr>
          <p:txBody>
            <a:bodyPr/>
            <a:lstStyle/>
            <a:p>
              <a:endParaRPr lang="zh-CN" altLang="en-US"/>
            </a:p>
          </p:txBody>
        </p:sp>
        <p:sp>
          <p:nvSpPr>
            <p:cNvPr id="77904" name="Rectangle 142"/>
            <p:cNvSpPr>
              <a:spLocks noChangeArrowheads="1"/>
            </p:cNvSpPr>
            <p:nvPr/>
          </p:nvSpPr>
          <p:spPr bwMode="auto">
            <a:xfrm>
              <a:off x="192" y="912"/>
              <a:ext cx="1536" cy="1200"/>
            </a:xfrm>
            <a:prstGeom prst="rect">
              <a:avLst/>
            </a:prstGeom>
            <a:noFill/>
            <a:ln w="19050">
              <a:solidFill>
                <a:srgbClr val="FF3399"/>
              </a:solidFill>
              <a:prstDash val="dash"/>
              <a:miter lim="800000"/>
              <a:headEnd/>
              <a:tailEnd/>
            </a:ln>
          </p:spPr>
          <p:txBody>
            <a:bodyPr wrap="none" anchor="ctr"/>
            <a:lstStyle/>
            <a:p>
              <a:endParaRPr lang="zh-CN" altLang="en-US"/>
            </a:p>
          </p:txBody>
        </p:sp>
        <p:sp>
          <p:nvSpPr>
            <p:cNvPr id="77905" name="Line 143"/>
            <p:cNvSpPr>
              <a:spLocks noChangeShapeType="1"/>
            </p:cNvSpPr>
            <p:nvPr/>
          </p:nvSpPr>
          <p:spPr bwMode="auto">
            <a:xfrm flipH="1">
              <a:off x="1536" y="2448"/>
              <a:ext cx="0" cy="1296"/>
            </a:xfrm>
            <a:prstGeom prst="line">
              <a:avLst/>
            </a:prstGeom>
            <a:noFill/>
            <a:ln w="19050">
              <a:solidFill>
                <a:schemeClr val="tx1"/>
              </a:solidFill>
              <a:round/>
              <a:headEnd/>
              <a:tailEnd type="triangle" w="sm" len="med"/>
            </a:ln>
          </p:spPr>
          <p:txBody>
            <a:bodyPr/>
            <a:lstStyle/>
            <a:p>
              <a:endParaRPr lang="zh-CN" altLang="en-US"/>
            </a:p>
          </p:txBody>
        </p:sp>
        <p:sp>
          <p:nvSpPr>
            <p:cNvPr id="77906" name="Line 144"/>
            <p:cNvSpPr>
              <a:spLocks noChangeShapeType="1"/>
            </p:cNvSpPr>
            <p:nvPr/>
          </p:nvSpPr>
          <p:spPr bwMode="auto">
            <a:xfrm>
              <a:off x="1344" y="2448"/>
              <a:ext cx="192" cy="0"/>
            </a:xfrm>
            <a:prstGeom prst="line">
              <a:avLst/>
            </a:prstGeom>
            <a:noFill/>
            <a:ln w="19050">
              <a:solidFill>
                <a:schemeClr val="tx1"/>
              </a:solidFill>
              <a:round/>
              <a:headEnd/>
              <a:tailEnd/>
            </a:ln>
          </p:spPr>
          <p:txBody>
            <a:bodyPr/>
            <a:lstStyle/>
            <a:p>
              <a:endParaRPr lang="zh-CN" altLang="en-US"/>
            </a:p>
          </p:txBody>
        </p:sp>
        <p:sp>
          <p:nvSpPr>
            <p:cNvPr id="77907" name="Rectangle 145"/>
            <p:cNvSpPr>
              <a:spLocks noChangeArrowheads="1"/>
            </p:cNvSpPr>
            <p:nvPr/>
          </p:nvSpPr>
          <p:spPr bwMode="auto">
            <a:xfrm>
              <a:off x="192" y="2208"/>
              <a:ext cx="1536" cy="1584"/>
            </a:xfrm>
            <a:prstGeom prst="rect">
              <a:avLst/>
            </a:prstGeom>
            <a:noFill/>
            <a:ln w="19050">
              <a:solidFill>
                <a:srgbClr val="FF3399"/>
              </a:solidFill>
              <a:prstDash val="dash"/>
              <a:miter lim="800000"/>
              <a:headEnd/>
              <a:tailEnd/>
            </a:ln>
          </p:spPr>
          <p:txBody>
            <a:bodyPr wrap="none" anchor="ctr"/>
            <a:lstStyle/>
            <a:p>
              <a:endParaRPr lang="zh-CN" altLang="en-US"/>
            </a:p>
          </p:txBody>
        </p:sp>
        <p:sp>
          <p:nvSpPr>
            <p:cNvPr id="77908" name="Line 146"/>
            <p:cNvSpPr>
              <a:spLocks noChangeShapeType="1"/>
            </p:cNvSpPr>
            <p:nvPr/>
          </p:nvSpPr>
          <p:spPr bwMode="auto">
            <a:xfrm>
              <a:off x="3312" y="2292"/>
              <a:ext cx="192" cy="0"/>
            </a:xfrm>
            <a:prstGeom prst="line">
              <a:avLst/>
            </a:prstGeom>
            <a:noFill/>
            <a:ln w="19050">
              <a:solidFill>
                <a:srgbClr val="CC3300"/>
              </a:solidFill>
              <a:round/>
              <a:headEnd/>
              <a:tailEnd type="none" w="sm" len="med"/>
            </a:ln>
          </p:spPr>
          <p:txBody>
            <a:bodyPr/>
            <a:lstStyle/>
            <a:p>
              <a:endParaRPr lang="zh-CN" altLang="en-US"/>
            </a:p>
          </p:txBody>
        </p:sp>
        <p:sp>
          <p:nvSpPr>
            <p:cNvPr id="77909" name="Line 147"/>
            <p:cNvSpPr>
              <a:spLocks noChangeShapeType="1"/>
            </p:cNvSpPr>
            <p:nvPr/>
          </p:nvSpPr>
          <p:spPr bwMode="auto">
            <a:xfrm>
              <a:off x="3168" y="1056"/>
              <a:ext cx="432" cy="0"/>
            </a:xfrm>
            <a:prstGeom prst="line">
              <a:avLst/>
            </a:prstGeom>
            <a:noFill/>
            <a:ln w="19050">
              <a:solidFill>
                <a:schemeClr val="tx1"/>
              </a:solidFill>
              <a:round/>
              <a:headEnd/>
              <a:tailEnd type="none" w="sm" len="med"/>
            </a:ln>
          </p:spPr>
          <p:txBody>
            <a:bodyPr/>
            <a:lstStyle/>
            <a:p>
              <a:endParaRPr lang="zh-CN" altLang="en-US"/>
            </a:p>
          </p:txBody>
        </p:sp>
        <p:sp>
          <p:nvSpPr>
            <p:cNvPr id="77910" name="Rectangle 148"/>
            <p:cNvSpPr>
              <a:spLocks noChangeArrowheads="1"/>
            </p:cNvSpPr>
            <p:nvPr/>
          </p:nvSpPr>
          <p:spPr bwMode="auto">
            <a:xfrm>
              <a:off x="1920" y="768"/>
              <a:ext cx="1776" cy="2496"/>
            </a:xfrm>
            <a:prstGeom prst="rect">
              <a:avLst/>
            </a:prstGeom>
            <a:noFill/>
            <a:ln w="19050">
              <a:solidFill>
                <a:srgbClr val="FF3399"/>
              </a:solidFill>
              <a:prstDash val="dash"/>
              <a:miter lim="800000"/>
              <a:headEnd/>
              <a:tailEnd/>
            </a:ln>
          </p:spPr>
          <p:txBody>
            <a:bodyPr wrap="none" anchor="ctr"/>
            <a:lstStyle/>
            <a:p>
              <a:endParaRPr lang="zh-CN" altLang="en-US"/>
            </a:p>
          </p:txBody>
        </p:sp>
        <p:sp>
          <p:nvSpPr>
            <p:cNvPr id="77911" name="Rectangle 149"/>
            <p:cNvSpPr>
              <a:spLocks noChangeArrowheads="1"/>
            </p:cNvSpPr>
            <p:nvPr/>
          </p:nvSpPr>
          <p:spPr bwMode="auto">
            <a:xfrm>
              <a:off x="3888" y="768"/>
              <a:ext cx="1536" cy="1680"/>
            </a:xfrm>
            <a:prstGeom prst="rect">
              <a:avLst/>
            </a:prstGeom>
            <a:noFill/>
            <a:ln w="19050">
              <a:solidFill>
                <a:srgbClr val="FF3399"/>
              </a:solidFill>
              <a:prstDash val="dash"/>
              <a:miter lim="800000"/>
              <a:headEnd/>
              <a:tailEnd/>
            </a:ln>
          </p:spPr>
          <p:txBody>
            <a:bodyPr wrap="none" anchor="ctr"/>
            <a:lstStyle/>
            <a:p>
              <a:endParaRPr lang="zh-CN" altLang="en-US"/>
            </a:p>
          </p:txBody>
        </p:sp>
        <p:sp>
          <p:nvSpPr>
            <p:cNvPr id="77912" name="Line 150"/>
            <p:cNvSpPr>
              <a:spLocks noChangeShapeType="1"/>
            </p:cNvSpPr>
            <p:nvPr/>
          </p:nvSpPr>
          <p:spPr bwMode="auto">
            <a:xfrm flipV="1">
              <a:off x="2016" y="2640"/>
              <a:ext cx="528" cy="0"/>
            </a:xfrm>
            <a:prstGeom prst="line">
              <a:avLst/>
            </a:prstGeom>
            <a:noFill/>
            <a:ln w="19050">
              <a:solidFill>
                <a:schemeClr val="tx1"/>
              </a:solidFill>
              <a:round/>
              <a:headEnd/>
              <a:tailEnd/>
            </a:ln>
          </p:spPr>
          <p:txBody>
            <a:bodyPr/>
            <a:lstStyle/>
            <a:p>
              <a:endParaRPr lang="zh-CN" altLang="en-US"/>
            </a:p>
          </p:txBody>
        </p:sp>
        <p:sp>
          <p:nvSpPr>
            <p:cNvPr id="77913" name="Text Box 151"/>
            <p:cNvSpPr txBox="1">
              <a:spLocks noChangeArrowheads="1"/>
            </p:cNvSpPr>
            <p:nvPr/>
          </p:nvSpPr>
          <p:spPr bwMode="auto">
            <a:xfrm>
              <a:off x="2160" y="3744"/>
              <a:ext cx="1728" cy="240"/>
            </a:xfrm>
            <a:prstGeom prst="rect">
              <a:avLst/>
            </a:prstGeom>
            <a:noFill/>
            <a:ln w="9525">
              <a:noFill/>
              <a:miter lim="800000"/>
              <a:headEnd/>
              <a:tailEnd/>
            </a:ln>
          </p:spPr>
          <p:txBody>
            <a:bodyPr lIns="18000" tIns="10800" rIns="18000" bIns="10800" anchor="ctr"/>
            <a:lstStyle/>
            <a:p>
              <a:pPr algn="ctr" eaLnBrk="0" hangingPunct="0"/>
              <a:r>
                <a:rPr kumimoji="1" lang="en-US" altLang="zh-CN" sz="2000" dirty="0">
                  <a:solidFill>
                    <a:srgbClr val="0000CC"/>
                  </a:solidFill>
                  <a:latin typeface="宋体" charset="-122"/>
                </a:rPr>
                <a:t>c.</a:t>
              </a:r>
              <a:r>
                <a:rPr kumimoji="1" lang="zh-CN" altLang="en-US" sz="2000" dirty="0">
                  <a:solidFill>
                    <a:srgbClr val="0000CC"/>
                  </a:solidFill>
                  <a:latin typeface="宋体" charset="-122"/>
                </a:rPr>
                <a:t>查询方式接收和发送</a:t>
              </a: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65" name="Rectangle 4"/>
          <p:cNvSpPr>
            <a:spLocks noChangeArrowheads="1"/>
          </p:cNvSpPr>
          <p:nvPr/>
        </p:nvSpPr>
        <p:spPr bwMode="auto">
          <a:xfrm>
            <a:off x="476545" y="1015570"/>
            <a:ext cx="7048724" cy="523220"/>
          </a:xfrm>
          <a:prstGeom prst="rect">
            <a:avLst/>
          </a:prstGeom>
          <a:noFill/>
          <a:ln w="9525">
            <a:noFill/>
            <a:miter lim="800000"/>
            <a:headEnd/>
            <a:tailEnd/>
          </a:ln>
        </p:spPr>
        <p:txBody>
          <a:bodyPr wrap="none" anchor="ctr">
            <a:spAutoFit/>
          </a:bodyPr>
          <a:lstStyle/>
          <a:p>
            <a:r>
              <a:rPr lang="zh-CN" altLang="en-US" sz="2800" dirty="0">
                <a:solidFill>
                  <a:srgbClr val="FF0000"/>
                </a:solidFill>
                <a:latin typeface="+mn-lt"/>
                <a:ea typeface="幼圆" pitchFamily="49" charset="-122"/>
              </a:rPr>
              <a:t>例</a:t>
            </a:r>
            <a:r>
              <a:rPr lang="en-US" altLang="zh-CN" sz="2800" dirty="0">
                <a:solidFill>
                  <a:srgbClr val="FF0000"/>
                </a:solidFill>
                <a:latin typeface="+mn-lt"/>
                <a:ea typeface="幼圆" pitchFamily="49" charset="-122"/>
              </a:rPr>
              <a:t>3</a:t>
            </a:r>
            <a:r>
              <a:rPr lang="en-US" altLang="zh-CN" sz="2800" dirty="0">
                <a:solidFill>
                  <a:srgbClr val="0000CC"/>
                </a:solidFill>
                <a:latin typeface="+mn-lt"/>
                <a:ea typeface="幼圆" pitchFamily="49" charset="-122"/>
              </a:rPr>
              <a:t>.</a:t>
            </a:r>
            <a:r>
              <a:rPr lang="pt-BR" altLang="zh-CN" sz="2800" dirty="0">
                <a:solidFill>
                  <a:srgbClr val="0000CC"/>
                </a:solidFill>
                <a:latin typeface="+mn-lt"/>
                <a:ea typeface="幼圆" pitchFamily="49" charset="-122"/>
              </a:rPr>
              <a:t>  INS 8250</a:t>
            </a:r>
            <a:r>
              <a:rPr lang="zh-CN" altLang="pt-BR" sz="2800" dirty="0" smtClean="0">
                <a:solidFill>
                  <a:srgbClr val="0000CC"/>
                </a:solidFill>
                <a:latin typeface="+mn-lt"/>
                <a:ea typeface="幼圆" pitchFamily="49" charset="-122"/>
              </a:rPr>
              <a:t>查询</a:t>
            </a:r>
            <a:r>
              <a:rPr lang="zh-CN" altLang="en-US" sz="2800" dirty="0" smtClean="0">
                <a:solidFill>
                  <a:srgbClr val="0000CC"/>
                </a:solidFill>
                <a:latin typeface="+mn-lt"/>
                <a:ea typeface="幼圆" pitchFamily="49" charset="-122"/>
              </a:rPr>
              <a:t>方式的</a:t>
            </a:r>
            <a:r>
              <a:rPr lang="zh-CN" altLang="pt-BR" sz="2800" dirty="0" smtClean="0">
                <a:solidFill>
                  <a:srgbClr val="0000CC"/>
                </a:solidFill>
                <a:latin typeface="+mn-lt"/>
                <a:ea typeface="幼圆" pitchFamily="49" charset="-122"/>
              </a:rPr>
              <a:t>接收</a:t>
            </a:r>
            <a:r>
              <a:rPr lang="pt-BR" altLang="zh-CN" sz="2800" dirty="0">
                <a:solidFill>
                  <a:srgbClr val="0000CC"/>
                </a:solidFill>
                <a:latin typeface="+mn-lt"/>
                <a:ea typeface="幼圆" pitchFamily="49" charset="-122"/>
              </a:rPr>
              <a:t>/</a:t>
            </a:r>
            <a:r>
              <a:rPr lang="zh-CN" altLang="pt-BR" sz="2800" dirty="0">
                <a:solidFill>
                  <a:srgbClr val="0000CC"/>
                </a:solidFill>
                <a:latin typeface="+mn-lt"/>
                <a:ea typeface="幼圆" pitchFamily="49" charset="-122"/>
              </a:rPr>
              <a:t>发送程序。 </a:t>
            </a:r>
          </a:p>
        </p:txBody>
      </p:sp>
      <p:grpSp>
        <p:nvGrpSpPr>
          <p:cNvPr id="78866" name="Group 5"/>
          <p:cNvGrpSpPr>
            <a:grpSpLocks/>
          </p:cNvGrpSpPr>
          <p:nvPr/>
        </p:nvGrpSpPr>
        <p:grpSpPr bwMode="auto">
          <a:xfrm>
            <a:off x="341314" y="1913440"/>
            <a:ext cx="7543800" cy="1200150"/>
            <a:chOff x="167" y="2972"/>
            <a:chExt cx="4752" cy="756"/>
          </a:xfrm>
        </p:grpSpPr>
        <p:sp>
          <p:nvSpPr>
            <p:cNvPr id="78867" name="Rectangle 7"/>
            <p:cNvSpPr>
              <a:spLocks noChangeArrowheads="1"/>
            </p:cNvSpPr>
            <p:nvPr/>
          </p:nvSpPr>
          <p:spPr bwMode="auto">
            <a:xfrm>
              <a:off x="768" y="3100"/>
              <a:ext cx="1280" cy="291"/>
            </a:xfrm>
            <a:prstGeom prst="rect">
              <a:avLst/>
            </a:prstGeom>
            <a:noFill/>
            <a:ln w="9525">
              <a:noFill/>
              <a:miter lim="800000"/>
              <a:headEnd/>
              <a:tailEnd/>
            </a:ln>
          </p:spPr>
          <p:txBody>
            <a:bodyPr wrap="none" anchor="ctr">
              <a:spAutoFit/>
            </a:bodyPr>
            <a:lstStyle/>
            <a:p>
              <a:r>
                <a:rPr lang="zh-CN" altLang="pt-BR" sz="2400">
                  <a:latin typeface="Times New Roman" pitchFamily="18" charset="0"/>
                  <a:cs typeface="Times New Roman" pitchFamily="18" charset="0"/>
                </a:rPr>
                <a:t>              	</a:t>
              </a:r>
              <a:endParaRPr lang="zh-CN" altLang="pt-BR" sz="2400"/>
            </a:p>
          </p:txBody>
        </p:sp>
        <p:sp>
          <p:nvSpPr>
            <p:cNvPr id="78868" name="Rectangle 8"/>
            <p:cNvSpPr>
              <a:spLocks noChangeArrowheads="1"/>
            </p:cNvSpPr>
            <p:nvPr/>
          </p:nvSpPr>
          <p:spPr bwMode="auto">
            <a:xfrm>
              <a:off x="167" y="2972"/>
              <a:ext cx="4752" cy="756"/>
            </a:xfrm>
            <a:prstGeom prst="rect">
              <a:avLst/>
            </a:prstGeom>
            <a:noFill/>
            <a:ln w="9525">
              <a:noFill/>
              <a:miter lim="800000"/>
              <a:headEnd/>
              <a:tailEnd/>
            </a:ln>
          </p:spPr>
          <p:txBody>
            <a:bodyPr>
              <a:spAutoFit/>
            </a:bodyPr>
            <a:lstStyle/>
            <a:p>
              <a:r>
                <a:rPr lang="pt-BR" altLang="zh-CN" sz="2400" dirty="0">
                  <a:solidFill>
                    <a:srgbClr val="0000CC"/>
                  </a:solidFill>
                  <a:latin typeface="Times New Roman" pitchFamily="18" charset="0"/>
                </a:rPr>
                <a:t>START</a:t>
              </a:r>
              <a:r>
                <a:rPr lang="pt-BR" altLang="zh-CN" sz="2400" b="1" dirty="0" smtClean="0">
                  <a:solidFill>
                    <a:srgbClr val="0000CC"/>
                  </a:solidFill>
                  <a:latin typeface="Times New Roman" pitchFamily="18" charset="0"/>
                </a:rPr>
                <a:t>:</a:t>
              </a:r>
              <a:endParaRPr lang="zh-CN" altLang="pt-BR" sz="2400" dirty="0">
                <a:solidFill>
                  <a:srgbClr val="008000"/>
                </a:solidFill>
                <a:latin typeface="Times New Roman" pitchFamily="18" charset="0"/>
              </a:endParaRPr>
            </a:p>
            <a:p>
              <a:r>
                <a:rPr lang="pt-BR" altLang="zh-CN" sz="2400" b="1" dirty="0">
                  <a:solidFill>
                    <a:srgbClr val="0000CC"/>
                  </a:solidFill>
                  <a:latin typeface="Times New Roman" pitchFamily="18" charset="0"/>
                </a:rPr>
                <a:t>               </a:t>
              </a:r>
              <a:r>
                <a:rPr lang="pt-BR" altLang="zh-CN" sz="2400" dirty="0">
                  <a:solidFill>
                    <a:srgbClr val="0000CC"/>
                  </a:solidFill>
                  <a:latin typeface="Times New Roman" pitchFamily="18" charset="0"/>
                </a:rPr>
                <a:t>MOV  </a:t>
              </a:r>
              <a:r>
                <a:rPr lang="pt-BR" altLang="zh-CN" sz="2400" dirty="0" smtClean="0">
                  <a:solidFill>
                    <a:srgbClr val="0000CC"/>
                  </a:solidFill>
                  <a:latin typeface="Times New Roman" pitchFamily="18" charset="0"/>
                </a:rPr>
                <a:t>DX</a:t>
              </a:r>
              <a:r>
                <a:rPr lang="en-US" altLang="zh-CN" sz="2400" dirty="0" smtClean="0">
                  <a:solidFill>
                    <a:srgbClr val="0000CC"/>
                  </a:solidFill>
                  <a:latin typeface="Times New Roman" pitchFamily="18" charset="0"/>
                </a:rPr>
                <a:t>,</a:t>
              </a:r>
              <a:r>
                <a:rPr lang="pt-BR" altLang="zh-CN" sz="2400" dirty="0" smtClean="0">
                  <a:solidFill>
                    <a:srgbClr val="0000CC"/>
                  </a:solidFill>
                  <a:latin typeface="Times New Roman" pitchFamily="18" charset="0"/>
                  <a:hlinkClick r:id="rId2" action="ppaction://hlinksldjump"/>
                </a:rPr>
                <a:t>3FDH</a:t>
              </a:r>
              <a:endParaRPr lang="pt-BR" altLang="zh-CN" sz="2400" dirty="0">
                <a:solidFill>
                  <a:srgbClr val="0000CC"/>
                </a:solidFill>
                <a:latin typeface="Times New Roman" pitchFamily="18" charset="0"/>
              </a:endParaRPr>
            </a:p>
            <a:p>
              <a:r>
                <a:rPr lang="pt-BR" altLang="zh-CN" sz="2400" dirty="0">
                  <a:solidFill>
                    <a:srgbClr val="0000CC"/>
                  </a:solidFill>
                  <a:latin typeface="Times New Roman" pitchFamily="18" charset="0"/>
                </a:rPr>
                <a:t>               IN    </a:t>
              </a:r>
              <a:r>
                <a:rPr lang="pt-BR" altLang="zh-CN" sz="2400" dirty="0" smtClean="0">
                  <a:solidFill>
                    <a:srgbClr val="0000CC"/>
                  </a:solidFill>
                  <a:latin typeface="Times New Roman" pitchFamily="18" charset="0"/>
                </a:rPr>
                <a:t>   AL</a:t>
              </a:r>
              <a:r>
                <a:rPr lang="en-US" altLang="zh-CN" sz="2400" dirty="0" smtClean="0">
                  <a:solidFill>
                    <a:srgbClr val="0000CC"/>
                  </a:solidFill>
                  <a:latin typeface="Times New Roman" pitchFamily="18" charset="0"/>
                </a:rPr>
                <a:t>,</a:t>
              </a:r>
              <a:r>
                <a:rPr lang="pt-BR" altLang="zh-CN" sz="2400" dirty="0" smtClean="0">
                  <a:solidFill>
                    <a:srgbClr val="0000CC"/>
                  </a:solidFill>
                  <a:latin typeface="Times New Roman" pitchFamily="18" charset="0"/>
                </a:rPr>
                <a:t>DX</a:t>
              </a:r>
              <a:endParaRPr lang="zh-CN" altLang="pt-BR" sz="2400" dirty="0">
                <a:solidFill>
                  <a:srgbClr val="008000"/>
                </a:solidFill>
                <a:latin typeface="Times New Roman" pitchFamily="18" charset="0"/>
              </a:endParaRPr>
            </a:p>
          </p:txBody>
        </p:sp>
      </p:grpSp>
      <p:sp>
        <p:nvSpPr>
          <p:cNvPr id="7" name="Rectangle 4"/>
          <p:cNvSpPr>
            <a:spLocks noChangeArrowheads="1"/>
          </p:cNvSpPr>
          <p:nvPr/>
        </p:nvSpPr>
        <p:spPr bwMode="auto">
          <a:xfrm>
            <a:off x="1421650" y="3023955"/>
            <a:ext cx="7324441" cy="3046988"/>
          </a:xfrm>
          <a:prstGeom prst="rect">
            <a:avLst/>
          </a:prstGeom>
          <a:noFill/>
          <a:ln w="9525">
            <a:noFill/>
            <a:miter lim="800000"/>
            <a:headEnd/>
            <a:tailEnd/>
          </a:ln>
        </p:spPr>
        <p:txBody>
          <a:bodyPr wrap="none" anchor="ctr">
            <a:spAutoFit/>
          </a:bodyPr>
          <a:lstStyle/>
          <a:p>
            <a:r>
              <a:rPr lang="pt-BR" altLang="zh-CN" sz="2400" dirty="0">
                <a:solidFill>
                  <a:srgbClr val="0000CC"/>
                </a:solidFill>
                <a:latin typeface="Times New Roman" pitchFamily="18" charset="0"/>
              </a:rPr>
              <a:t>TEST   </a:t>
            </a:r>
            <a:r>
              <a:rPr lang="pt-BR" altLang="zh-CN" sz="2400" dirty="0" smtClean="0">
                <a:solidFill>
                  <a:srgbClr val="0000CC"/>
                </a:solidFill>
                <a:latin typeface="Times New Roman" pitchFamily="18" charset="0"/>
              </a:rPr>
              <a:t>AL</a:t>
            </a:r>
            <a:r>
              <a:rPr lang="en-US" altLang="zh-CN" sz="2400" dirty="0" smtClean="0">
                <a:solidFill>
                  <a:srgbClr val="0000CC"/>
                </a:solidFill>
                <a:latin typeface="Times New Roman" pitchFamily="18" charset="0"/>
              </a:rPr>
              <a:t>,</a:t>
            </a:r>
            <a:r>
              <a:rPr lang="pt-BR" altLang="zh-CN" sz="2400" dirty="0" smtClean="0">
                <a:solidFill>
                  <a:srgbClr val="FF0000"/>
                </a:solidFill>
                <a:latin typeface="Times New Roman" pitchFamily="18" charset="0"/>
                <a:hlinkClick r:id="rId3" action="ppaction://hlinksldjump"/>
              </a:rPr>
              <a:t>00011110</a:t>
            </a:r>
            <a:r>
              <a:rPr lang="pt-BR" altLang="zh-CN" sz="2400" dirty="0" smtClean="0">
                <a:solidFill>
                  <a:srgbClr val="FF0000"/>
                </a:solidFill>
                <a:latin typeface="Times New Roman" pitchFamily="18" charset="0"/>
              </a:rPr>
              <a:t>B</a:t>
            </a:r>
            <a:r>
              <a:rPr lang="pt-BR" altLang="zh-CN" sz="2400" dirty="0" smtClean="0">
                <a:solidFill>
                  <a:srgbClr val="0000CC"/>
                </a:solidFill>
                <a:latin typeface="Times New Roman" pitchFamily="18" charset="0"/>
              </a:rPr>
              <a:t> </a:t>
            </a:r>
            <a:endParaRPr lang="pt-BR" altLang="zh-CN" sz="2400" dirty="0">
              <a:solidFill>
                <a:srgbClr val="0000CC"/>
              </a:solidFill>
              <a:latin typeface="Times New Roman" pitchFamily="18" charset="0"/>
            </a:endParaRPr>
          </a:p>
          <a:p>
            <a:r>
              <a:rPr lang="zh-CN" altLang="pt-BR" sz="2400" dirty="0" smtClean="0">
                <a:solidFill>
                  <a:srgbClr val="008000"/>
                </a:solidFill>
                <a:latin typeface="Times New Roman" pitchFamily="18" charset="0"/>
              </a:rPr>
              <a:t>                           ；</a:t>
            </a:r>
            <a:r>
              <a:rPr lang="zh-CN" altLang="pt-BR" sz="2400" dirty="0">
                <a:solidFill>
                  <a:srgbClr val="008000"/>
                </a:solidFill>
                <a:latin typeface="Times New Roman" pitchFamily="18" charset="0"/>
              </a:rPr>
              <a:t>检测有无数据接收错误（</a:t>
            </a:r>
            <a:r>
              <a:rPr lang="pt-BR" altLang="zh-CN" sz="2400" dirty="0">
                <a:solidFill>
                  <a:srgbClr val="008000"/>
                </a:solidFill>
                <a:latin typeface="Times New Roman" pitchFamily="18" charset="0"/>
              </a:rPr>
              <a:t>D4</a:t>
            </a:r>
            <a:r>
              <a:rPr lang="zh-CN" altLang="pt-BR" sz="2400" dirty="0">
                <a:solidFill>
                  <a:srgbClr val="008000"/>
                </a:solidFill>
                <a:latin typeface="Times New Roman" pitchFamily="18" charset="0"/>
              </a:rPr>
              <a:t>～</a:t>
            </a:r>
            <a:r>
              <a:rPr lang="pt-BR" altLang="zh-CN" sz="2400" dirty="0">
                <a:solidFill>
                  <a:srgbClr val="008000"/>
                </a:solidFill>
                <a:latin typeface="Times New Roman" pitchFamily="18" charset="0"/>
              </a:rPr>
              <a:t>D1</a:t>
            </a:r>
            <a:r>
              <a:rPr lang="zh-CN" altLang="pt-BR" sz="2400" dirty="0">
                <a:solidFill>
                  <a:srgbClr val="008000"/>
                </a:solidFill>
                <a:latin typeface="Times New Roman" pitchFamily="18" charset="0"/>
              </a:rPr>
              <a:t>）</a:t>
            </a:r>
          </a:p>
          <a:p>
            <a:r>
              <a:rPr lang="pt-BR" altLang="zh-CN" sz="2400" dirty="0">
                <a:solidFill>
                  <a:srgbClr val="0000CC"/>
                </a:solidFill>
                <a:latin typeface="Times New Roman" pitchFamily="18" charset="0"/>
              </a:rPr>
              <a:t>JNZ    </a:t>
            </a:r>
            <a:r>
              <a:rPr lang="pt-BR" altLang="zh-CN" sz="2400" dirty="0">
                <a:solidFill>
                  <a:srgbClr val="0000CC"/>
                </a:solidFill>
                <a:latin typeface="Times New Roman" pitchFamily="18" charset="0"/>
                <a:hlinkClick r:id="rId4" action="ppaction://hlinksldjump"/>
              </a:rPr>
              <a:t>ERR</a:t>
            </a:r>
            <a:r>
              <a:rPr lang="pt-BR" altLang="zh-CN" sz="2400" dirty="0">
                <a:solidFill>
                  <a:srgbClr val="0000CC"/>
                </a:solidFill>
                <a:latin typeface="Times New Roman" pitchFamily="18" charset="0"/>
              </a:rPr>
              <a:t>    </a:t>
            </a:r>
            <a:r>
              <a:rPr lang="pt-BR" altLang="zh-CN" sz="2400" dirty="0" smtClean="0">
                <a:solidFill>
                  <a:srgbClr val="0000CC"/>
                </a:solidFill>
                <a:latin typeface="Times New Roman" pitchFamily="18" charset="0"/>
              </a:rPr>
              <a:t>    </a:t>
            </a:r>
            <a:r>
              <a:rPr lang="zh-CN" altLang="pt-BR" sz="2400" dirty="0" smtClean="0">
                <a:solidFill>
                  <a:srgbClr val="008000"/>
                </a:solidFill>
                <a:latin typeface="Times New Roman" pitchFamily="18" charset="0"/>
              </a:rPr>
              <a:t>；</a:t>
            </a:r>
            <a:r>
              <a:rPr lang="zh-CN" altLang="pt-BR" sz="2400" dirty="0">
                <a:solidFill>
                  <a:srgbClr val="008000"/>
                </a:solidFill>
                <a:latin typeface="Times New Roman" pitchFamily="18" charset="0"/>
              </a:rPr>
              <a:t>有错误转</a:t>
            </a:r>
            <a:r>
              <a:rPr lang="pt-BR" altLang="zh-CN" sz="2400" dirty="0">
                <a:solidFill>
                  <a:srgbClr val="008000"/>
                </a:solidFill>
                <a:latin typeface="Times New Roman" pitchFamily="18" charset="0"/>
              </a:rPr>
              <a:t>ERR</a:t>
            </a:r>
          </a:p>
          <a:p>
            <a:r>
              <a:rPr lang="pt-BR" altLang="zh-CN" sz="2400" dirty="0" smtClean="0">
                <a:solidFill>
                  <a:srgbClr val="0000CC"/>
                </a:solidFill>
                <a:latin typeface="Times New Roman" pitchFamily="18" charset="0"/>
              </a:rPr>
              <a:t>TEST  AL</a:t>
            </a:r>
            <a:r>
              <a:rPr lang="en-US" altLang="zh-CN" sz="2400" dirty="0" smtClean="0">
                <a:solidFill>
                  <a:srgbClr val="0000CC"/>
                </a:solidFill>
                <a:latin typeface="Times New Roman" pitchFamily="18" charset="0"/>
              </a:rPr>
              <a:t>,</a:t>
            </a:r>
            <a:r>
              <a:rPr lang="pt-BR" altLang="zh-CN" sz="2400" dirty="0" smtClean="0">
                <a:solidFill>
                  <a:srgbClr val="0000CC"/>
                </a:solidFill>
                <a:latin typeface="Times New Roman" pitchFamily="18" charset="0"/>
              </a:rPr>
              <a:t>01H  </a:t>
            </a:r>
            <a:r>
              <a:rPr lang="zh-CN" altLang="pt-BR" sz="2400" dirty="0">
                <a:solidFill>
                  <a:srgbClr val="008000"/>
                </a:solidFill>
                <a:latin typeface="Times New Roman" pitchFamily="18" charset="0"/>
              </a:rPr>
              <a:t>；无错，再检测接收数据是否准备好</a:t>
            </a:r>
          </a:p>
          <a:p>
            <a:r>
              <a:rPr lang="pt-BR" altLang="zh-CN" sz="2400" dirty="0" smtClean="0">
                <a:solidFill>
                  <a:srgbClr val="0000CC"/>
                </a:solidFill>
                <a:latin typeface="Times New Roman" pitchFamily="18" charset="0"/>
              </a:rPr>
              <a:t>JNZ    </a:t>
            </a:r>
            <a:r>
              <a:rPr lang="pt-BR" altLang="zh-CN" sz="2400" dirty="0">
                <a:solidFill>
                  <a:srgbClr val="0000CC"/>
                </a:solidFill>
                <a:latin typeface="Times New Roman" pitchFamily="18" charset="0"/>
                <a:hlinkClick r:id="rId4" action="ppaction://hlinksldjump"/>
              </a:rPr>
              <a:t>REC</a:t>
            </a:r>
            <a:r>
              <a:rPr lang="pt-BR" altLang="zh-CN" sz="2400" dirty="0">
                <a:solidFill>
                  <a:srgbClr val="0000CC"/>
                </a:solidFill>
                <a:latin typeface="Times New Roman" pitchFamily="18" charset="0"/>
              </a:rPr>
              <a:t>     </a:t>
            </a:r>
            <a:r>
              <a:rPr lang="pt-BR" altLang="zh-CN" sz="2400" dirty="0" smtClean="0">
                <a:solidFill>
                  <a:srgbClr val="0000CC"/>
                </a:solidFill>
                <a:latin typeface="Times New Roman" pitchFamily="18" charset="0"/>
              </a:rPr>
              <a:t>   </a:t>
            </a:r>
            <a:r>
              <a:rPr lang="zh-CN" altLang="pt-BR" sz="2400" dirty="0" smtClean="0">
                <a:solidFill>
                  <a:srgbClr val="008000"/>
                </a:solidFill>
                <a:latin typeface="Times New Roman" pitchFamily="18" charset="0"/>
              </a:rPr>
              <a:t>；</a:t>
            </a:r>
            <a:r>
              <a:rPr lang="zh-CN" altLang="pt-BR" sz="2400" dirty="0">
                <a:solidFill>
                  <a:srgbClr val="008000"/>
                </a:solidFill>
                <a:latin typeface="Times New Roman" pitchFamily="18" charset="0"/>
              </a:rPr>
              <a:t>准备好，转接收程序</a:t>
            </a:r>
          </a:p>
          <a:p>
            <a:r>
              <a:rPr lang="pt-BR" altLang="zh-CN" sz="2400" dirty="0" smtClean="0">
                <a:solidFill>
                  <a:srgbClr val="0000CC"/>
                </a:solidFill>
                <a:latin typeface="Times New Roman" pitchFamily="18" charset="0"/>
              </a:rPr>
              <a:t>TEST  AL</a:t>
            </a:r>
            <a:r>
              <a:rPr lang="en-US" altLang="zh-CN" sz="2400" dirty="0" smtClean="0">
                <a:solidFill>
                  <a:srgbClr val="0000CC"/>
                </a:solidFill>
                <a:latin typeface="Times New Roman" pitchFamily="18" charset="0"/>
              </a:rPr>
              <a:t>,</a:t>
            </a:r>
            <a:r>
              <a:rPr lang="pt-BR" altLang="zh-CN" sz="2400" dirty="0" smtClean="0">
                <a:solidFill>
                  <a:srgbClr val="0000CC"/>
                </a:solidFill>
                <a:latin typeface="Times New Roman" pitchFamily="18" charset="0"/>
              </a:rPr>
              <a:t>20H  </a:t>
            </a:r>
            <a:r>
              <a:rPr lang="zh-CN" altLang="pt-BR" sz="2400" dirty="0">
                <a:solidFill>
                  <a:srgbClr val="008000"/>
                </a:solidFill>
                <a:latin typeface="Times New Roman" pitchFamily="18" charset="0"/>
              </a:rPr>
              <a:t>；检测发送保持寄存器是否为空</a:t>
            </a:r>
          </a:p>
          <a:p>
            <a:r>
              <a:rPr lang="pt-BR" altLang="zh-CN" sz="2400" dirty="0" smtClean="0">
                <a:solidFill>
                  <a:srgbClr val="0000CC"/>
                </a:solidFill>
                <a:latin typeface="Times New Roman" pitchFamily="18" charset="0"/>
              </a:rPr>
              <a:t>JNZ    </a:t>
            </a:r>
            <a:r>
              <a:rPr lang="pt-BR" altLang="zh-CN" sz="2400" dirty="0" smtClean="0">
                <a:solidFill>
                  <a:srgbClr val="0000CC"/>
                </a:solidFill>
                <a:latin typeface="Times New Roman" pitchFamily="18" charset="0"/>
                <a:hlinkClick r:id="rId5" action="ppaction://hlinksldjump"/>
              </a:rPr>
              <a:t>TRA</a:t>
            </a:r>
            <a:r>
              <a:rPr lang="pt-BR" altLang="zh-CN" sz="2400" dirty="0" smtClean="0">
                <a:solidFill>
                  <a:srgbClr val="0000CC"/>
                </a:solidFill>
                <a:latin typeface="Times New Roman" pitchFamily="18" charset="0"/>
              </a:rPr>
              <a:t>        </a:t>
            </a:r>
            <a:r>
              <a:rPr lang="zh-CN" altLang="pt-BR" sz="2400" dirty="0" smtClean="0">
                <a:solidFill>
                  <a:srgbClr val="008000"/>
                </a:solidFill>
                <a:latin typeface="Times New Roman" pitchFamily="18" charset="0"/>
              </a:rPr>
              <a:t>；</a:t>
            </a:r>
            <a:r>
              <a:rPr lang="zh-CN" altLang="pt-BR" sz="2400" dirty="0">
                <a:solidFill>
                  <a:srgbClr val="008000"/>
                </a:solidFill>
                <a:latin typeface="Times New Roman" pitchFamily="18" charset="0"/>
              </a:rPr>
              <a:t>保持寄存器空，转发</a:t>
            </a:r>
            <a:r>
              <a:rPr lang="zh-CN" altLang="pt-BR" sz="2400" dirty="0" smtClean="0">
                <a:solidFill>
                  <a:srgbClr val="008000"/>
                </a:solidFill>
                <a:latin typeface="Times New Roman" pitchFamily="18" charset="0"/>
              </a:rPr>
              <a:t>送</a:t>
            </a:r>
            <a:endParaRPr lang="en-US" altLang="zh-CN" sz="2400" dirty="0" smtClean="0">
              <a:solidFill>
                <a:srgbClr val="008000"/>
              </a:solidFill>
              <a:latin typeface="Times New Roman" pitchFamily="18" charset="0"/>
            </a:endParaRPr>
          </a:p>
          <a:p>
            <a:r>
              <a:rPr lang="en-US" altLang="zh-CN" sz="2400" dirty="0">
                <a:solidFill>
                  <a:srgbClr val="0000CC"/>
                </a:solidFill>
                <a:latin typeface="Times New Roman" pitchFamily="18" charset="0"/>
              </a:rPr>
              <a:t>JMP    START</a:t>
            </a:r>
            <a:endParaRPr lang="zh-CN" altLang="pt-BR" sz="2400" dirty="0">
              <a:solidFill>
                <a:srgbClr val="008000"/>
              </a:solidFill>
              <a:latin typeface="Times New Roman" pitchFamily="18" charset="0"/>
            </a:endParaRPr>
          </a:p>
        </p:txBody>
      </p:sp>
      <p:sp>
        <p:nvSpPr>
          <p:cNvPr id="8" name="Rectangle 63"/>
          <p:cNvSpPr>
            <a:spLocks noChangeArrowheads="1"/>
          </p:cNvSpPr>
          <p:nvPr/>
        </p:nvSpPr>
        <p:spPr bwMode="auto">
          <a:xfrm>
            <a:off x="533400" y="131763"/>
            <a:ext cx="3020379" cy="523220"/>
          </a:xfrm>
          <a:prstGeom prst="rect">
            <a:avLst/>
          </a:prstGeom>
        </p:spPr>
        <p:txBody>
          <a:bodyPr anchor="ctr"/>
          <a:lstStyle/>
          <a:p>
            <a:pPr eaLnBrk="0" hangingPunct="0"/>
            <a:r>
              <a:rPr lang="en-US" altLang="zh-CN" sz="2800" dirty="0">
                <a:solidFill>
                  <a:srgbClr val="0000CC"/>
                </a:solidFill>
                <a:latin typeface="+mn-lt"/>
                <a:ea typeface="幼圆" pitchFamily="49" charset="-122"/>
                <a:cs typeface="+mj-cs"/>
              </a:rPr>
              <a:t>INS8250</a:t>
            </a:r>
            <a:r>
              <a:rPr lang="zh-CN" altLang="en-US" sz="2800" dirty="0">
                <a:solidFill>
                  <a:srgbClr val="0000CC"/>
                </a:solidFill>
                <a:latin typeface="+mn-lt"/>
                <a:ea typeface="幼圆" pitchFamily="49" charset="-122"/>
                <a:cs typeface="+mj-cs"/>
              </a:rPr>
              <a:t>通信编程</a:t>
            </a:r>
          </a:p>
        </p:txBody>
      </p:sp>
      <p:sp>
        <p:nvSpPr>
          <p:cNvPr id="2" name="TextBox 1"/>
          <p:cNvSpPr txBox="1"/>
          <p:nvPr/>
        </p:nvSpPr>
        <p:spPr>
          <a:xfrm>
            <a:off x="3806915" y="1752200"/>
            <a:ext cx="3240360" cy="461665"/>
          </a:xfrm>
          <a:prstGeom prst="rect">
            <a:avLst/>
          </a:prstGeom>
          <a:noFill/>
        </p:spPr>
        <p:txBody>
          <a:bodyPr wrap="square" rtlCol="0">
            <a:spAutoFit/>
          </a:bodyPr>
          <a:lstStyle/>
          <a:p>
            <a:r>
              <a:rPr lang="zh-CN" altLang="pt-BR" sz="2400" dirty="0" smtClean="0">
                <a:solidFill>
                  <a:srgbClr val="008000"/>
                </a:solidFill>
                <a:latin typeface="Times New Roman" pitchFamily="18" charset="0"/>
              </a:rPr>
              <a:t>；设置波特率</a:t>
            </a:r>
            <a:r>
              <a:rPr lang="zh-CN" altLang="pt-BR" sz="2400" dirty="0">
                <a:solidFill>
                  <a:srgbClr val="008000"/>
                </a:solidFill>
                <a:latin typeface="Times New Roman" pitchFamily="18" charset="0"/>
              </a:rPr>
              <a:t>和</a:t>
            </a:r>
            <a:r>
              <a:rPr lang="zh-CN" altLang="pt-BR" sz="2400" dirty="0" smtClean="0">
                <a:solidFill>
                  <a:srgbClr val="008000"/>
                </a:solidFill>
                <a:latin typeface="Times New Roman" pitchFamily="18" charset="0"/>
              </a:rPr>
              <a:t>帧</a:t>
            </a:r>
            <a:r>
              <a:rPr lang="zh-CN" altLang="en-US" sz="2400" dirty="0" smtClean="0">
                <a:solidFill>
                  <a:srgbClr val="008000"/>
                </a:solidFill>
                <a:latin typeface="Times New Roman" pitchFamily="18" charset="0"/>
              </a:rPr>
              <a:t>格式</a:t>
            </a:r>
            <a:endParaRPr lang="zh-CN" altLang="en-US" dirty="0"/>
          </a:p>
        </p:txBody>
      </p:sp>
      <p:sp>
        <p:nvSpPr>
          <p:cNvPr id="3" name="TextBox 2"/>
          <p:cNvSpPr txBox="1"/>
          <p:nvPr/>
        </p:nvSpPr>
        <p:spPr>
          <a:xfrm>
            <a:off x="3806915" y="2292260"/>
            <a:ext cx="3358119" cy="461665"/>
          </a:xfrm>
          <a:prstGeom prst="rect">
            <a:avLst/>
          </a:prstGeom>
          <a:noFill/>
        </p:spPr>
        <p:txBody>
          <a:bodyPr wrap="square" rtlCol="0">
            <a:spAutoFit/>
          </a:bodyPr>
          <a:lstStyle/>
          <a:p>
            <a:pPr lvl="0"/>
            <a:r>
              <a:rPr lang="zh-CN" altLang="pt-BR" sz="2400" dirty="0">
                <a:solidFill>
                  <a:srgbClr val="008000"/>
                </a:solidFill>
                <a:latin typeface="Times New Roman" pitchFamily="18" charset="0"/>
              </a:rPr>
              <a:t>；读线路状态</a:t>
            </a:r>
            <a:r>
              <a:rPr lang="zh-CN" altLang="pt-BR" sz="2400" dirty="0" smtClean="0">
                <a:solidFill>
                  <a:srgbClr val="008000"/>
                </a:solidFill>
                <a:latin typeface="Times New Roman" pitchFamily="18" charset="0"/>
              </a:rPr>
              <a:t>寄存器</a:t>
            </a:r>
            <a:endParaRPr lang="zh-CN" altLang="pt-BR" sz="2400" dirty="0">
              <a:solidFill>
                <a:srgbClr val="008000"/>
              </a:solidFill>
              <a:latin typeface="Times New Roman" pitchFamily="18" charset="0"/>
            </a:endParaRPr>
          </a:p>
        </p:txBody>
      </p:sp>
      <p:sp>
        <p:nvSpPr>
          <p:cNvPr id="11" name="TextBox 10"/>
          <p:cNvSpPr txBox="1"/>
          <p:nvPr/>
        </p:nvSpPr>
        <p:spPr>
          <a:xfrm>
            <a:off x="1526031" y="1830595"/>
            <a:ext cx="1035115" cy="461665"/>
          </a:xfrm>
          <a:prstGeom prst="rect">
            <a:avLst/>
          </a:prstGeom>
          <a:noFill/>
        </p:spPr>
        <p:txBody>
          <a:bodyPr wrap="square" rtlCol="0">
            <a:spAutoFit/>
          </a:bodyPr>
          <a:lstStyle/>
          <a:p>
            <a:r>
              <a:rPr lang="en-US" altLang="zh-CN" sz="2400" dirty="0" smtClean="0">
                <a:solidFill>
                  <a:srgbClr val="0000CC"/>
                </a:solidFill>
              </a:rPr>
              <a:t>……</a:t>
            </a:r>
            <a:endParaRPr lang="zh-CN" altLang="en-US" sz="2400" dirty="0">
              <a:solidFill>
                <a:srgbClr val="0000CC"/>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34" name="Rectangle 4"/>
          <p:cNvSpPr>
            <a:spLocks noChangeArrowheads="1"/>
          </p:cNvSpPr>
          <p:nvPr/>
        </p:nvSpPr>
        <p:spPr bwMode="auto">
          <a:xfrm>
            <a:off x="685800" y="1143000"/>
            <a:ext cx="5562600" cy="461665"/>
          </a:xfrm>
          <a:prstGeom prst="rect">
            <a:avLst/>
          </a:prstGeom>
          <a:noFill/>
          <a:ln w="9525">
            <a:noFill/>
            <a:miter lim="800000"/>
            <a:headEnd/>
            <a:tailEnd/>
          </a:ln>
        </p:spPr>
        <p:txBody>
          <a:bodyPr wrap="square">
            <a:spAutoFit/>
          </a:bodyPr>
          <a:lstStyle/>
          <a:p>
            <a:r>
              <a:rPr lang="en-US" altLang="zh-CN" sz="2400" dirty="0" smtClean="0">
                <a:solidFill>
                  <a:srgbClr val="0000CC"/>
                </a:solidFill>
                <a:latin typeface="Times New Roman" pitchFamily="18" charset="0"/>
                <a:hlinkClick r:id="rId2" action="ppaction://hlinksldjump"/>
              </a:rPr>
              <a:t>ERR</a:t>
            </a:r>
            <a:r>
              <a:rPr lang="zh-CN" altLang="en-US" sz="2400" dirty="0">
                <a:solidFill>
                  <a:srgbClr val="0000CC"/>
                </a:solidFill>
                <a:latin typeface="Times New Roman" pitchFamily="18" charset="0"/>
              </a:rPr>
              <a:t>：</a:t>
            </a:r>
          </a:p>
        </p:txBody>
      </p:sp>
      <p:sp>
        <p:nvSpPr>
          <p:cNvPr id="80935" name="Rectangle 6"/>
          <p:cNvSpPr>
            <a:spLocks noChangeArrowheads="1"/>
          </p:cNvSpPr>
          <p:nvPr/>
        </p:nvSpPr>
        <p:spPr bwMode="auto">
          <a:xfrm>
            <a:off x="685799" y="1853825"/>
            <a:ext cx="7778091" cy="1938992"/>
          </a:xfrm>
          <a:prstGeom prst="rect">
            <a:avLst/>
          </a:prstGeom>
          <a:noFill/>
          <a:ln w="9525">
            <a:noFill/>
            <a:miter lim="800000"/>
            <a:headEnd/>
            <a:tailEnd/>
          </a:ln>
        </p:spPr>
        <p:txBody>
          <a:bodyPr wrap="none" anchor="ctr">
            <a:spAutoFit/>
          </a:bodyPr>
          <a:lstStyle/>
          <a:p>
            <a:r>
              <a:rPr lang="pt-BR" altLang="zh-CN" sz="2400" dirty="0">
                <a:solidFill>
                  <a:srgbClr val="0000CC"/>
                </a:solidFill>
                <a:latin typeface="Times New Roman" pitchFamily="18" charset="0"/>
                <a:cs typeface="Times New Roman" pitchFamily="18" charset="0"/>
                <a:hlinkClick r:id="rId2" action="ppaction://hlinksldjump"/>
              </a:rPr>
              <a:t>REC</a:t>
            </a:r>
            <a:r>
              <a:rPr lang="zh-CN" altLang="pt-BR" sz="2400" dirty="0">
                <a:solidFill>
                  <a:srgbClr val="0000CC"/>
                </a:solidFill>
                <a:latin typeface="Times New Roman" pitchFamily="18" charset="0"/>
                <a:cs typeface="Times New Roman" pitchFamily="18" charset="0"/>
              </a:rPr>
              <a:t>：</a:t>
            </a:r>
            <a:r>
              <a:rPr lang="pt-BR" altLang="zh-CN" sz="2400" dirty="0">
                <a:solidFill>
                  <a:srgbClr val="0000CC"/>
                </a:solidFill>
                <a:latin typeface="Times New Roman" pitchFamily="18" charset="0"/>
                <a:cs typeface="Times New Roman" pitchFamily="18" charset="0"/>
              </a:rPr>
              <a:t>MOV   </a:t>
            </a:r>
            <a:r>
              <a:rPr lang="pt-BR" altLang="zh-CN" sz="2400" dirty="0" smtClean="0">
                <a:solidFill>
                  <a:srgbClr val="0000CC"/>
                </a:solidFill>
                <a:latin typeface="Times New Roman" pitchFamily="18" charset="0"/>
                <a:cs typeface="Times New Roman" pitchFamily="18" charset="0"/>
              </a:rPr>
              <a:t>DX</a:t>
            </a:r>
            <a:r>
              <a:rPr lang="en-US" altLang="zh-CN" sz="2400" dirty="0" smtClean="0">
                <a:solidFill>
                  <a:srgbClr val="0000CC"/>
                </a:solidFill>
                <a:latin typeface="Times New Roman" pitchFamily="18" charset="0"/>
                <a:cs typeface="Times New Roman" pitchFamily="18" charset="0"/>
              </a:rPr>
              <a:t>,</a:t>
            </a:r>
            <a:r>
              <a:rPr lang="pt-BR" altLang="zh-CN" sz="2400" dirty="0" smtClean="0">
                <a:solidFill>
                  <a:srgbClr val="0000CC"/>
                </a:solidFill>
                <a:latin typeface="Times New Roman" pitchFamily="18" charset="0"/>
                <a:cs typeface="Times New Roman" pitchFamily="18" charset="0"/>
              </a:rPr>
              <a:t>3F8H</a:t>
            </a:r>
            <a:endParaRPr lang="pt-BR" altLang="zh-CN" sz="2400" dirty="0">
              <a:solidFill>
                <a:srgbClr val="0000CC"/>
              </a:solidFill>
              <a:latin typeface="Times New Roman" pitchFamily="18" charset="0"/>
            </a:endParaRPr>
          </a:p>
          <a:p>
            <a:pPr eaLnBrk="0" hangingPunct="0"/>
            <a:r>
              <a:rPr lang="pt-BR" altLang="zh-CN" sz="2400" dirty="0">
                <a:solidFill>
                  <a:srgbClr val="0000CC"/>
                </a:solidFill>
                <a:latin typeface="Times New Roman" pitchFamily="18" charset="0"/>
                <a:cs typeface="Times New Roman" pitchFamily="18" charset="0"/>
              </a:rPr>
              <a:t>            </a:t>
            </a:r>
            <a:r>
              <a:rPr lang="pt-BR" altLang="zh-CN" sz="2400" dirty="0" smtClean="0">
                <a:solidFill>
                  <a:srgbClr val="0000CC"/>
                </a:solidFill>
                <a:latin typeface="Times New Roman" pitchFamily="18" charset="0"/>
                <a:cs typeface="Times New Roman" pitchFamily="18" charset="0"/>
              </a:rPr>
              <a:t>IN        AL,DX</a:t>
            </a:r>
            <a:endParaRPr lang="pt-BR" altLang="zh-CN" sz="2400" dirty="0">
              <a:solidFill>
                <a:srgbClr val="0000CC"/>
              </a:solidFill>
              <a:latin typeface="Times New Roman" pitchFamily="18" charset="0"/>
            </a:endParaRPr>
          </a:p>
          <a:p>
            <a:pPr eaLnBrk="0" hangingPunct="0"/>
            <a:r>
              <a:rPr lang="pt-BR" altLang="zh-CN" sz="2400" dirty="0">
                <a:solidFill>
                  <a:srgbClr val="0000CC"/>
                </a:solidFill>
                <a:latin typeface="Times New Roman" pitchFamily="18" charset="0"/>
                <a:cs typeface="Times New Roman" pitchFamily="18" charset="0"/>
              </a:rPr>
              <a:t>            </a:t>
            </a:r>
            <a:r>
              <a:rPr lang="pt-BR" altLang="zh-CN" sz="2400" dirty="0" smtClean="0">
                <a:solidFill>
                  <a:srgbClr val="0000CC"/>
                </a:solidFill>
                <a:latin typeface="Times New Roman" pitchFamily="18" charset="0"/>
                <a:cs typeface="Times New Roman" pitchFamily="18" charset="0"/>
              </a:rPr>
              <a:t>CMP    AL</a:t>
            </a:r>
            <a:r>
              <a:rPr lang="en-US" altLang="zh-CN" sz="2400" dirty="0" smtClean="0">
                <a:solidFill>
                  <a:srgbClr val="0000CC"/>
                </a:solidFill>
                <a:latin typeface="Times New Roman" pitchFamily="18" charset="0"/>
                <a:cs typeface="Times New Roman" pitchFamily="18" charset="0"/>
              </a:rPr>
              <a:t>,</a:t>
            </a:r>
            <a:r>
              <a:rPr lang="pt-BR" altLang="zh-CN" sz="2400" dirty="0" smtClean="0">
                <a:solidFill>
                  <a:srgbClr val="0000CC"/>
                </a:solidFill>
                <a:latin typeface="Times New Roman" pitchFamily="18" charset="0"/>
                <a:cs typeface="Times New Roman" pitchFamily="18" charset="0"/>
              </a:rPr>
              <a:t>0AAH</a:t>
            </a:r>
            <a:endParaRPr lang="pt-BR" altLang="zh-CN" sz="2400" dirty="0">
              <a:solidFill>
                <a:srgbClr val="0000CC"/>
              </a:solidFill>
              <a:latin typeface="Times New Roman" pitchFamily="18" charset="0"/>
            </a:endParaRPr>
          </a:p>
          <a:p>
            <a:pPr eaLnBrk="0" hangingPunct="0"/>
            <a:r>
              <a:rPr lang="pt-BR" altLang="zh-CN" sz="2400" dirty="0">
                <a:solidFill>
                  <a:srgbClr val="0000CC"/>
                </a:solidFill>
                <a:latin typeface="Times New Roman" pitchFamily="18" charset="0"/>
                <a:cs typeface="Times New Roman" pitchFamily="18" charset="0"/>
              </a:rPr>
              <a:t>            </a:t>
            </a:r>
            <a:r>
              <a:rPr lang="pt-BR" altLang="zh-CN" sz="2400" dirty="0" smtClean="0">
                <a:solidFill>
                  <a:srgbClr val="0000CC"/>
                </a:solidFill>
                <a:latin typeface="Times New Roman" pitchFamily="18" charset="0"/>
                <a:cs typeface="Times New Roman" pitchFamily="18" charset="0"/>
              </a:rPr>
              <a:t>JZ        </a:t>
            </a:r>
            <a:r>
              <a:rPr lang="pt-BR" altLang="zh-CN" sz="2400" dirty="0">
                <a:solidFill>
                  <a:srgbClr val="0000CC"/>
                </a:solidFill>
                <a:latin typeface="Times New Roman" pitchFamily="18" charset="0"/>
                <a:cs typeface="Times New Roman" pitchFamily="18" charset="0"/>
              </a:rPr>
              <a:t>RETURN    </a:t>
            </a:r>
            <a:r>
              <a:rPr lang="zh-CN" altLang="pt-BR" sz="2400" dirty="0">
                <a:solidFill>
                  <a:srgbClr val="008000"/>
                </a:solidFill>
                <a:latin typeface="Times New Roman" pitchFamily="18" charset="0"/>
                <a:cs typeface="Times New Roman" pitchFamily="18" charset="0"/>
              </a:rPr>
              <a:t>；是结束字符</a:t>
            </a:r>
            <a:r>
              <a:rPr lang="pt-BR" altLang="zh-CN" sz="2400" dirty="0">
                <a:solidFill>
                  <a:srgbClr val="008000"/>
                </a:solidFill>
                <a:latin typeface="Times New Roman" pitchFamily="18" charset="0"/>
                <a:cs typeface="Times New Roman" pitchFamily="18" charset="0"/>
              </a:rPr>
              <a:t>0AAH</a:t>
            </a:r>
            <a:r>
              <a:rPr lang="zh-CN" altLang="pt-BR" sz="2400" dirty="0">
                <a:solidFill>
                  <a:srgbClr val="008000"/>
                </a:solidFill>
                <a:latin typeface="Times New Roman" pitchFamily="18" charset="0"/>
                <a:cs typeface="Times New Roman" pitchFamily="18" charset="0"/>
              </a:rPr>
              <a:t>，结束接收</a:t>
            </a:r>
            <a:endParaRPr lang="pt-BR" altLang="zh-CN" sz="2400" dirty="0">
              <a:solidFill>
                <a:srgbClr val="0000CC"/>
              </a:solidFill>
              <a:latin typeface="Times New Roman" pitchFamily="18" charset="0"/>
              <a:cs typeface="Times New Roman" pitchFamily="18" charset="0"/>
            </a:endParaRPr>
          </a:p>
          <a:p>
            <a:pPr eaLnBrk="0" hangingPunct="0"/>
            <a:r>
              <a:rPr lang="pt-BR" altLang="zh-CN" sz="2400" dirty="0" smtClean="0">
                <a:solidFill>
                  <a:srgbClr val="0000CC"/>
                </a:solidFill>
                <a:latin typeface="Times New Roman" pitchFamily="18" charset="0"/>
                <a:cs typeface="Times New Roman" pitchFamily="18" charset="0"/>
              </a:rPr>
              <a:t>            MOV   </a:t>
            </a:r>
            <a:r>
              <a:rPr lang="pt-BR" altLang="zh-CN" sz="2400" dirty="0">
                <a:solidFill>
                  <a:srgbClr val="0000CC"/>
                </a:solidFill>
                <a:latin typeface="Times New Roman" pitchFamily="18" charset="0"/>
                <a:cs typeface="Times New Roman" pitchFamily="18" charset="0"/>
              </a:rPr>
              <a:t>[BX</a:t>
            </a:r>
            <a:r>
              <a:rPr lang="pt-BR" altLang="zh-CN" sz="2400" dirty="0" smtClean="0">
                <a:solidFill>
                  <a:srgbClr val="0000CC"/>
                </a:solidFill>
                <a:latin typeface="Times New Roman" pitchFamily="18" charset="0"/>
                <a:cs typeface="Times New Roman" pitchFamily="18" charset="0"/>
              </a:rPr>
              <a:t>]</a:t>
            </a:r>
            <a:r>
              <a:rPr lang="en-US" altLang="zh-CN" sz="2400" dirty="0" smtClean="0">
                <a:solidFill>
                  <a:srgbClr val="0000CC"/>
                </a:solidFill>
                <a:latin typeface="Times New Roman" pitchFamily="18" charset="0"/>
                <a:cs typeface="Times New Roman" pitchFamily="18" charset="0"/>
              </a:rPr>
              <a:t>,</a:t>
            </a:r>
            <a:r>
              <a:rPr lang="pt-BR" altLang="zh-CN" sz="2400" dirty="0" smtClean="0">
                <a:solidFill>
                  <a:srgbClr val="0000CC"/>
                </a:solidFill>
                <a:latin typeface="Times New Roman" pitchFamily="18" charset="0"/>
                <a:cs typeface="Times New Roman" pitchFamily="18" charset="0"/>
              </a:rPr>
              <a:t>AL   </a:t>
            </a:r>
            <a:r>
              <a:rPr lang="zh-CN" altLang="pt-BR" sz="2400" dirty="0">
                <a:solidFill>
                  <a:srgbClr val="008000"/>
                </a:solidFill>
                <a:latin typeface="Times New Roman" pitchFamily="18" charset="0"/>
                <a:cs typeface="Times New Roman" pitchFamily="18" charset="0"/>
              </a:rPr>
              <a:t>；存储接收的</a:t>
            </a:r>
            <a:r>
              <a:rPr lang="zh-CN" altLang="pt-BR" sz="2400" dirty="0" smtClean="0">
                <a:solidFill>
                  <a:srgbClr val="008000"/>
                </a:solidFill>
                <a:latin typeface="Times New Roman" pitchFamily="18" charset="0"/>
                <a:cs typeface="Times New Roman" pitchFamily="18" charset="0"/>
              </a:rPr>
              <a:t>数据</a:t>
            </a:r>
            <a:endParaRPr lang="zh-CN" altLang="pt-BR" sz="2400" dirty="0">
              <a:solidFill>
                <a:srgbClr val="008000"/>
              </a:solidFill>
              <a:latin typeface="Times New Roman" pitchFamily="18" charset="0"/>
              <a:cs typeface="Times New Roman" pitchFamily="18" charset="0"/>
            </a:endParaRPr>
          </a:p>
        </p:txBody>
      </p:sp>
      <p:sp>
        <p:nvSpPr>
          <p:cNvPr id="80936" name="Rectangle 11"/>
          <p:cNvSpPr>
            <a:spLocks noChangeArrowheads="1"/>
          </p:cNvSpPr>
          <p:nvPr/>
        </p:nvSpPr>
        <p:spPr bwMode="auto">
          <a:xfrm>
            <a:off x="0" y="3121968"/>
            <a:ext cx="184731" cy="461665"/>
          </a:xfrm>
          <a:prstGeom prst="rect">
            <a:avLst/>
          </a:prstGeom>
          <a:noFill/>
          <a:ln w="9525">
            <a:noFill/>
            <a:miter lim="800000"/>
            <a:headEnd/>
            <a:tailEnd/>
          </a:ln>
        </p:spPr>
        <p:txBody>
          <a:bodyPr wrap="none" anchor="ctr">
            <a:spAutoFit/>
          </a:bodyPr>
          <a:lstStyle/>
          <a:p>
            <a:endParaRPr lang="zh-CN" altLang="en-US" sz="2400"/>
          </a:p>
        </p:txBody>
      </p:sp>
      <p:sp>
        <p:nvSpPr>
          <p:cNvPr id="2" name="TextBox 1"/>
          <p:cNvSpPr txBox="1"/>
          <p:nvPr/>
        </p:nvSpPr>
        <p:spPr>
          <a:xfrm>
            <a:off x="1601670" y="1143000"/>
            <a:ext cx="1035115" cy="461665"/>
          </a:xfrm>
          <a:prstGeom prst="rect">
            <a:avLst/>
          </a:prstGeom>
          <a:noFill/>
        </p:spPr>
        <p:txBody>
          <a:bodyPr wrap="square" rtlCol="0">
            <a:spAutoFit/>
          </a:bodyPr>
          <a:lstStyle/>
          <a:p>
            <a:r>
              <a:rPr lang="en-US" altLang="zh-CN" sz="2400" dirty="0" smtClean="0">
                <a:solidFill>
                  <a:srgbClr val="0000CC"/>
                </a:solidFill>
              </a:rPr>
              <a:t>……</a:t>
            </a:r>
            <a:endParaRPr lang="zh-CN" altLang="en-US" sz="2400" dirty="0">
              <a:solidFill>
                <a:srgbClr val="0000CC"/>
              </a:solidFill>
            </a:endParaRPr>
          </a:p>
        </p:txBody>
      </p:sp>
      <p:sp>
        <p:nvSpPr>
          <p:cNvPr id="8" name="TextBox 7"/>
          <p:cNvSpPr txBox="1"/>
          <p:nvPr/>
        </p:nvSpPr>
        <p:spPr>
          <a:xfrm>
            <a:off x="1556665" y="3879050"/>
            <a:ext cx="1035115" cy="461665"/>
          </a:xfrm>
          <a:prstGeom prst="rect">
            <a:avLst/>
          </a:prstGeom>
          <a:noFill/>
        </p:spPr>
        <p:txBody>
          <a:bodyPr wrap="square" rtlCol="0">
            <a:spAutoFit/>
          </a:bodyPr>
          <a:lstStyle/>
          <a:p>
            <a:r>
              <a:rPr lang="en-US" altLang="zh-CN" sz="2400" dirty="0" smtClean="0">
                <a:solidFill>
                  <a:srgbClr val="0000CC"/>
                </a:solidFill>
              </a:rPr>
              <a:t>……</a:t>
            </a:r>
            <a:endParaRPr lang="zh-CN" altLang="en-US" sz="2400" dirty="0">
              <a:solidFill>
                <a:srgbClr val="0000CC"/>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6" name="Rectangle 4"/>
          <p:cNvSpPr>
            <a:spLocks noChangeArrowheads="1"/>
          </p:cNvSpPr>
          <p:nvPr/>
        </p:nvSpPr>
        <p:spPr bwMode="auto">
          <a:xfrm>
            <a:off x="476068" y="998730"/>
            <a:ext cx="8162812" cy="2308324"/>
          </a:xfrm>
          <a:prstGeom prst="rect">
            <a:avLst/>
          </a:prstGeom>
          <a:noFill/>
          <a:ln w="9525">
            <a:noFill/>
            <a:miter lim="800000"/>
            <a:headEnd/>
            <a:tailEnd/>
          </a:ln>
        </p:spPr>
        <p:txBody>
          <a:bodyPr wrap="none" anchor="ctr">
            <a:spAutoFit/>
          </a:bodyPr>
          <a:lstStyle/>
          <a:p>
            <a:r>
              <a:rPr lang="pt-BR" altLang="zh-CN" sz="2400" dirty="0">
                <a:solidFill>
                  <a:srgbClr val="0000CC"/>
                </a:solidFill>
                <a:latin typeface="Times New Roman" pitchFamily="18" charset="0"/>
                <a:cs typeface="Times New Roman" pitchFamily="18" charset="0"/>
              </a:rPr>
              <a:t>TRA:   </a:t>
            </a:r>
            <a:r>
              <a:rPr lang="pt-BR" altLang="zh-CN" sz="2400" dirty="0" smtClean="0">
                <a:solidFill>
                  <a:srgbClr val="0000CC"/>
                </a:solidFill>
                <a:latin typeface="Times New Roman" pitchFamily="18" charset="0"/>
                <a:cs typeface="Times New Roman" pitchFamily="18" charset="0"/>
              </a:rPr>
              <a:t> MOV   </a:t>
            </a:r>
            <a:r>
              <a:rPr lang="pt-BR" altLang="zh-CN" sz="2400" dirty="0">
                <a:solidFill>
                  <a:srgbClr val="0000CC"/>
                </a:solidFill>
                <a:latin typeface="Times New Roman" pitchFamily="18" charset="0"/>
                <a:cs typeface="Times New Roman" pitchFamily="18" charset="0"/>
              </a:rPr>
              <a:t>DX</a:t>
            </a:r>
            <a:r>
              <a:rPr lang="zh-CN" altLang="pt-BR" sz="2400" dirty="0">
                <a:solidFill>
                  <a:srgbClr val="0000CC"/>
                </a:solidFill>
                <a:latin typeface="Times New Roman" pitchFamily="18" charset="0"/>
                <a:cs typeface="Times New Roman" pitchFamily="18" charset="0"/>
              </a:rPr>
              <a:t>，</a:t>
            </a:r>
            <a:r>
              <a:rPr lang="pt-BR" altLang="zh-CN" sz="2400" dirty="0">
                <a:solidFill>
                  <a:srgbClr val="0000CC"/>
                </a:solidFill>
                <a:latin typeface="Times New Roman" pitchFamily="18" charset="0"/>
                <a:cs typeface="Times New Roman" pitchFamily="18" charset="0"/>
              </a:rPr>
              <a:t>3F8H</a:t>
            </a:r>
            <a:endParaRPr lang="pt-BR" altLang="zh-CN" sz="2400" dirty="0">
              <a:solidFill>
                <a:srgbClr val="0000CC"/>
              </a:solidFill>
            </a:endParaRPr>
          </a:p>
          <a:p>
            <a:pPr eaLnBrk="0" hangingPunct="0"/>
            <a:r>
              <a:rPr lang="pt-BR" altLang="zh-CN" sz="2400" dirty="0">
                <a:solidFill>
                  <a:srgbClr val="0000CC"/>
                </a:solidFill>
                <a:latin typeface="Times New Roman" pitchFamily="18" charset="0"/>
                <a:cs typeface="Times New Roman" pitchFamily="18" charset="0"/>
              </a:rPr>
              <a:t>             MOV   AL</a:t>
            </a:r>
            <a:r>
              <a:rPr lang="zh-CN" altLang="pt-BR" sz="2400" dirty="0">
                <a:solidFill>
                  <a:srgbClr val="0000CC"/>
                </a:solidFill>
                <a:latin typeface="Times New Roman" pitchFamily="18" charset="0"/>
                <a:cs typeface="Times New Roman" pitchFamily="18" charset="0"/>
              </a:rPr>
              <a:t>，</a:t>
            </a:r>
            <a:r>
              <a:rPr lang="pt-BR" altLang="zh-CN" sz="2400" dirty="0">
                <a:solidFill>
                  <a:srgbClr val="0000CC"/>
                </a:solidFill>
                <a:latin typeface="Times New Roman" pitchFamily="18" charset="0"/>
                <a:cs typeface="Times New Roman" pitchFamily="18" charset="0"/>
              </a:rPr>
              <a:t>[BX]     </a:t>
            </a:r>
            <a:r>
              <a:rPr lang="zh-CN" altLang="pt-BR" sz="2400" dirty="0" smtClean="0">
                <a:solidFill>
                  <a:srgbClr val="008000"/>
                </a:solidFill>
                <a:latin typeface="Times New Roman" pitchFamily="18" charset="0"/>
                <a:cs typeface="Times New Roman" pitchFamily="18" charset="0"/>
              </a:rPr>
              <a:t>；</a:t>
            </a:r>
            <a:r>
              <a:rPr lang="zh-CN" altLang="pt-BR" sz="2400" dirty="0">
                <a:solidFill>
                  <a:srgbClr val="008000"/>
                </a:solidFill>
                <a:latin typeface="Times New Roman" pitchFamily="18" charset="0"/>
                <a:cs typeface="Times New Roman" pitchFamily="18" charset="0"/>
              </a:rPr>
              <a:t>取发送数据</a:t>
            </a:r>
            <a:endParaRPr lang="zh-CN" altLang="pt-BR" sz="2400" dirty="0">
              <a:solidFill>
                <a:srgbClr val="008000"/>
              </a:solidFill>
            </a:endParaRPr>
          </a:p>
          <a:p>
            <a:pPr eaLnBrk="0" hangingPunct="0"/>
            <a:r>
              <a:rPr lang="pt-BR" altLang="zh-CN" sz="2400" dirty="0">
                <a:solidFill>
                  <a:srgbClr val="0000CC"/>
                </a:solidFill>
                <a:latin typeface="Times New Roman" pitchFamily="18" charset="0"/>
                <a:cs typeface="Times New Roman" pitchFamily="18" charset="0"/>
              </a:rPr>
              <a:t>             CMP    AL</a:t>
            </a:r>
            <a:r>
              <a:rPr lang="zh-CN" altLang="pt-BR" sz="2400" dirty="0">
                <a:solidFill>
                  <a:srgbClr val="0000CC"/>
                </a:solidFill>
                <a:latin typeface="Times New Roman" pitchFamily="18" charset="0"/>
                <a:cs typeface="Times New Roman" pitchFamily="18" charset="0"/>
              </a:rPr>
              <a:t>，</a:t>
            </a:r>
            <a:r>
              <a:rPr lang="pt-BR" altLang="zh-CN" sz="2400" dirty="0">
                <a:solidFill>
                  <a:srgbClr val="0000CC"/>
                </a:solidFill>
                <a:latin typeface="Times New Roman" pitchFamily="18" charset="0"/>
                <a:cs typeface="Times New Roman" pitchFamily="18" charset="0"/>
              </a:rPr>
              <a:t>0AAH</a:t>
            </a:r>
            <a:endParaRPr lang="pt-BR" altLang="zh-CN" sz="2400" dirty="0">
              <a:solidFill>
                <a:srgbClr val="0000CC"/>
              </a:solidFill>
              <a:latin typeface="Times New Roman" pitchFamily="18" charset="0"/>
            </a:endParaRPr>
          </a:p>
          <a:p>
            <a:pPr eaLnBrk="0" hangingPunct="0"/>
            <a:r>
              <a:rPr lang="pt-BR" altLang="zh-CN" sz="2400" dirty="0">
                <a:solidFill>
                  <a:srgbClr val="0000CC"/>
                </a:solidFill>
                <a:latin typeface="Times New Roman" pitchFamily="18" charset="0"/>
                <a:cs typeface="Times New Roman" pitchFamily="18" charset="0"/>
              </a:rPr>
              <a:t>             JZ         RETURN      </a:t>
            </a:r>
            <a:r>
              <a:rPr lang="zh-CN" altLang="pt-BR" sz="2400" dirty="0">
                <a:solidFill>
                  <a:srgbClr val="008000"/>
                </a:solidFill>
                <a:latin typeface="Times New Roman" pitchFamily="18" charset="0"/>
                <a:cs typeface="Times New Roman" pitchFamily="18" charset="0"/>
              </a:rPr>
              <a:t>；是结束字符</a:t>
            </a:r>
            <a:r>
              <a:rPr lang="pt-BR" altLang="zh-CN" sz="2400" dirty="0">
                <a:solidFill>
                  <a:srgbClr val="008000"/>
                </a:solidFill>
                <a:latin typeface="Times New Roman" pitchFamily="18" charset="0"/>
                <a:cs typeface="Times New Roman" pitchFamily="18" charset="0"/>
              </a:rPr>
              <a:t>0AAH</a:t>
            </a:r>
            <a:r>
              <a:rPr lang="zh-CN" altLang="pt-BR" sz="2400" dirty="0">
                <a:solidFill>
                  <a:srgbClr val="008000"/>
                </a:solidFill>
                <a:latin typeface="Times New Roman" pitchFamily="18" charset="0"/>
                <a:cs typeface="Times New Roman" pitchFamily="18" charset="0"/>
              </a:rPr>
              <a:t>，结束</a:t>
            </a:r>
            <a:r>
              <a:rPr lang="zh-CN" altLang="pt-BR" sz="2400" dirty="0" smtClean="0">
                <a:solidFill>
                  <a:srgbClr val="008000"/>
                </a:solidFill>
                <a:latin typeface="Times New Roman" pitchFamily="18" charset="0"/>
                <a:cs typeface="Times New Roman" pitchFamily="18" charset="0"/>
              </a:rPr>
              <a:t>发送</a:t>
            </a:r>
            <a:r>
              <a:rPr lang="pt-BR" altLang="zh-CN" sz="2400" dirty="0" smtClean="0">
                <a:solidFill>
                  <a:srgbClr val="0000CC"/>
                </a:solidFill>
                <a:latin typeface="Times New Roman" pitchFamily="18" charset="0"/>
                <a:cs typeface="Times New Roman" pitchFamily="18" charset="0"/>
              </a:rPr>
              <a:t> </a:t>
            </a:r>
            <a:endParaRPr lang="zh-CN" altLang="pt-BR" sz="2400" dirty="0">
              <a:solidFill>
                <a:srgbClr val="008000"/>
              </a:solidFill>
              <a:latin typeface="Times New Roman" pitchFamily="18" charset="0"/>
              <a:cs typeface="Times New Roman" pitchFamily="18" charset="0"/>
            </a:endParaRPr>
          </a:p>
          <a:p>
            <a:pPr eaLnBrk="0" hangingPunct="0"/>
            <a:r>
              <a:rPr lang="pt-BR" altLang="zh-CN" sz="2400" dirty="0">
                <a:solidFill>
                  <a:srgbClr val="0000CC"/>
                </a:solidFill>
                <a:latin typeface="Times New Roman" pitchFamily="18" charset="0"/>
                <a:cs typeface="Times New Roman" pitchFamily="18" charset="0"/>
              </a:rPr>
              <a:t>            </a:t>
            </a:r>
            <a:r>
              <a:rPr lang="pt-BR" altLang="zh-CN" sz="2400" dirty="0" smtClean="0">
                <a:solidFill>
                  <a:srgbClr val="0000CC"/>
                </a:solidFill>
                <a:latin typeface="Times New Roman" pitchFamily="18" charset="0"/>
                <a:cs typeface="Times New Roman" pitchFamily="18" charset="0"/>
              </a:rPr>
              <a:t> INC    </a:t>
            </a:r>
            <a:r>
              <a:rPr lang="pt-BR" altLang="zh-CN" sz="2400" dirty="0">
                <a:solidFill>
                  <a:srgbClr val="0000CC"/>
                </a:solidFill>
                <a:latin typeface="Times New Roman" pitchFamily="18" charset="0"/>
                <a:cs typeface="Times New Roman" pitchFamily="18" charset="0"/>
              </a:rPr>
              <a:t>BX  </a:t>
            </a:r>
            <a:endParaRPr lang="pt-BR" altLang="zh-CN" sz="2400" dirty="0">
              <a:solidFill>
                <a:srgbClr val="0000CC"/>
              </a:solidFill>
            </a:endParaRPr>
          </a:p>
          <a:p>
            <a:pPr eaLnBrk="0" hangingPunct="0"/>
            <a:r>
              <a:rPr lang="pt-BR" altLang="zh-CN" sz="2400" dirty="0">
                <a:solidFill>
                  <a:srgbClr val="0000CC"/>
                </a:solidFill>
                <a:latin typeface="Times New Roman" pitchFamily="18" charset="0"/>
                <a:cs typeface="Times New Roman" pitchFamily="18" charset="0"/>
              </a:rPr>
              <a:t>            </a:t>
            </a:r>
            <a:r>
              <a:rPr lang="pt-BR" altLang="zh-CN" sz="2400" dirty="0" smtClean="0">
                <a:solidFill>
                  <a:srgbClr val="0000CC"/>
                </a:solidFill>
                <a:latin typeface="Times New Roman" pitchFamily="18" charset="0"/>
                <a:cs typeface="Times New Roman" pitchFamily="18" charset="0"/>
              </a:rPr>
              <a:t> OUT   </a:t>
            </a:r>
            <a:r>
              <a:rPr lang="pt-BR" altLang="zh-CN" sz="2400" dirty="0">
                <a:solidFill>
                  <a:srgbClr val="0000CC"/>
                </a:solidFill>
                <a:latin typeface="Times New Roman" pitchFamily="18" charset="0"/>
                <a:cs typeface="Times New Roman" pitchFamily="18" charset="0"/>
              </a:rPr>
              <a:t>DX</a:t>
            </a:r>
            <a:r>
              <a:rPr lang="zh-CN" altLang="pt-BR" sz="2400" dirty="0">
                <a:solidFill>
                  <a:srgbClr val="0000CC"/>
                </a:solidFill>
                <a:latin typeface="Times New Roman" pitchFamily="18" charset="0"/>
                <a:cs typeface="Times New Roman" pitchFamily="18" charset="0"/>
              </a:rPr>
              <a:t>，</a:t>
            </a:r>
            <a:r>
              <a:rPr lang="pt-BR" altLang="zh-CN" sz="2400" dirty="0">
                <a:solidFill>
                  <a:srgbClr val="0000CC"/>
                </a:solidFill>
                <a:latin typeface="Times New Roman" pitchFamily="18" charset="0"/>
                <a:cs typeface="Times New Roman" pitchFamily="18" charset="0"/>
              </a:rPr>
              <a:t>AL</a:t>
            </a:r>
          </a:p>
        </p:txBody>
      </p:sp>
      <p:sp>
        <p:nvSpPr>
          <p:cNvPr id="81947" name="Rectangle 6"/>
          <p:cNvSpPr>
            <a:spLocks noChangeArrowheads="1"/>
          </p:cNvSpPr>
          <p:nvPr/>
        </p:nvSpPr>
        <p:spPr bwMode="auto">
          <a:xfrm>
            <a:off x="478185" y="3789040"/>
            <a:ext cx="1800493" cy="461665"/>
          </a:xfrm>
          <a:prstGeom prst="rect">
            <a:avLst/>
          </a:prstGeom>
          <a:noFill/>
          <a:ln w="9525">
            <a:noFill/>
            <a:miter lim="800000"/>
            <a:headEnd/>
            <a:tailEnd/>
          </a:ln>
        </p:spPr>
        <p:txBody>
          <a:bodyPr wrap="none" anchor="ctr">
            <a:spAutoFit/>
          </a:bodyPr>
          <a:lstStyle/>
          <a:p>
            <a:r>
              <a:rPr lang="en-US" altLang="zh-CN" sz="2400" dirty="0">
                <a:solidFill>
                  <a:srgbClr val="0000CC"/>
                </a:solidFill>
                <a:latin typeface="Times New Roman" pitchFamily="18" charset="0"/>
              </a:rPr>
              <a:t>RETURN</a:t>
            </a:r>
            <a:r>
              <a:rPr lang="zh-CN" altLang="en-US" sz="2400" dirty="0">
                <a:solidFill>
                  <a:srgbClr val="0000CC"/>
                </a:solidFill>
                <a:latin typeface="Times New Roman" pitchFamily="18" charset="0"/>
              </a:rPr>
              <a:t>： </a:t>
            </a:r>
          </a:p>
        </p:txBody>
      </p:sp>
      <p:sp>
        <p:nvSpPr>
          <p:cNvPr id="6" name="TextBox 5"/>
          <p:cNvSpPr txBox="1"/>
          <p:nvPr/>
        </p:nvSpPr>
        <p:spPr>
          <a:xfrm>
            <a:off x="1511660" y="3248980"/>
            <a:ext cx="1035115" cy="461665"/>
          </a:xfrm>
          <a:prstGeom prst="rect">
            <a:avLst/>
          </a:prstGeom>
          <a:noFill/>
        </p:spPr>
        <p:txBody>
          <a:bodyPr wrap="square" rtlCol="0">
            <a:spAutoFit/>
          </a:bodyPr>
          <a:lstStyle/>
          <a:p>
            <a:r>
              <a:rPr lang="en-US" altLang="zh-CN" sz="2400" dirty="0" smtClean="0">
                <a:solidFill>
                  <a:srgbClr val="0000CC"/>
                </a:solidFill>
              </a:rPr>
              <a:t>……</a:t>
            </a:r>
            <a:endParaRPr lang="zh-CN" altLang="en-US" sz="2400" dirty="0">
              <a:solidFill>
                <a:srgbClr val="0000CC"/>
              </a:solidFill>
            </a:endParaRPr>
          </a:p>
        </p:txBody>
      </p:sp>
      <p:sp>
        <p:nvSpPr>
          <p:cNvPr id="7" name="TextBox 6"/>
          <p:cNvSpPr txBox="1"/>
          <p:nvPr/>
        </p:nvSpPr>
        <p:spPr>
          <a:xfrm>
            <a:off x="1466655" y="4329100"/>
            <a:ext cx="1035115" cy="461665"/>
          </a:xfrm>
          <a:prstGeom prst="rect">
            <a:avLst/>
          </a:prstGeom>
          <a:noFill/>
        </p:spPr>
        <p:txBody>
          <a:bodyPr wrap="square" rtlCol="0">
            <a:spAutoFit/>
          </a:bodyPr>
          <a:lstStyle/>
          <a:p>
            <a:r>
              <a:rPr lang="en-US" altLang="zh-CN" sz="2400" dirty="0" smtClean="0">
                <a:solidFill>
                  <a:srgbClr val="0000CC"/>
                </a:solidFill>
              </a:rPr>
              <a:t>……</a:t>
            </a:r>
            <a:endParaRPr lang="zh-CN" altLang="en-US" sz="2400" dirty="0">
              <a:solidFill>
                <a:srgbClr val="0000CC"/>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66944" name="ShockwaveFlash1" r:id="rId2" imgW="9142857" imgH="6207882"/>
        </mc:Choice>
        <mc:Fallback>
          <p:control name="ShockwaveFlash1" r:id="rId2" imgW="9142857" imgH="6207882">
            <p:pic>
              <p:nvPicPr>
                <p:cNvPr id="0" name="ShockwaveFlash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2413" cy="62071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71" name="Rectangle 4"/>
          <p:cNvSpPr>
            <a:spLocks noChangeArrowheads="1"/>
          </p:cNvSpPr>
          <p:nvPr/>
        </p:nvSpPr>
        <p:spPr bwMode="auto">
          <a:xfrm>
            <a:off x="391798" y="953725"/>
            <a:ext cx="7435049" cy="461665"/>
          </a:xfrm>
          <a:prstGeom prst="rect">
            <a:avLst/>
          </a:prstGeom>
          <a:noFill/>
          <a:ln w="9525">
            <a:noFill/>
            <a:miter lim="800000"/>
            <a:headEnd/>
            <a:tailEnd/>
          </a:ln>
        </p:spPr>
        <p:txBody>
          <a:bodyPr wrap="none" anchor="ctr">
            <a:spAutoFit/>
          </a:bodyPr>
          <a:lstStyle/>
          <a:p>
            <a:r>
              <a:rPr lang="zh-CN" altLang="en-US" sz="2400" dirty="0">
                <a:solidFill>
                  <a:srgbClr val="FF0000"/>
                </a:solidFill>
                <a:latin typeface="+mn-lt"/>
                <a:ea typeface="幼圆" pitchFamily="49" charset="-122"/>
              </a:rPr>
              <a:t>例</a:t>
            </a:r>
            <a:r>
              <a:rPr lang="en-US" altLang="zh-CN" sz="2400" dirty="0">
                <a:solidFill>
                  <a:srgbClr val="FF0000"/>
                </a:solidFill>
                <a:latin typeface="+mn-lt"/>
                <a:ea typeface="幼圆" pitchFamily="49" charset="-122"/>
              </a:rPr>
              <a:t>4 </a:t>
            </a:r>
            <a:r>
              <a:rPr lang="pt-BR" altLang="zh-CN" sz="2400" dirty="0">
                <a:solidFill>
                  <a:srgbClr val="FF0000"/>
                </a:solidFill>
                <a:latin typeface="+mn-lt"/>
                <a:ea typeface="幼圆" pitchFamily="49" charset="-122"/>
              </a:rPr>
              <a:t> </a:t>
            </a:r>
            <a:r>
              <a:rPr lang="pt-BR" altLang="zh-CN" sz="2400" dirty="0">
                <a:solidFill>
                  <a:srgbClr val="0000CC"/>
                </a:solidFill>
                <a:latin typeface="+mn-lt"/>
                <a:ea typeface="幼圆" pitchFamily="49" charset="-122"/>
              </a:rPr>
              <a:t>INS 8250</a:t>
            </a:r>
            <a:r>
              <a:rPr lang="zh-CN" altLang="en-US" sz="2400" dirty="0">
                <a:solidFill>
                  <a:srgbClr val="0000CC"/>
                </a:solidFill>
                <a:latin typeface="+mn-lt"/>
                <a:ea typeface="幼圆" pitchFamily="49" charset="-122"/>
              </a:rPr>
              <a:t>允许中断或不允许中断的初始化程序</a:t>
            </a:r>
            <a:r>
              <a:rPr lang="zh-CN" altLang="pt-BR" sz="2400" dirty="0">
                <a:solidFill>
                  <a:srgbClr val="0000CC"/>
                </a:solidFill>
                <a:latin typeface="+mn-lt"/>
                <a:ea typeface="幼圆" pitchFamily="49" charset="-122"/>
              </a:rPr>
              <a:t>。 </a:t>
            </a:r>
          </a:p>
        </p:txBody>
      </p:sp>
      <p:sp>
        <p:nvSpPr>
          <p:cNvPr id="82972" name="Rectangle 5"/>
          <p:cNvSpPr>
            <a:spLocks noChangeArrowheads="1"/>
          </p:cNvSpPr>
          <p:nvPr/>
        </p:nvSpPr>
        <p:spPr bwMode="auto">
          <a:xfrm>
            <a:off x="685800" y="1403775"/>
            <a:ext cx="7936650" cy="4832092"/>
          </a:xfrm>
          <a:prstGeom prst="rect">
            <a:avLst/>
          </a:prstGeom>
          <a:noFill/>
          <a:ln w="9525">
            <a:noFill/>
            <a:miter lim="800000"/>
            <a:headEnd/>
            <a:tailEnd/>
          </a:ln>
        </p:spPr>
        <p:txBody>
          <a:bodyPr wrap="square" anchor="ctr">
            <a:spAutoFit/>
          </a:bodyPr>
          <a:lstStyle/>
          <a:p>
            <a:pPr indent="266700"/>
            <a:r>
              <a:rPr lang="zh-CN" altLang="en-US" sz="2400" dirty="0" smtClean="0">
                <a:solidFill>
                  <a:srgbClr val="008000"/>
                </a:solidFill>
                <a:latin typeface="Times New Roman" pitchFamily="18" charset="0"/>
              </a:rPr>
              <a:t>；</a:t>
            </a:r>
            <a:r>
              <a:rPr lang="en-US" altLang="zh-CN" sz="2400" dirty="0" smtClean="0">
                <a:solidFill>
                  <a:srgbClr val="008000"/>
                </a:solidFill>
                <a:latin typeface="Times New Roman" pitchFamily="18" charset="0"/>
              </a:rPr>
              <a:t>OUT</a:t>
            </a:r>
            <a:r>
              <a:rPr lang="en-US" altLang="zh-CN" sz="2400" baseline="-25000" dirty="0" smtClean="0">
                <a:solidFill>
                  <a:srgbClr val="008000"/>
                </a:solidFill>
                <a:latin typeface="Times New Roman" pitchFamily="18" charset="0"/>
              </a:rPr>
              <a:t>2</a:t>
            </a:r>
            <a:r>
              <a:rPr lang="zh-CN" altLang="en-US" sz="2400" dirty="0" smtClean="0">
                <a:solidFill>
                  <a:srgbClr val="008000"/>
                </a:solidFill>
                <a:latin typeface="Times New Roman" pitchFamily="18" charset="0"/>
              </a:rPr>
              <a:t>* </a:t>
            </a:r>
            <a:r>
              <a:rPr lang="zh-CN" altLang="en-US" sz="2400" dirty="0">
                <a:solidFill>
                  <a:srgbClr val="008000"/>
                </a:solidFill>
                <a:latin typeface="Times New Roman" pitchFamily="18" charset="0"/>
              </a:rPr>
              <a:t>输出高电平</a:t>
            </a:r>
            <a:r>
              <a:rPr lang="zh-CN" altLang="en-US" sz="2400" dirty="0" smtClean="0">
                <a:solidFill>
                  <a:srgbClr val="008000"/>
                </a:solidFill>
                <a:latin typeface="Times New Roman" pitchFamily="18" charset="0"/>
              </a:rPr>
              <a:t>禁止</a:t>
            </a:r>
            <a:r>
              <a:rPr lang="en-US" altLang="zh-CN" sz="2400" dirty="0" smtClean="0">
                <a:solidFill>
                  <a:srgbClr val="008000"/>
                </a:solidFill>
                <a:latin typeface="Times New Roman" pitchFamily="18" charset="0"/>
              </a:rPr>
              <a:t>INTRPT</a:t>
            </a:r>
            <a:r>
              <a:rPr lang="zh-CN" altLang="en-US" sz="2400" dirty="0">
                <a:solidFill>
                  <a:srgbClr val="008000"/>
                </a:solidFill>
                <a:latin typeface="Times New Roman" pitchFamily="18" charset="0"/>
              </a:rPr>
              <a:t>中断输出</a:t>
            </a:r>
            <a:endParaRPr lang="en-US" altLang="zh-CN" sz="2400" dirty="0">
              <a:solidFill>
                <a:srgbClr val="0000CC"/>
              </a:solidFill>
              <a:latin typeface="Times New Roman" pitchFamily="18" charset="0"/>
            </a:endParaRPr>
          </a:p>
          <a:p>
            <a:pPr indent="266700"/>
            <a:r>
              <a:rPr lang="en-US" altLang="zh-CN" sz="2400" dirty="0">
                <a:solidFill>
                  <a:srgbClr val="0000CC"/>
                </a:solidFill>
                <a:latin typeface="Times New Roman" pitchFamily="18" charset="0"/>
              </a:rPr>
              <a:t>MOV  AL, 03H    	</a:t>
            </a:r>
            <a:endParaRPr lang="zh-CN" altLang="en-US" sz="2400" dirty="0">
              <a:solidFill>
                <a:srgbClr val="008000"/>
              </a:solidFill>
              <a:latin typeface="Times New Roman" pitchFamily="18" charset="0"/>
            </a:endParaRPr>
          </a:p>
          <a:p>
            <a:pPr indent="266700"/>
            <a:r>
              <a:rPr lang="en-US" altLang="zh-CN" sz="2400" dirty="0">
                <a:solidFill>
                  <a:srgbClr val="0000CC"/>
                </a:solidFill>
                <a:latin typeface="Times New Roman" pitchFamily="18" charset="0"/>
              </a:rPr>
              <a:t>MOV  </a:t>
            </a:r>
            <a:r>
              <a:rPr lang="en-US" altLang="zh-CN" sz="2400" dirty="0" smtClean="0">
                <a:solidFill>
                  <a:srgbClr val="0000CC"/>
                </a:solidFill>
                <a:latin typeface="Times New Roman" pitchFamily="18" charset="0"/>
              </a:rPr>
              <a:t>DX</a:t>
            </a:r>
            <a:r>
              <a:rPr lang="en-US" altLang="zh-CN" sz="2400" dirty="0">
                <a:solidFill>
                  <a:srgbClr val="0000CC"/>
                </a:solidFill>
                <a:latin typeface="Times New Roman" pitchFamily="18" charset="0"/>
              </a:rPr>
              <a:t>, </a:t>
            </a:r>
            <a:r>
              <a:rPr lang="en-US" altLang="zh-CN" sz="2400" dirty="0">
                <a:solidFill>
                  <a:srgbClr val="0000CC"/>
                </a:solidFill>
                <a:latin typeface="Times New Roman" pitchFamily="18" charset="0"/>
                <a:hlinkClick r:id="rId2" action="ppaction://hlinksldjump"/>
              </a:rPr>
              <a:t>3FCH</a:t>
            </a:r>
            <a:endParaRPr lang="en-US" altLang="zh-CN" sz="2400" dirty="0">
              <a:solidFill>
                <a:srgbClr val="0000CC"/>
              </a:solidFill>
              <a:latin typeface="Times New Roman" pitchFamily="18" charset="0"/>
            </a:endParaRPr>
          </a:p>
          <a:p>
            <a:pPr indent="266700"/>
            <a:r>
              <a:rPr lang="en-US" altLang="zh-CN" sz="2400" dirty="0">
                <a:solidFill>
                  <a:srgbClr val="0000CC"/>
                </a:solidFill>
                <a:latin typeface="Times New Roman" pitchFamily="18" charset="0"/>
              </a:rPr>
              <a:t>OUT   </a:t>
            </a:r>
            <a:r>
              <a:rPr lang="en-US" altLang="zh-CN" sz="2400" dirty="0" smtClean="0">
                <a:solidFill>
                  <a:srgbClr val="0000CC"/>
                </a:solidFill>
                <a:latin typeface="Times New Roman" pitchFamily="18" charset="0"/>
              </a:rPr>
              <a:t>DX</a:t>
            </a:r>
            <a:r>
              <a:rPr lang="en-US" altLang="zh-CN" sz="2400" dirty="0">
                <a:solidFill>
                  <a:srgbClr val="0000CC"/>
                </a:solidFill>
                <a:latin typeface="Times New Roman" pitchFamily="18" charset="0"/>
              </a:rPr>
              <a:t>, AL</a:t>
            </a:r>
          </a:p>
          <a:p>
            <a:pPr indent="266700">
              <a:spcBef>
                <a:spcPts val="1200"/>
              </a:spcBef>
            </a:pPr>
            <a:r>
              <a:rPr lang="zh-CN" altLang="en-US" sz="2400" dirty="0" smtClean="0">
                <a:solidFill>
                  <a:srgbClr val="008000"/>
                </a:solidFill>
                <a:latin typeface="Times New Roman" pitchFamily="18" charset="0"/>
              </a:rPr>
              <a:t>；</a:t>
            </a:r>
            <a:r>
              <a:rPr lang="en-US" altLang="zh-CN" sz="2400" dirty="0" smtClean="0">
                <a:solidFill>
                  <a:srgbClr val="008000"/>
                </a:solidFill>
                <a:latin typeface="Times New Roman" pitchFamily="18" charset="0"/>
              </a:rPr>
              <a:t> </a:t>
            </a:r>
            <a:r>
              <a:rPr lang="en-US" altLang="zh-CN" sz="2400" dirty="0">
                <a:solidFill>
                  <a:srgbClr val="008000"/>
                </a:solidFill>
                <a:latin typeface="Times New Roman" pitchFamily="18" charset="0"/>
              </a:rPr>
              <a:t>OUT</a:t>
            </a:r>
            <a:r>
              <a:rPr lang="en-US" altLang="zh-CN" sz="2400" baseline="-25000" dirty="0">
                <a:solidFill>
                  <a:srgbClr val="008000"/>
                </a:solidFill>
                <a:latin typeface="Times New Roman" pitchFamily="18" charset="0"/>
              </a:rPr>
              <a:t>2</a:t>
            </a:r>
            <a:r>
              <a:rPr lang="zh-CN" altLang="en-US" sz="2400" dirty="0">
                <a:solidFill>
                  <a:srgbClr val="008000"/>
                </a:solidFill>
                <a:latin typeface="Times New Roman" pitchFamily="18" charset="0"/>
              </a:rPr>
              <a:t>*输出低电平允许输出</a:t>
            </a:r>
            <a:r>
              <a:rPr lang="en-US" altLang="zh-CN" sz="2400" dirty="0">
                <a:solidFill>
                  <a:srgbClr val="008000"/>
                </a:solidFill>
                <a:latin typeface="Times New Roman" pitchFamily="18" charset="0"/>
              </a:rPr>
              <a:t>INTRPT</a:t>
            </a:r>
            <a:r>
              <a:rPr lang="zh-CN" altLang="en-US" sz="2400" dirty="0">
                <a:solidFill>
                  <a:srgbClr val="008000"/>
                </a:solidFill>
                <a:latin typeface="Times New Roman" pitchFamily="18" charset="0"/>
              </a:rPr>
              <a:t>中断</a:t>
            </a:r>
            <a:r>
              <a:rPr lang="zh-CN" altLang="en-US" sz="2400" dirty="0" smtClean="0">
                <a:solidFill>
                  <a:srgbClr val="008000"/>
                </a:solidFill>
                <a:latin typeface="Times New Roman" pitchFamily="18" charset="0"/>
              </a:rPr>
              <a:t>输出</a:t>
            </a:r>
            <a:r>
              <a:rPr lang="en-US" altLang="zh-CN" sz="2400" dirty="0">
                <a:solidFill>
                  <a:srgbClr val="0000CC"/>
                </a:solidFill>
                <a:latin typeface="Times New Roman" pitchFamily="18" charset="0"/>
              </a:rPr>
              <a:t>	</a:t>
            </a:r>
          </a:p>
          <a:p>
            <a:pPr indent="266700"/>
            <a:r>
              <a:rPr lang="en-US" altLang="zh-CN" sz="2400" dirty="0">
                <a:solidFill>
                  <a:srgbClr val="0000CC"/>
                </a:solidFill>
                <a:latin typeface="Times New Roman" pitchFamily="18" charset="0"/>
              </a:rPr>
              <a:t>MOV   AL, 0BH   </a:t>
            </a:r>
            <a:endParaRPr lang="zh-CN" altLang="en-US" sz="2400" dirty="0">
              <a:solidFill>
                <a:srgbClr val="008000"/>
              </a:solidFill>
              <a:latin typeface="Times New Roman" pitchFamily="18" charset="0"/>
            </a:endParaRPr>
          </a:p>
          <a:p>
            <a:pPr indent="266700"/>
            <a:r>
              <a:rPr lang="en-US" altLang="zh-CN" sz="2400" dirty="0">
                <a:solidFill>
                  <a:srgbClr val="0000CC"/>
                </a:solidFill>
                <a:latin typeface="Times New Roman" pitchFamily="18" charset="0"/>
              </a:rPr>
              <a:t>MOV   DX, 3FCH</a:t>
            </a:r>
          </a:p>
          <a:p>
            <a:pPr indent="266700"/>
            <a:r>
              <a:rPr lang="en-US" altLang="zh-CN" sz="2400" dirty="0">
                <a:solidFill>
                  <a:srgbClr val="0000CC"/>
                </a:solidFill>
                <a:latin typeface="Times New Roman" pitchFamily="18" charset="0"/>
              </a:rPr>
              <a:t>OUT    DX, </a:t>
            </a:r>
            <a:r>
              <a:rPr lang="en-US" altLang="zh-CN" sz="2400" dirty="0" smtClean="0">
                <a:solidFill>
                  <a:srgbClr val="0000CC"/>
                </a:solidFill>
                <a:latin typeface="Times New Roman" pitchFamily="18" charset="0"/>
              </a:rPr>
              <a:t>AL</a:t>
            </a:r>
          </a:p>
          <a:p>
            <a:pPr indent="266700">
              <a:spcBef>
                <a:spcPts val="1200"/>
              </a:spcBef>
            </a:pPr>
            <a:r>
              <a:rPr lang="zh-CN" altLang="en-US" sz="2400" dirty="0">
                <a:solidFill>
                  <a:srgbClr val="008000"/>
                </a:solidFill>
                <a:latin typeface="Times New Roman" pitchFamily="18" charset="0"/>
              </a:rPr>
              <a:t>；自测试，允许中断有效</a:t>
            </a:r>
          </a:p>
          <a:p>
            <a:pPr indent="266700"/>
            <a:r>
              <a:rPr lang="en-US" altLang="zh-CN" sz="2400" dirty="0" smtClean="0">
                <a:solidFill>
                  <a:srgbClr val="0000CC"/>
                </a:solidFill>
                <a:latin typeface="Times New Roman" pitchFamily="18" charset="0"/>
              </a:rPr>
              <a:t>MOV   </a:t>
            </a:r>
            <a:r>
              <a:rPr lang="en-US" altLang="zh-CN" sz="2400" dirty="0">
                <a:solidFill>
                  <a:srgbClr val="0000CC"/>
                </a:solidFill>
                <a:latin typeface="Times New Roman" pitchFamily="18" charset="0"/>
              </a:rPr>
              <a:t>AL, </a:t>
            </a:r>
            <a:r>
              <a:rPr lang="en-US" altLang="zh-CN" sz="2400" dirty="0" smtClean="0">
                <a:solidFill>
                  <a:srgbClr val="0000CC"/>
                </a:solidFill>
                <a:latin typeface="Times New Roman" pitchFamily="18" charset="0"/>
              </a:rPr>
              <a:t>1BH</a:t>
            </a:r>
          </a:p>
          <a:p>
            <a:pPr indent="266700"/>
            <a:r>
              <a:rPr lang="en-US" altLang="zh-CN" sz="2400" dirty="0" smtClean="0">
                <a:solidFill>
                  <a:srgbClr val="0000CC"/>
                </a:solidFill>
                <a:latin typeface="Times New Roman" pitchFamily="18" charset="0"/>
              </a:rPr>
              <a:t>MOV   </a:t>
            </a:r>
            <a:r>
              <a:rPr lang="en-US" altLang="zh-CN" sz="2400" dirty="0">
                <a:solidFill>
                  <a:srgbClr val="0000CC"/>
                </a:solidFill>
                <a:latin typeface="Times New Roman" pitchFamily="18" charset="0"/>
              </a:rPr>
              <a:t>DX, 3FCH</a:t>
            </a:r>
          </a:p>
          <a:p>
            <a:pPr indent="266700"/>
            <a:r>
              <a:rPr lang="en-US" altLang="zh-CN" sz="2400" dirty="0">
                <a:solidFill>
                  <a:srgbClr val="0000CC"/>
                </a:solidFill>
                <a:latin typeface="Times New Roman" pitchFamily="18" charset="0"/>
              </a:rPr>
              <a:t>OUT    DX, AL</a:t>
            </a:r>
          </a:p>
        </p:txBody>
      </p:sp>
      <p:sp>
        <p:nvSpPr>
          <p:cNvPr id="82973" name="Text Box 31" descr="栎木">
            <a:hlinkClick r:id="rId3" action="ppaction://hlinksldjump"/>
          </p:cNvPr>
          <p:cNvSpPr txBox="1">
            <a:spLocks noChangeArrowheads="1"/>
          </p:cNvSpPr>
          <p:nvPr/>
        </p:nvSpPr>
        <p:spPr bwMode="auto">
          <a:xfrm>
            <a:off x="7677345" y="5532620"/>
            <a:ext cx="1170130" cy="46166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50000"/>
              </a:spcBef>
            </a:pPr>
            <a:r>
              <a:rPr lang="zh-CN" altLang="en-US" sz="2400" dirty="0">
                <a:latin typeface="华文楷体" pitchFamily="2" charset="-122"/>
                <a:ea typeface="华文楷体" pitchFamily="2" charset="-122"/>
              </a:rPr>
              <a:t>原理图</a:t>
            </a:r>
          </a:p>
        </p:txBody>
      </p:sp>
      <p:sp>
        <p:nvSpPr>
          <p:cNvPr id="5" name="Rectangle 4"/>
          <p:cNvSpPr>
            <a:spLocks noChangeArrowheads="1"/>
          </p:cNvSpPr>
          <p:nvPr/>
        </p:nvSpPr>
        <p:spPr bwMode="auto">
          <a:xfrm>
            <a:off x="452438" y="150347"/>
            <a:ext cx="4357283" cy="523220"/>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4)</a:t>
            </a:r>
            <a:r>
              <a:rPr lang="zh-CN" altLang="pt-BR" sz="2800" dirty="0">
                <a:solidFill>
                  <a:srgbClr val="0000CC"/>
                </a:solidFill>
                <a:latin typeface="+mn-lt"/>
                <a:ea typeface="幼圆" pitchFamily="49" charset="-122"/>
                <a:cs typeface="+mj-cs"/>
              </a:rPr>
              <a:t> </a:t>
            </a:r>
            <a:r>
              <a:rPr lang="pt-BR" altLang="zh-CN" sz="2800" dirty="0">
                <a:solidFill>
                  <a:srgbClr val="0000CC"/>
                </a:solidFill>
                <a:latin typeface="+mn-lt"/>
                <a:ea typeface="幼圆" pitchFamily="49" charset="-122"/>
                <a:cs typeface="+mj-cs"/>
              </a:rPr>
              <a:t>INS 8250</a:t>
            </a:r>
            <a:r>
              <a:rPr lang="zh-CN" altLang="pt-BR" sz="2800" dirty="0">
                <a:solidFill>
                  <a:srgbClr val="0000CC"/>
                </a:solidFill>
                <a:latin typeface="+mn-lt"/>
                <a:ea typeface="幼圆" pitchFamily="49" charset="-122"/>
                <a:cs typeface="+mj-cs"/>
              </a:rPr>
              <a:t>的初始化编程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4"/>
          <p:cNvSpPr>
            <a:spLocks noChangeArrowheads="1"/>
          </p:cNvSpPr>
          <p:nvPr/>
        </p:nvSpPr>
        <p:spPr bwMode="auto">
          <a:xfrm>
            <a:off x="533400" y="76200"/>
            <a:ext cx="3657600" cy="757238"/>
          </a:xfrm>
          <a:prstGeom prst="rect">
            <a:avLst/>
          </a:prstGeom>
        </p:spPr>
        <p:txBody>
          <a:bodyPr anchor="ctr"/>
          <a:lstStyle/>
          <a:p>
            <a:pPr eaLnBrk="0" hangingPunct="0"/>
            <a:r>
              <a:rPr lang="pt-BR" altLang="zh-CN" sz="2800" dirty="0">
                <a:solidFill>
                  <a:srgbClr val="0000CC"/>
                </a:solidFill>
                <a:latin typeface="+mn-lt"/>
                <a:ea typeface="幼圆" pitchFamily="49" charset="-122"/>
                <a:cs typeface="+mj-cs"/>
              </a:rPr>
              <a:t>5) INS 8250</a:t>
            </a:r>
            <a:r>
              <a:rPr lang="zh-CN" altLang="pt-BR" sz="2800" dirty="0">
                <a:solidFill>
                  <a:srgbClr val="0000CC"/>
                </a:solidFill>
                <a:latin typeface="+mn-lt"/>
                <a:ea typeface="幼圆" pitchFamily="49" charset="-122"/>
                <a:cs typeface="+mj-cs"/>
              </a:rPr>
              <a:t>的应用</a:t>
            </a:r>
          </a:p>
        </p:txBody>
      </p:sp>
      <p:sp>
        <p:nvSpPr>
          <p:cNvPr id="83970" name="Rectangle 5"/>
          <p:cNvSpPr>
            <a:spLocks noChangeArrowheads="1"/>
          </p:cNvSpPr>
          <p:nvPr/>
        </p:nvSpPr>
        <p:spPr bwMode="auto">
          <a:xfrm>
            <a:off x="478870" y="999768"/>
            <a:ext cx="8134055" cy="2400657"/>
          </a:xfrm>
          <a:prstGeom prst="rect">
            <a:avLst/>
          </a:prstGeom>
          <a:noFill/>
          <a:ln w="9525">
            <a:noFill/>
            <a:miter lim="800000"/>
            <a:headEnd/>
            <a:tailEnd/>
          </a:ln>
        </p:spPr>
        <p:txBody>
          <a:bodyPr wrap="square" anchor="ctr">
            <a:spAutoFit/>
          </a:bodyPr>
          <a:lstStyle/>
          <a:p>
            <a:pPr algn="just">
              <a:lnSpc>
                <a:spcPct val="125000"/>
              </a:lnSpc>
            </a:pPr>
            <a:r>
              <a:rPr lang="zh-CN" altLang="en-US" sz="2400" dirty="0">
                <a:solidFill>
                  <a:srgbClr val="FF0000"/>
                </a:solidFill>
                <a:latin typeface="+mn-lt"/>
                <a:ea typeface="幼圆" pitchFamily="49" charset="-122"/>
              </a:rPr>
              <a:t>例</a:t>
            </a:r>
            <a:r>
              <a:rPr lang="en-US" altLang="zh-CN" sz="2400" dirty="0" smtClean="0">
                <a:solidFill>
                  <a:srgbClr val="FF0000"/>
                </a:solidFill>
                <a:latin typeface="+mn-lt"/>
                <a:ea typeface="幼圆" pitchFamily="49" charset="-122"/>
              </a:rPr>
              <a:t>5</a:t>
            </a:r>
            <a:r>
              <a:rPr lang="en-US" altLang="zh-CN" sz="2400" dirty="0" smtClean="0">
                <a:solidFill>
                  <a:srgbClr val="0000CC"/>
                </a:solidFill>
                <a:latin typeface="+mn-lt"/>
                <a:ea typeface="幼圆" pitchFamily="49" charset="-122"/>
              </a:rPr>
              <a:t>  </a:t>
            </a:r>
            <a:r>
              <a:rPr lang="zh-CN" altLang="en-US" sz="2400" dirty="0">
                <a:solidFill>
                  <a:srgbClr val="0000CC"/>
                </a:solidFill>
                <a:latin typeface="+mn-lt"/>
                <a:ea typeface="幼圆" pitchFamily="49" charset="-122"/>
              </a:rPr>
              <a:t>在</a:t>
            </a:r>
            <a:r>
              <a:rPr lang="en-US" altLang="zh-CN" sz="2400" dirty="0">
                <a:solidFill>
                  <a:srgbClr val="0000CC"/>
                </a:solidFill>
                <a:latin typeface="+mn-lt"/>
                <a:ea typeface="幼圆" pitchFamily="49" charset="-122"/>
              </a:rPr>
              <a:t>IBM PC</a:t>
            </a:r>
            <a:r>
              <a:rPr lang="zh-CN" altLang="en-US" sz="2400" dirty="0">
                <a:solidFill>
                  <a:srgbClr val="0000CC"/>
                </a:solidFill>
                <a:latin typeface="+mn-lt"/>
                <a:ea typeface="幼圆" pitchFamily="49" charset="-122"/>
              </a:rPr>
              <a:t>机上用汇编语言按查询方式编制一个发送与接收程序，它能把每</a:t>
            </a:r>
            <a:r>
              <a:rPr lang="zh-CN" altLang="en-US" sz="2400" dirty="0" smtClean="0">
                <a:solidFill>
                  <a:srgbClr val="0000CC"/>
                </a:solidFill>
                <a:latin typeface="+mn-lt"/>
                <a:ea typeface="幼圆" pitchFamily="49" charset="-122"/>
              </a:rPr>
              <a:t>一个键入</a:t>
            </a:r>
            <a:r>
              <a:rPr lang="zh-CN" altLang="en-US" sz="2400" dirty="0">
                <a:solidFill>
                  <a:srgbClr val="0000CC"/>
                </a:solidFill>
                <a:latin typeface="+mn-lt"/>
                <a:ea typeface="幼圆" pitchFamily="49" charset="-122"/>
              </a:rPr>
              <a:t>的</a:t>
            </a:r>
            <a:r>
              <a:rPr lang="en-US" altLang="zh-CN" sz="2400" dirty="0">
                <a:solidFill>
                  <a:srgbClr val="0000CC"/>
                </a:solidFill>
                <a:latin typeface="+mn-lt"/>
                <a:ea typeface="幼圆" pitchFamily="49" charset="-122"/>
              </a:rPr>
              <a:t>ASCII</a:t>
            </a:r>
            <a:r>
              <a:rPr lang="zh-CN" altLang="en-US" sz="2400" dirty="0">
                <a:solidFill>
                  <a:srgbClr val="0000CC"/>
                </a:solidFill>
                <a:latin typeface="+mn-lt"/>
                <a:ea typeface="幼圆" pitchFamily="49" charset="-122"/>
              </a:rPr>
              <a:t>字符发送出去，并显示</a:t>
            </a:r>
            <a:r>
              <a:rPr lang="zh-CN" altLang="en-US" sz="2400" dirty="0" smtClean="0">
                <a:solidFill>
                  <a:srgbClr val="0000CC"/>
                </a:solidFill>
                <a:latin typeface="+mn-lt"/>
                <a:ea typeface="幼圆" pitchFamily="49" charset="-122"/>
              </a:rPr>
              <a:t>在屏幕上</a:t>
            </a:r>
            <a:r>
              <a:rPr lang="zh-CN" altLang="en-US" sz="2400" dirty="0">
                <a:solidFill>
                  <a:srgbClr val="0000CC"/>
                </a:solidFill>
                <a:latin typeface="+mn-lt"/>
                <a:ea typeface="幼圆" pitchFamily="49" charset="-122"/>
              </a:rPr>
              <a:t>，同时能把接收到的每一个字符</a:t>
            </a:r>
            <a:r>
              <a:rPr lang="zh-CN" altLang="en-US" sz="2400" dirty="0" smtClean="0">
                <a:solidFill>
                  <a:srgbClr val="0000CC"/>
                </a:solidFill>
                <a:latin typeface="+mn-lt"/>
                <a:ea typeface="幼圆" pitchFamily="49" charset="-122"/>
              </a:rPr>
              <a:t>也显示</a:t>
            </a:r>
            <a:r>
              <a:rPr lang="zh-CN" altLang="en-US" sz="2400" dirty="0" smtClean="0">
                <a:solidFill>
                  <a:srgbClr val="0000CC"/>
                </a:solidFill>
                <a:latin typeface="+mn-lt"/>
                <a:ea typeface="幼圆" pitchFamily="49" charset="-122"/>
              </a:rPr>
              <a:t>在屏幕</a:t>
            </a:r>
            <a:r>
              <a:rPr lang="zh-CN" altLang="en-US" sz="2400" dirty="0">
                <a:solidFill>
                  <a:srgbClr val="0000CC"/>
                </a:solidFill>
                <a:latin typeface="+mn-lt"/>
                <a:ea typeface="幼圆" pitchFamily="49" charset="-122"/>
              </a:rPr>
              <a:t>上。设定数据传送速率为</a:t>
            </a:r>
            <a:r>
              <a:rPr lang="en-US" altLang="zh-CN" sz="2400" dirty="0">
                <a:solidFill>
                  <a:srgbClr val="0000CC"/>
                </a:solidFill>
                <a:latin typeface="+mn-lt"/>
                <a:ea typeface="幼圆" pitchFamily="49" charset="-122"/>
              </a:rPr>
              <a:t>9600</a:t>
            </a:r>
            <a:r>
              <a:rPr lang="zh-CN" altLang="en-US" sz="2400" dirty="0">
                <a:solidFill>
                  <a:srgbClr val="0000CC"/>
                </a:solidFill>
                <a:latin typeface="+mn-lt"/>
                <a:ea typeface="幼圆" pitchFamily="49" charset="-122"/>
              </a:rPr>
              <a:t>波特，通信格式为</a:t>
            </a:r>
            <a:r>
              <a:rPr lang="en-US" altLang="zh-CN" sz="2400" dirty="0">
                <a:solidFill>
                  <a:srgbClr val="0000CC"/>
                </a:solidFill>
                <a:latin typeface="+mn-lt"/>
                <a:ea typeface="幼圆" pitchFamily="49" charset="-122"/>
              </a:rPr>
              <a:t>8</a:t>
            </a:r>
            <a:r>
              <a:rPr lang="zh-CN" altLang="en-US" sz="2400" dirty="0">
                <a:solidFill>
                  <a:srgbClr val="0000CC"/>
                </a:solidFill>
                <a:latin typeface="+mn-lt"/>
                <a:ea typeface="幼圆" pitchFamily="49" charset="-122"/>
              </a:rPr>
              <a:t>位</a:t>
            </a:r>
            <a:r>
              <a:rPr lang="en-US" altLang="zh-CN" sz="2400" dirty="0">
                <a:solidFill>
                  <a:srgbClr val="0000CC"/>
                </a:solidFill>
                <a:latin typeface="+mn-lt"/>
                <a:ea typeface="幼圆" pitchFamily="49" charset="-122"/>
              </a:rPr>
              <a:t>/</a:t>
            </a:r>
            <a:r>
              <a:rPr lang="zh-CN" altLang="en-US" sz="2400" dirty="0">
                <a:solidFill>
                  <a:srgbClr val="0000CC"/>
                </a:solidFill>
                <a:latin typeface="+mn-lt"/>
                <a:ea typeface="幼圆" pitchFamily="49" charset="-122"/>
              </a:rPr>
              <a:t>字符，</a:t>
            </a:r>
            <a:r>
              <a:rPr lang="en-US" altLang="zh-CN" sz="2400" dirty="0">
                <a:solidFill>
                  <a:srgbClr val="0000CC"/>
                </a:solidFill>
                <a:latin typeface="+mn-lt"/>
                <a:ea typeface="幼圆" pitchFamily="49" charset="-122"/>
              </a:rPr>
              <a:t>1</a:t>
            </a:r>
            <a:r>
              <a:rPr lang="zh-CN" altLang="en-US" sz="2400" dirty="0">
                <a:solidFill>
                  <a:srgbClr val="0000CC"/>
                </a:solidFill>
                <a:latin typeface="+mn-lt"/>
                <a:ea typeface="幼圆" pitchFamily="49" charset="-122"/>
              </a:rPr>
              <a:t>位停止位，奇校验。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4"/>
          <p:cNvSpPr>
            <a:spLocks noChangeArrowheads="1"/>
          </p:cNvSpPr>
          <p:nvPr/>
        </p:nvSpPr>
        <p:spPr bwMode="auto">
          <a:xfrm>
            <a:off x="476545" y="1010628"/>
            <a:ext cx="6553200" cy="4893647"/>
          </a:xfrm>
          <a:prstGeom prst="rect">
            <a:avLst/>
          </a:prstGeom>
          <a:noFill/>
          <a:ln w="9525">
            <a:noFill/>
            <a:miter lim="800000"/>
            <a:headEnd/>
            <a:tailEnd/>
          </a:ln>
        </p:spPr>
        <p:txBody>
          <a:bodyPr anchor="ctr">
            <a:spAutoFit/>
          </a:bodyPr>
          <a:lstStyle/>
          <a:p>
            <a:pPr indent="266700"/>
            <a:r>
              <a:rPr lang="en-US" altLang="zh-CN" sz="2400" dirty="0" smtClean="0">
                <a:solidFill>
                  <a:srgbClr val="0000CC"/>
                </a:solidFill>
                <a:latin typeface="Times New Roman" pitchFamily="18" charset="0"/>
              </a:rPr>
              <a:t>.model  small</a:t>
            </a:r>
          </a:p>
          <a:p>
            <a:pPr indent="266700"/>
            <a:r>
              <a:rPr lang="en-US" altLang="zh-CN" sz="2400" dirty="0" smtClean="0">
                <a:solidFill>
                  <a:srgbClr val="0000CC"/>
                </a:solidFill>
                <a:latin typeface="Times New Roman" pitchFamily="18" charset="0"/>
              </a:rPr>
              <a:t>.stack  100</a:t>
            </a:r>
          </a:p>
          <a:p>
            <a:pPr indent="266700"/>
            <a:r>
              <a:rPr lang="en-US" altLang="zh-CN" sz="2400" dirty="0" smtClean="0">
                <a:solidFill>
                  <a:srgbClr val="0000CC"/>
                </a:solidFill>
                <a:latin typeface="Times New Roman" pitchFamily="18" charset="0"/>
              </a:rPr>
              <a:t>.data</a:t>
            </a:r>
            <a:endParaRPr lang="en-US" altLang="zh-CN" sz="2400" dirty="0">
              <a:solidFill>
                <a:srgbClr val="0000CC"/>
              </a:solidFill>
              <a:latin typeface="Times New Roman" pitchFamily="18" charset="0"/>
            </a:endParaRPr>
          </a:p>
          <a:p>
            <a:pPr indent="266700"/>
            <a:r>
              <a:rPr lang="en-US" altLang="zh-CN" sz="2400" dirty="0" smtClean="0">
                <a:solidFill>
                  <a:srgbClr val="0000CC"/>
                </a:solidFill>
                <a:latin typeface="Times New Roman" pitchFamily="18" charset="0"/>
              </a:rPr>
              <a:t>.code</a:t>
            </a:r>
            <a:endParaRPr lang="en-US" altLang="zh-CN" sz="2400" dirty="0">
              <a:solidFill>
                <a:srgbClr val="0000CC"/>
              </a:solidFill>
              <a:latin typeface="Times New Roman" pitchFamily="18" charset="0"/>
            </a:endParaRPr>
          </a:p>
          <a:p>
            <a:pPr indent="266700"/>
            <a:r>
              <a:rPr lang="en-US" altLang="zh-CN" sz="2400" dirty="0" smtClean="0">
                <a:solidFill>
                  <a:srgbClr val="0000CC"/>
                </a:solidFill>
                <a:latin typeface="Times New Roman" pitchFamily="18" charset="0"/>
              </a:rPr>
              <a:t>start:</a:t>
            </a:r>
          </a:p>
          <a:p>
            <a:pPr indent="266700"/>
            <a:r>
              <a:rPr lang="en-US" altLang="zh-CN" sz="2400" dirty="0" err="1" smtClean="0">
                <a:solidFill>
                  <a:srgbClr val="0000CC"/>
                </a:solidFill>
                <a:latin typeface="Times New Roman" pitchFamily="18" charset="0"/>
              </a:rPr>
              <a:t>mov</a:t>
            </a:r>
            <a:r>
              <a:rPr lang="en-US" altLang="zh-CN" sz="2400" dirty="0" smtClean="0">
                <a:solidFill>
                  <a:srgbClr val="0000CC"/>
                </a:solidFill>
                <a:latin typeface="Times New Roman" pitchFamily="18" charset="0"/>
              </a:rPr>
              <a:t>  ax, @data</a:t>
            </a:r>
          </a:p>
          <a:p>
            <a:pPr indent="266700"/>
            <a:r>
              <a:rPr lang="en-US" altLang="zh-CN" sz="2400" dirty="0" err="1" smtClean="0">
                <a:solidFill>
                  <a:srgbClr val="0000CC"/>
                </a:solidFill>
                <a:latin typeface="Times New Roman" pitchFamily="18" charset="0"/>
              </a:rPr>
              <a:t>mov</a:t>
            </a:r>
            <a:r>
              <a:rPr lang="en-US" altLang="zh-CN" sz="2400" dirty="0" smtClean="0">
                <a:solidFill>
                  <a:srgbClr val="0000CC"/>
                </a:solidFill>
                <a:latin typeface="Times New Roman" pitchFamily="18" charset="0"/>
              </a:rPr>
              <a:t>  ds, ax</a:t>
            </a:r>
          </a:p>
          <a:p>
            <a:pPr indent="266700"/>
            <a:r>
              <a:rPr lang="en-US" altLang="zh-CN" sz="2400" dirty="0" err="1" smtClean="0">
                <a:solidFill>
                  <a:srgbClr val="0000CC"/>
                </a:solidFill>
                <a:latin typeface="Times New Roman" pitchFamily="18" charset="0"/>
              </a:rPr>
              <a:t>mov</a:t>
            </a:r>
            <a:r>
              <a:rPr lang="en-US" altLang="zh-CN" sz="2400" dirty="0" smtClean="0">
                <a:solidFill>
                  <a:srgbClr val="0000CC"/>
                </a:solidFill>
                <a:latin typeface="Times New Roman" pitchFamily="18" charset="0"/>
              </a:rPr>
              <a:t>  dx, </a:t>
            </a:r>
            <a:r>
              <a:rPr lang="en-US" altLang="zh-CN" sz="2400" dirty="0" smtClean="0">
                <a:solidFill>
                  <a:srgbClr val="0000CC"/>
                </a:solidFill>
                <a:latin typeface="Times New Roman" pitchFamily="18" charset="0"/>
                <a:hlinkClick r:id="rId2" action="ppaction://hlinksldjump"/>
              </a:rPr>
              <a:t>3fbh</a:t>
            </a:r>
            <a:r>
              <a:rPr lang="en-US" altLang="zh-CN" sz="2400" dirty="0" smtClean="0">
                <a:solidFill>
                  <a:srgbClr val="0000CC"/>
                </a:solidFill>
                <a:latin typeface="Times New Roman" pitchFamily="18" charset="0"/>
              </a:rPr>
              <a:t> </a:t>
            </a:r>
          </a:p>
          <a:p>
            <a:pPr indent="266700"/>
            <a:r>
              <a:rPr lang="en-US" altLang="zh-CN" sz="2400" dirty="0" err="1" smtClean="0">
                <a:solidFill>
                  <a:srgbClr val="0000CC"/>
                </a:solidFill>
                <a:latin typeface="Times New Roman" pitchFamily="18" charset="0"/>
              </a:rPr>
              <a:t>mov</a:t>
            </a:r>
            <a:r>
              <a:rPr lang="en-US" altLang="zh-CN" sz="2400" dirty="0" smtClean="0">
                <a:solidFill>
                  <a:srgbClr val="0000CC"/>
                </a:solidFill>
                <a:latin typeface="Times New Roman" pitchFamily="18" charset="0"/>
              </a:rPr>
              <a:t>  al, </a:t>
            </a:r>
            <a:r>
              <a:rPr lang="en-US" altLang="zh-CN" sz="2400" dirty="0" smtClean="0">
                <a:solidFill>
                  <a:srgbClr val="0000CC"/>
                </a:solidFill>
                <a:latin typeface="Times New Roman" pitchFamily="18" charset="0"/>
                <a:hlinkClick r:id="rId3" action="ppaction://hlinksldjump"/>
              </a:rPr>
              <a:t>80h</a:t>
            </a:r>
            <a:endParaRPr lang="en-US" altLang="zh-CN" sz="2400" dirty="0" smtClean="0">
              <a:solidFill>
                <a:srgbClr val="0000CC"/>
              </a:solidFill>
              <a:latin typeface="Times New Roman" pitchFamily="18" charset="0"/>
            </a:endParaRPr>
          </a:p>
          <a:p>
            <a:pPr indent="266700"/>
            <a:r>
              <a:rPr lang="en-US" altLang="zh-CN" sz="2400" dirty="0" smtClean="0">
                <a:solidFill>
                  <a:srgbClr val="0000CC"/>
                </a:solidFill>
                <a:latin typeface="Times New Roman" pitchFamily="18" charset="0"/>
              </a:rPr>
              <a:t>out	 dx, al</a:t>
            </a:r>
          </a:p>
          <a:p>
            <a:pPr indent="266700"/>
            <a:r>
              <a:rPr lang="en-US" altLang="zh-CN" sz="2400" dirty="0" err="1" smtClean="0">
                <a:solidFill>
                  <a:srgbClr val="0000CC"/>
                </a:solidFill>
                <a:latin typeface="Times New Roman" pitchFamily="18" charset="0"/>
              </a:rPr>
              <a:t>mov</a:t>
            </a:r>
            <a:r>
              <a:rPr lang="en-US" altLang="zh-CN" sz="2400" dirty="0" smtClean="0">
                <a:solidFill>
                  <a:srgbClr val="0000CC"/>
                </a:solidFill>
                <a:latin typeface="Times New Roman" pitchFamily="18" charset="0"/>
              </a:rPr>
              <a:t>  dx, </a:t>
            </a:r>
            <a:r>
              <a:rPr lang="en-US" altLang="zh-CN" sz="2400" dirty="0" smtClean="0">
                <a:solidFill>
                  <a:srgbClr val="0000CC"/>
                </a:solidFill>
                <a:latin typeface="Times New Roman" pitchFamily="18" charset="0"/>
                <a:hlinkClick r:id="rId2" action="ppaction://hlinksldjump"/>
              </a:rPr>
              <a:t>3f8h</a:t>
            </a:r>
            <a:endParaRPr lang="en-US" altLang="zh-CN" sz="2400" dirty="0" smtClean="0">
              <a:solidFill>
                <a:srgbClr val="0000CC"/>
              </a:solidFill>
              <a:latin typeface="Times New Roman" pitchFamily="18" charset="0"/>
            </a:endParaRPr>
          </a:p>
          <a:p>
            <a:pPr indent="266700"/>
            <a:r>
              <a:rPr lang="en-US" altLang="zh-CN" sz="2400" dirty="0" err="1" smtClean="0">
                <a:solidFill>
                  <a:srgbClr val="0000CC"/>
                </a:solidFill>
                <a:latin typeface="Times New Roman" pitchFamily="18" charset="0"/>
              </a:rPr>
              <a:t>mov</a:t>
            </a:r>
            <a:r>
              <a:rPr lang="en-US" altLang="zh-CN" sz="2400" dirty="0" smtClean="0">
                <a:solidFill>
                  <a:srgbClr val="0000CC"/>
                </a:solidFill>
                <a:latin typeface="Times New Roman" pitchFamily="18" charset="0"/>
              </a:rPr>
              <a:t>  al, 12 </a:t>
            </a:r>
            <a:endParaRPr lang="zh-CN" altLang="en-US" sz="2400" dirty="0" smtClean="0">
              <a:solidFill>
                <a:srgbClr val="0000CC"/>
              </a:solidFill>
              <a:latin typeface="Times New Roman" pitchFamily="18" charset="0"/>
            </a:endParaRPr>
          </a:p>
          <a:p>
            <a:pPr indent="266700"/>
            <a:r>
              <a:rPr lang="en-US" altLang="zh-CN" sz="2400" dirty="0" smtClean="0">
                <a:solidFill>
                  <a:srgbClr val="0000CC"/>
                </a:solidFill>
                <a:latin typeface="Times New Roman" pitchFamily="18" charset="0"/>
              </a:rPr>
              <a:t>out   dx, al</a:t>
            </a:r>
            <a:endParaRPr lang="en-US" altLang="zh-CN" sz="2400" dirty="0">
              <a:solidFill>
                <a:srgbClr val="0000CC"/>
              </a:solidFill>
              <a:latin typeface="Times New Roman" pitchFamily="18" charset="0"/>
            </a:endParaRPr>
          </a:p>
        </p:txBody>
      </p:sp>
      <p:sp>
        <p:nvSpPr>
          <p:cNvPr id="2" name="TextBox 1"/>
          <p:cNvSpPr txBox="1"/>
          <p:nvPr/>
        </p:nvSpPr>
        <p:spPr>
          <a:xfrm>
            <a:off x="3086835" y="3654025"/>
            <a:ext cx="3600400" cy="830997"/>
          </a:xfrm>
          <a:prstGeom prst="rect">
            <a:avLst/>
          </a:prstGeom>
          <a:noFill/>
        </p:spPr>
        <p:txBody>
          <a:bodyPr wrap="square" rtlCol="0">
            <a:spAutoFit/>
          </a:bodyPr>
          <a:lstStyle/>
          <a:p>
            <a:r>
              <a:rPr lang="en-US" altLang="zh-CN" sz="2400" dirty="0">
                <a:solidFill>
                  <a:srgbClr val="008000"/>
                </a:solidFill>
                <a:latin typeface="Arial"/>
              </a:rPr>
              <a:t>;</a:t>
            </a:r>
            <a:r>
              <a:rPr lang="zh-CN" altLang="en-US" sz="2400" dirty="0">
                <a:solidFill>
                  <a:srgbClr val="008000"/>
                </a:solidFill>
                <a:latin typeface="Arial"/>
              </a:rPr>
              <a:t>置</a:t>
            </a:r>
            <a:r>
              <a:rPr lang="en-US" altLang="zh-CN" sz="2400" dirty="0">
                <a:solidFill>
                  <a:srgbClr val="008000"/>
                </a:solidFill>
                <a:latin typeface="Arial"/>
              </a:rPr>
              <a:t> LCR</a:t>
            </a:r>
            <a:r>
              <a:rPr lang="zh-CN" altLang="en-US" sz="2400" dirty="0">
                <a:solidFill>
                  <a:srgbClr val="008000"/>
                </a:solidFill>
                <a:latin typeface="Arial"/>
              </a:rPr>
              <a:t>最高位为</a:t>
            </a:r>
            <a:r>
              <a:rPr lang="en-US" altLang="zh-CN" sz="2400" dirty="0">
                <a:solidFill>
                  <a:srgbClr val="008000"/>
                </a:solidFill>
                <a:latin typeface="Arial"/>
              </a:rPr>
              <a:t>1</a:t>
            </a:r>
          </a:p>
          <a:p>
            <a:r>
              <a:rPr lang="en-US" altLang="zh-CN" sz="2400" dirty="0" smtClean="0">
                <a:solidFill>
                  <a:srgbClr val="008000"/>
                </a:solidFill>
                <a:latin typeface="Arial"/>
              </a:rPr>
              <a:t>;</a:t>
            </a:r>
            <a:r>
              <a:rPr lang="zh-CN" altLang="en-US" sz="2400" dirty="0" smtClean="0">
                <a:solidFill>
                  <a:srgbClr val="008000"/>
                </a:solidFill>
                <a:latin typeface="Arial"/>
              </a:rPr>
              <a:t>开始设置通信速率</a:t>
            </a:r>
            <a:endParaRPr lang="zh-CN" altLang="en-US" dirty="0"/>
          </a:p>
        </p:txBody>
      </p:sp>
      <p:sp>
        <p:nvSpPr>
          <p:cNvPr id="4" name="TextBox 3"/>
          <p:cNvSpPr txBox="1"/>
          <p:nvPr/>
        </p:nvSpPr>
        <p:spPr>
          <a:xfrm>
            <a:off x="3131840" y="4689140"/>
            <a:ext cx="3600400" cy="461665"/>
          </a:xfrm>
          <a:prstGeom prst="rect">
            <a:avLst/>
          </a:prstGeom>
          <a:noFill/>
        </p:spPr>
        <p:txBody>
          <a:bodyPr wrap="square" rtlCol="0">
            <a:spAutoFit/>
          </a:bodyPr>
          <a:lstStyle/>
          <a:p>
            <a:r>
              <a:rPr lang="en-US" altLang="zh-CN" sz="2400" dirty="0" smtClean="0">
                <a:solidFill>
                  <a:srgbClr val="008000"/>
                </a:solidFill>
                <a:latin typeface="Arial"/>
              </a:rPr>
              <a:t>;</a:t>
            </a:r>
            <a:r>
              <a:rPr lang="zh-CN" altLang="en-US" sz="2400" dirty="0" smtClean="0">
                <a:solidFill>
                  <a:srgbClr val="008000"/>
                </a:solidFill>
                <a:latin typeface="Arial"/>
              </a:rPr>
              <a:t>写波特率</a:t>
            </a:r>
            <a:r>
              <a:rPr lang="zh-CN" altLang="en-US" sz="2400" dirty="0">
                <a:solidFill>
                  <a:srgbClr val="008000"/>
                </a:solidFill>
                <a:latin typeface="Arial"/>
              </a:rPr>
              <a:t>因子的低</a:t>
            </a:r>
            <a:r>
              <a:rPr lang="en-US" altLang="zh-CN" sz="2400" dirty="0">
                <a:solidFill>
                  <a:srgbClr val="008000"/>
                </a:solidFill>
                <a:latin typeface="Arial"/>
              </a:rPr>
              <a:t>8</a:t>
            </a:r>
            <a:r>
              <a:rPr lang="zh-CN" altLang="en-US" sz="2400" dirty="0">
                <a:solidFill>
                  <a:srgbClr val="008000"/>
                </a:solidFill>
                <a:latin typeface="Arial"/>
              </a:rPr>
              <a:t>位</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4"/>
          <p:cNvSpPr>
            <a:spLocks noChangeArrowheads="1"/>
          </p:cNvSpPr>
          <p:nvPr/>
        </p:nvSpPr>
        <p:spPr bwMode="auto">
          <a:xfrm>
            <a:off x="875490" y="1008305"/>
            <a:ext cx="2031325" cy="4985980"/>
          </a:xfrm>
          <a:prstGeom prst="rect">
            <a:avLst/>
          </a:prstGeom>
          <a:noFill/>
          <a:ln w="9525">
            <a:noFill/>
            <a:miter lim="800000"/>
            <a:headEnd/>
            <a:tailEnd/>
          </a:ln>
        </p:spPr>
        <p:txBody>
          <a:bodyPr wrap="none" anchor="ctr">
            <a:spAutoFit/>
          </a:bodyPr>
          <a:lstStyle/>
          <a:p>
            <a:r>
              <a:rPr lang="en-US" altLang="zh-CN" sz="2400" dirty="0" err="1" smtClean="0">
                <a:solidFill>
                  <a:srgbClr val="0000CC"/>
                </a:solidFill>
                <a:latin typeface="+mn-lt"/>
              </a:rPr>
              <a:t>Inc</a:t>
            </a:r>
            <a:r>
              <a:rPr lang="en-US" altLang="zh-CN" sz="2400" dirty="0" smtClean="0">
                <a:solidFill>
                  <a:srgbClr val="0000CC"/>
                </a:solidFill>
                <a:latin typeface="+mn-lt"/>
              </a:rPr>
              <a:t>    dx</a:t>
            </a:r>
          </a:p>
          <a:p>
            <a:r>
              <a:rPr lang="en-US" altLang="zh-CN" sz="2400" dirty="0" err="1" smtClean="0">
                <a:solidFill>
                  <a:srgbClr val="0000CC"/>
                </a:solidFill>
                <a:latin typeface="+mn-lt"/>
              </a:rPr>
              <a:t>mov</a:t>
            </a:r>
            <a:r>
              <a:rPr lang="en-US" altLang="zh-CN" sz="2400" dirty="0" smtClean="0">
                <a:solidFill>
                  <a:srgbClr val="0000CC"/>
                </a:solidFill>
                <a:latin typeface="+mn-lt"/>
              </a:rPr>
              <a:t>  al, 0	</a:t>
            </a:r>
          </a:p>
          <a:p>
            <a:pPr>
              <a:spcAft>
                <a:spcPts val="1200"/>
              </a:spcAft>
            </a:pPr>
            <a:r>
              <a:rPr lang="en-US" altLang="zh-CN" sz="2400" dirty="0" smtClean="0">
                <a:solidFill>
                  <a:srgbClr val="0000CC"/>
                </a:solidFill>
                <a:latin typeface="+mn-lt"/>
              </a:rPr>
              <a:t>out   dx, al</a:t>
            </a:r>
          </a:p>
          <a:p>
            <a:r>
              <a:rPr lang="en-US" altLang="zh-CN" sz="2400" dirty="0" err="1" smtClean="0">
                <a:solidFill>
                  <a:srgbClr val="0000CC"/>
                </a:solidFill>
                <a:latin typeface="+mn-lt"/>
              </a:rPr>
              <a:t>mov</a:t>
            </a:r>
            <a:r>
              <a:rPr lang="en-US" altLang="zh-CN" sz="2400" dirty="0" smtClean="0">
                <a:solidFill>
                  <a:srgbClr val="0000CC"/>
                </a:solidFill>
                <a:latin typeface="+mn-lt"/>
              </a:rPr>
              <a:t>  al, </a:t>
            </a:r>
            <a:r>
              <a:rPr lang="en-US" altLang="zh-CN" sz="2400" dirty="0" smtClean="0">
                <a:solidFill>
                  <a:srgbClr val="0000CC"/>
                </a:solidFill>
                <a:latin typeface="+mn-lt"/>
                <a:hlinkClick r:id="rId2" action="ppaction://hlinksldjump"/>
              </a:rPr>
              <a:t>0bh</a:t>
            </a:r>
            <a:endParaRPr lang="zh-CN" altLang="en-US" sz="2400" dirty="0" smtClean="0">
              <a:solidFill>
                <a:srgbClr val="008000"/>
              </a:solidFill>
              <a:latin typeface="+mn-lt"/>
            </a:endParaRPr>
          </a:p>
          <a:p>
            <a:r>
              <a:rPr lang="en-US" altLang="zh-CN" sz="2400" dirty="0" err="1" smtClean="0">
                <a:solidFill>
                  <a:srgbClr val="0000CC"/>
                </a:solidFill>
                <a:latin typeface="+mn-lt"/>
              </a:rPr>
              <a:t>mov</a:t>
            </a:r>
            <a:r>
              <a:rPr lang="en-US" altLang="zh-CN" sz="2400" dirty="0" smtClean="0">
                <a:solidFill>
                  <a:srgbClr val="0000CC"/>
                </a:solidFill>
                <a:latin typeface="+mn-lt"/>
              </a:rPr>
              <a:t>  dx, </a:t>
            </a:r>
            <a:r>
              <a:rPr lang="en-US" altLang="zh-CN" sz="2400" dirty="0" smtClean="0">
                <a:solidFill>
                  <a:srgbClr val="0000CC"/>
                </a:solidFill>
                <a:latin typeface="+mn-lt"/>
                <a:hlinkClick r:id="rId3" action="ppaction://hlinksldjump"/>
              </a:rPr>
              <a:t>3fbh</a:t>
            </a:r>
            <a:endParaRPr lang="en-US" altLang="zh-CN" sz="2400" dirty="0" smtClean="0">
              <a:solidFill>
                <a:srgbClr val="0000CC"/>
              </a:solidFill>
              <a:latin typeface="+mn-lt"/>
            </a:endParaRPr>
          </a:p>
          <a:p>
            <a:pPr>
              <a:spcAft>
                <a:spcPts val="1200"/>
              </a:spcAft>
            </a:pPr>
            <a:r>
              <a:rPr lang="en-US" altLang="zh-CN" sz="2400" dirty="0" smtClean="0">
                <a:solidFill>
                  <a:srgbClr val="0000CC"/>
                </a:solidFill>
                <a:latin typeface="+mn-lt"/>
              </a:rPr>
              <a:t>out   dx, al</a:t>
            </a:r>
          </a:p>
          <a:p>
            <a:r>
              <a:rPr lang="en-US" altLang="zh-CN" sz="2400" dirty="0" err="1" smtClean="0">
                <a:solidFill>
                  <a:srgbClr val="0000CC"/>
                </a:solidFill>
                <a:latin typeface="+mn-lt"/>
              </a:rPr>
              <a:t>mov</a:t>
            </a:r>
            <a:r>
              <a:rPr lang="en-US" altLang="zh-CN" sz="2400" dirty="0" smtClean="0">
                <a:solidFill>
                  <a:srgbClr val="0000CC"/>
                </a:solidFill>
                <a:latin typeface="+mn-lt"/>
              </a:rPr>
              <a:t>  al,</a:t>
            </a:r>
            <a:r>
              <a:rPr lang="en-US" altLang="zh-CN" sz="2400" dirty="0" smtClean="0">
                <a:solidFill>
                  <a:srgbClr val="0000CC"/>
                </a:solidFill>
                <a:latin typeface="+mn-lt"/>
                <a:hlinkClick r:id="rId4" action="ppaction://hlinksldjump"/>
              </a:rPr>
              <a:t>13h</a:t>
            </a:r>
            <a:endParaRPr lang="en-US" altLang="zh-CN" sz="2400" dirty="0" smtClean="0">
              <a:solidFill>
                <a:srgbClr val="0000CC"/>
              </a:solidFill>
              <a:latin typeface="+mn-lt"/>
            </a:endParaRPr>
          </a:p>
          <a:p>
            <a:r>
              <a:rPr lang="en-US" altLang="zh-CN" sz="2400" dirty="0" err="1" smtClean="0">
                <a:solidFill>
                  <a:srgbClr val="0000CC"/>
                </a:solidFill>
                <a:latin typeface="+mn-lt"/>
              </a:rPr>
              <a:t>mov</a:t>
            </a:r>
            <a:r>
              <a:rPr lang="en-US" altLang="zh-CN" sz="2400" dirty="0" smtClean="0">
                <a:solidFill>
                  <a:srgbClr val="0000CC"/>
                </a:solidFill>
                <a:latin typeface="+mn-lt"/>
              </a:rPr>
              <a:t>  dx,</a:t>
            </a:r>
            <a:r>
              <a:rPr lang="en-US" altLang="zh-CN" sz="2400" dirty="0" smtClean="0">
                <a:solidFill>
                  <a:srgbClr val="0000CC"/>
                </a:solidFill>
                <a:latin typeface="+mn-lt"/>
                <a:hlinkClick r:id="rId3" action="ppaction://hlinksldjump"/>
              </a:rPr>
              <a:t>3fch</a:t>
            </a:r>
            <a:endParaRPr lang="en-US" altLang="zh-CN" sz="2400" dirty="0" smtClean="0">
              <a:solidFill>
                <a:srgbClr val="0000CC"/>
              </a:solidFill>
              <a:latin typeface="+mn-lt"/>
            </a:endParaRPr>
          </a:p>
          <a:p>
            <a:pPr>
              <a:spcAft>
                <a:spcPts val="1200"/>
              </a:spcAft>
            </a:pPr>
            <a:r>
              <a:rPr lang="en-US" altLang="zh-CN" sz="2400" dirty="0" smtClean="0">
                <a:solidFill>
                  <a:srgbClr val="0000CC"/>
                </a:solidFill>
                <a:latin typeface="+mn-lt"/>
              </a:rPr>
              <a:t>out</a:t>
            </a:r>
            <a:r>
              <a:rPr lang="en-US" altLang="zh-CN" sz="2400" dirty="0">
                <a:solidFill>
                  <a:srgbClr val="0000CC"/>
                </a:solidFill>
                <a:latin typeface="+mn-lt"/>
              </a:rPr>
              <a:t> </a:t>
            </a:r>
            <a:r>
              <a:rPr lang="en-US" altLang="zh-CN" sz="2400" dirty="0" smtClean="0">
                <a:solidFill>
                  <a:srgbClr val="0000CC"/>
                </a:solidFill>
                <a:latin typeface="+mn-lt"/>
              </a:rPr>
              <a:t>   </a:t>
            </a:r>
            <a:r>
              <a:rPr lang="en-US" altLang="zh-CN" sz="2400" dirty="0" err="1" smtClean="0">
                <a:solidFill>
                  <a:srgbClr val="0000CC"/>
                </a:solidFill>
                <a:latin typeface="+mn-lt"/>
              </a:rPr>
              <a:t>dx,al</a:t>
            </a:r>
            <a:endParaRPr lang="en-US" altLang="zh-CN" sz="2400" dirty="0" smtClean="0">
              <a:solidFill>
                <a:srgbClr val="0000CC"/>
              </a:solidFill>
              <a:latin typeface="+mn-lt"/>
            </a:endParaRPr>
          </a:p>
          <a:p>
            <a:r>
              <a:rPr lang="pt-BR" altLang="zh-CN" sz="2400" dirty="0" smtClean="0">
                <a:solidFill>
                  <a:srgbClr val="0000CC"/>
                </a:solidFill>
                <a:latin typeface="+mn-lt"/>
              </a:rPr>
              <a:t>mov  dx,3f9h</a:t>
            </a:r>
            <a:endParaRPr lang="zh-CN" altLang="pt-BR" sz="2400" dirty="0" smtClean="0">
              <a:solidFill>
                <a:srgbClr val="008000"/>
              </a:solidFill>
              <a:latin typeface="+mn-lt"/>
            </a:endParaRPr>
          </a:p>
          <a:p>
            <a:r>
              <a:rPr lang="pt-BR" altLang="zh-CN" sz="2400" dirty="0" smtClean="0">
                <a:solidFill>
                  <a:srgbClr val="0000CC"/>
                </a:solidFill>
                <a:latin typeface="+mn-lt"/>
              </a:rPr>
              <a:t>mov  al, 0</a:t>
            </a:r>
          </a:p>
          <a:p>
            <a:r>
              <a:rPr lang="pt-BR" altLang="zh-CN" sz="2400" dirty="0" smtClean="0">
                <a:solidFill>
                  <a:srgbClr val="0000CC"/>
                </a:solidFill>
                <a:latin typeface="+mn-lt"/>
              </a:rPr>
              <a:t>out    dx, al</a:t>
            </a:r>
            <a:endParaRPr lang="zh-CN" altLang="pt-BR" sz="2400" dirty="0">
              <a:solidFill>
                <a:srgbClr val="008000"/>
              </a:solidFill>
              <a:latin typeface="+mn-lt"/>
            </a:endParaRPr>
          </a:p>
        </p:txBody>
      </p:sp>
      <p:sp>
        <p:nvSpPr>
          <p:cNvPr id="3" name="TextBox 2"/>
          <p:cNvSpPr txBox="1"/>
          <p:nvPr/>
        </p:nvSpPr>
        <p:spPr>
          <a:xfrm>
            <a:off x="3266855" y="1028028"/>
            <a:ext cx="3600400" cy="461665"/>
          </a:xfrm>
          <a:prstGeom prst="rect">
            <a:avLst/>
          </a:prstGeom>
          <a:noFill/>
        </p:spPr>
        <p:txBody>
          <a:bodyPr wrap="square" rtlCol="0">
            <a:spAutoFit/>
          </a:bodyPr>
          <a:lstStyle/>
          <a:p>
            <a:r>
              <a:rPr lang="en-US" altLang="zh-CN" sz="2400" dirty="0" smtClean="0">
                <a:solidFill>
                  <a:srgbClr val="008000"/>
                </a:solidFill>
                <a:latin typeface="Arial"/>
              </a:rPr>
              <a:t>;</a:t>
            </a:r>
            <a:r>
              <a:rPr lang="zh-CN" altLang="en-US" sz="2400" dirty="0" smtClean="0">
                <a:solidFill>
                  <a:srgbClr val="008000"/>
                </a:solidFill>
                <a:latin typeface="Arial"/>
              </a:rPr>
              <a:t>写波特率</a:t>
            </a:r>
            <a:r>
              <a:rPr lang="zh-CN" altLang="en-US" sz="2400" dirty="0">
                <a:solidFill>
                  <a:srgbClr val="008000"/>
                </a:solidFill>
                <a:latin typeface="Arial"/>
              </a:rPr>
              <a:t>因子</a:t>
            </a:r>
            <a:r>
              <a:rPr lang="zh-CN" altLang="en-US" sz="2400" dirty="0" smtClean="0">
                <a:solidFill>
                  <a:srgbClr val="008000"/>
                </a:solidFill>
                <a:latin typeface="Arial"/>
              </a:rPr>
              <a:t>的高</a:t>
            </a:r>
            <a:r>
              <a:rPr lang="en-US" altLang="zh-CN" sz="2400" dirty="0" smtClean="0">
                <a:solidFill>
                  <a:srgbClr val="008000"/>
                </a:solidFill>
                <a:latin typeface="Arial"/>
              </a:rPr>
              <a:t>8</a:t>
            </a:r>
            <a:r>
              <a:rPr lang="zh-CN" altLang="en-US" sz="2400" dirty="0">
                <a:solidFill>
                  <a:srgbClr val="008000"/>
                </a:solidFill>
                <a:latin typeface="Arial"/>
              </a:rPr>
              <a:t>位</a:t>
            </a:r>
          </a:p>
        </p:txBody>
      </p:sp>
      <p:sp>
        <p:nvSpPr>
          <p:cNvPr id="4" name="TextBox 3"/>
          <p:cNvSpPr txBox="1"/>
          <p:nvPr/>
        </p:nvSpPr>
        <p:spPr>
          <a:xfrm>
            <a:off x="3356865" y="2393885"/>
            <a:ext cx="4500500" cy="830997"/>
          </a:xfrm>
          <a:prstGeom prst="rect">
            <a:avLst/>
          </a:prstGeom>
          <a:noFill/>
        </p:spPr>
        <p:txBody>
          <a:bodyPr wrap="square" rtlCol="0">
            <a:spAutoFit/>
          </a:bodyPr>
          <a:lstStyle/>
          <a:p>
            <a:r>
              <a:rPr lang="en-US" altLang="zh-CN" sz="2400" dirty="0" smtClean="0">
                <a:solidFill>
                  <a:srgbClr val="008000"/>
                </a:solidFill>
              </a:rPr>
              <a:t>;</a:t>
            </a:r>
            <a:r>
              <a:rPr lang="zh-CN" altLang="en-US" sz="2400" dirty="0" smtClean="0">
                <a:solidFill>
                  <a:srgbClr val="008000"/>
                </a:solidFill>
              </a:rPr>
              <a:t>向</a:t>
            </a:r>
            <a:r>
              <a:rPr lang="en-US" altLang="zh-CN" sz="2400" dirty="0" smtClean="0">
                <a:solidFill>
                  <a:srgbClr val="008000"/>
                </a:solidFill>
              </a:rPr>
              <a:t>LCR</a:t>
            </a:r>
            <a:r>
              <a:rPr lang="zh-CN" altLang="en-US" sz="2400" dirty="0" smtClean="0">
                <a:solidFill>
                  <a:srgbClr val="008000"/>
                </a:solidFill>
              </a:rPr>
              <a:t>写入命令字设置帧格式</a:t>
            </a:r>
            <a:endParaRPr lang="en-US" altLang="zh-CN" sz="2400" dirty="0" smtClean="0">
              <a:solidFill>
                <a:srgbClr val="008000"/>
              </a:solidFill>
            </a:endParaRPr>
          </a:p>
          <a:p>
            <a:r>
              <a:rPr lang="en-US" altLang="zh-CN" sz="2400" dirty="0">
                <a:solidFill>
                  <a:srgbClr val="008000"/>
                </a:solidFill>
              </a:rPr>
              <a:t>;</a:t>
            </a:r>
            <a:r>
              <a:rPr lang="en-US" altLang="zh-CN" sz="2400" dirty="0" smtClean="0">
                <a:solidFill>
                  <a:srgbClr val="008000"/>
                </a:solidFill>
              </a:rPr>
              <a:t>8</a:t>
            </a:r>
            <a:r>
              <a:rPr lang="zh-CN" altLang="en-US" sz="2400" dirty="0">
                <a:solidFill>
                  <a:srgbClr val="008000"/>
                </a:solidFill>
              </a:rPr>
              <a:t>位字符，</a:t>
            </a:r>
            <a:r>
              <a:rPr lang="en-US" altLang="zh-CN" sz="2400" dirty="0">
                <a:solidFill>
                  <a:srgbClr val="008000"/>
                </a:solidFill>
              </a:rPr>
              <a:t>1</a:t>
            </a:r>
            <a:r>
              <a:rPr lang="zh-CN" altLang="en-US" sz="2400" dirty="0">
                <a:solidFill>
                  <a:srgbClr val="008000"/>
                </a:solidFill>
              </a:rPr>
              <a:t>位停止位，奇校验</a:t>
            </a:r>
          </a:p>
        </p:txBody>
      </p:sp>
      <p:sp>
        <p:nvSpPr>
          <p:cNvPr id="5" name="TextBox 4"/>
          <p:cNvSpPr txBox="1"/>
          <p:nvPr/>
        </p:nvSpPr>
        <p:spPr>
          <a:xfrm>
            <a:off x="3356865" y="3564015"/>
            <a:ext cx="4500500" cy="830997"/>
          </a:xfrm>
          <a:prstGeom prst="rect">
            <a:avLst/>
          </a:prstGeom>
          <a:noFill/>
        </p:spPr>
        <p:txBody>
          <a:bodyPr wrap="square" rtlCol="0">
            <a:spAutoFit/>
          </a:bodyPr>
          <a:lstStyle/>
          <a:p>
            <a:r>
              <a:rPr lang="en-US" altLang="zh-CN" sz="2400" dirty="0" smtClean="0">
                <a:solidFill>
                  <a:srgbClr val="008000"/>
                </a:solidFill>
              </a:rPr>
              <a:t>;</a:t>
            </a:r>
            <a:r>
              <a:rPr lang="zh-CN" altLang="en-US" sz="2400" dirty="0" smtClean="0">
                <a:solidFill>
                  <a:srgbClr val="008000"/>
                </a:solidFill>
              </a:rPr>
              <a:t>向</a:t>
            </a:r>
            <a:r>
              <a:rPr lang="en-US" altLang="zh-CN" sz="2400" dirty="0" smtClean="0">
                <a:solidFill>
                  <a:srgbClr val="008000"/>
                </a:solidFill>
              </a:rPr>
              <a:t>MCR</a:t>
            </a:r>
            <a:r>
              <a:rPr lang="zh-CN" altLang="en-US" sz="2400" dirty="0" smtClean="0">
                <a:solidFill>
                  <a:srgbClr val="008000"/>
                </a:solidFill>
              </a:rPr>
              <a:t>写入命令字设置</a:t>
            </a:r>
            <a:r>
              <a:rPr lang="en-US" altLang="zh-CN" sz="2400" dirty="0" smtClean="0">
                <a:solidFill>
                  <a:srgbClr val="008000"/>
                </a:solidFill>
              </a:rPr>
              <a:t>8250</a:t>
            </a:r>
          </a:p>
          <a:p>
            <a:r>
              <a:rPr lang="en-US" altLang="zh-CN" sz="2400" dirty="0" smtClean="0">
                <a:solidFill>
                  <a:srgbClr val="008000"/>
                </a:solidFill>
              </a:rPr>
              <a:t>;</a:t>
            </a:r>
            <a:r>
              <a:rPr lang="zh-CN" altLang="en-US" sz="2400" dirty="0" smtClean="0">
                <a:solidFill>
                  <a:srgbClr val="008000"/>
                </a:solidFill>
              </a:rPr>
              <a:t>工作在循环测试方式</a:t>
            </a:r>
            <a:endParaRPr lang="zh-CN" altLang="en-US" sz="2400" dirty="0">
              <a:solidFill>
                <a:srgbClr val="008000"/>
              </a:solidFill>
            </a:endParaRPr>
          </a:p>
        </p:txBody>
      </p:sp>
      <p:sp>
        <p:nvSpPr>
          <p:cNvPr id="6" name="TextBox 5"/>
          <p:cNvSpPr txBox="1"/>
          <p:nvPr/>
        </p:nvSpPr>
        <p:spPr>
          <a:xfrm>
            <a:off x="3356865" y="4779150"/>
            <a:ext cx="4500500" cy="830997"/>
          </a:xfrm>
          <a:prstGeom prst="rect">
            <a:avLst/>
          </a:prstGeom>
          <a:noFill/>
        </p:spPr>
        <p:txBody>
          <a:bodyPr wrap="square" rtlCol="0">
            <a:spAutoFit/>
          </a:bodyPr>
          <a:lstStyle/>
          <a:p>
            <a:r>
              <a:rPr lang="en-US" altLang="zh-CN" sz="2400" dirty="0" smtClean="0">
                <a:solidFill>
                  <a:srgbClr val="008000"/>
                </a:solidFill>
              </a:rPr>
              <a:t>;</a:t>
            </a:r>
            <a:r>
              <a:rPr lang="zh-CN" altLang="en-US" sz="2400" dirty="0" smtClean="0">
                <a:solidFill>
                  <a:srgbClr val="008000"/>
                </a:solidFill>
              </a:rPr>
              <a:t>设置中断允许寄存器</a:t>
            </a:r>
            <a:r>
              <a:rPr lang="en-US" altLang="zh-CN" sz="2400" dirty="0" smtClean="0">
                <a:solidFill>
                  <a:srgbClr val="008000"/>
                </a:solidFill>
              </a:rPr>
              <a:t>IER</a:t>
            </a:r>
          </a:p>
          <a:p>
            <a:r>
              <a:rPr lang="en-US" altLang="zh-CN" sz="2400" dirty="0" smtClean="0">
                <a:solidFill>
                  <a:srgbClr val="008000"/>
                </a:solidFill>
              </a:rPr>
              <a:t>;</a:t>
            </a:r>
            <a:r>
              <a:rPr lang="zh-CN" altLang="pt-BR" sz="2400" dirty="0">
                <a:solidFill>
                  <a:srgbClr val="008000"/>
                </a:solidFill>
              </a:rPr>
              <a:t>屏蔽中断，初始化结束</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4"/>
          <p:cNvSpPr>
            <a:spLocks noChangeArrowheads="1"/>
          </p:cNvSpPr>
          <p:nvPr/>
        </p:nvSpPr>
        <p:spPr bwMode="auto">
          <a:xfrm>
            <a:off x="476250" y="998730"/>
            <a:ext cx="8137525" cy="4154984"/>
          </a:xfrm>
          <a:prstGeom prst="rect">
            <a:avLst/>
          </a:prstGeom>
          <a:noFill/>
          <a:ln w="9525">
            <a:noFill/>
            <a:miter lim="800000"/>
            <a:headEnd/>
            <a:tailEnd/>
          </a:ln>
        </p:spPr>
        <p:txBody>
          <a:bodyPr wrap="square" anchor="ctr">
            <a:spAutoFit/>
          </a:bodyPr>
          <a:lstStyle/>
          <a:p>
            <a:pPr indent="266700"/>
            <a:r>
              <a:rPr lang="en-US" altLang="zh-CN" sz="2400" dirty="0" smtClean="0">
                <a:solidFill>
                  <a:srgbClr val="0000CC"/>
                </a:solidFill>
                <a:latin typeface="+mn-lt"/>
              </a:rPr>
              <a:t>check:    </a:t>
            </a:r>
            <a:r>
              <a:rPr lang="en-US" altLang="zh-CN" sz="2400" dirty="0" err="1" smtClean="0">
                <a:solidFill>
                  <a:srgbClr val="0000CC"/>
                </a:solidFill>
                <a:latin typeface="+mn-lt"/>
              </a:rPr>
              <a:t>mov</a:t>
            </a:r>
            <a:r>
              <a:rPr lang="en-US" altLang="zh-CN" sz="2400" dirty="0" smtClean="0">
                <a:solidFill>
                  <a:srgbClr val="0000CC"/>
                </a:solidFill>
                <a:latin typeface="+mn-lt"/>
              </a:rPr>
              <a:t>  dx, </a:t>
            </a:r>
            <a:r>
              <a:rPr lang="en-US" altLang="zh-CN" sz="2400" dirty="0" smtClean="0">
                <a:solidFill>
                  <a:srgbClr val="0000CC"/>
                </a:solidFill>
                <a:latin typeface="+mn-lt"/>
                <a:hlinkClick r:id="rId2" action="ppaction://hlinksldjump"/>
              </a:rPr>
              <a:t>3fdh</a:t>
            </a:r>
            <a:r>
              <a:rPr lang="en-US" altLang="zh-CN" sz="2400" dirty="0" smtClean="0">
                <a:solidFill>
                  <a:srgbClr val="0000CC"/>
                </a:solidFill>
                <a:latin typeface="+mn-lt"/>
              </a:rPr>
              <a:t>    </a:t>
            </a:r>
            <a:r>
              <a:rPr lang="en-US" altLang="zh-CN" sz="2400" dirty="0">
                <a:solidFill>
                  <a:srgbClr val="008000"/>
                </a:solidFill>
                <a:latin typeface="+mn-lt"/>
              </a:rPr>
              <a:t>;LSR-Line Status Register</a:t>
            </a:r>
          </a:p>
          <a:p>
            <a:pPr indent="266700"/>
            <a:r>
              <a:rPr lang="en-US" altLang="zh-CN" sz="2400" dirty="0" smtClean="0">
                <a:solidFill>
                  <a:srgbClr val="0000CC"/>
                </a:solidFill>
                <a:latin typeface="+mn-lt"/>
              </a:rPr>
              <a:t>               in      al, dx	</a:t>
            </a:r>
            <a:r>
              <a:rPr lang="en-US" altLang="zh-CN" sz="2400" dirty="0" smtClean="0">
                <a:solidFill>
                  <a:srgbClr val="008000"/>
                </a:solidFill>
                <a:latin typeface="+mn-lt"/>
              </a:rPr>
              <a:t>;</a:t>
            </a:r>
            <a:r>
              <a:rPr lang="zh-CN" altLang="pt-BR" sz="2400" dirty="0" smtClean="0">
                <a:solidFill>
                  <a:srgbClr val="008000"/>
                </a:solidFill>
                <a:latin typeface="+mn-lt"/>
              </a:rPr>
              <a:t>读状态</a:t>
            </a:r>
          </a:p>
          <a:p>
            <a:pPr indent="266700"/>
            <a:r>
              <a:rPr lang="pt-BR" altLang="zh-CN" sz="2400" dirty="0" smtClean="0">
                <a:solidFill>
                  <a:srgbClr val="0000CC"/>
                </a:solidFill>
                <a:latin typeface="+mn-lt"/>
              </a:rPr>
              <a:t>               test   al, </a:t>
            </a:r>
            <a:r>
              <a:rPr lang="pt-BR" altLang="zh-CN" sz="2400" dirty="0" smtClean="0">
                <a:solidFill>
                  <a:srgbClr val="0000CC"/>
                </a:solidFill>
                <a:latin typeface="+mn-lt"/>
                <a:hlinkClick r:id="rId3" action="ppaction://hlinksldjump"/>
              </a:rPr>
              <a:t>1eh</a:t>
            </a:r>
            <a:r>
              <a:rPr lang="pt-BR" altLang="zh-CN" sz="2400" dirty="0" smtClean="0">
                <a:solidFill>
                  <a:srgbClr val="0000CC"/>
                </a:solidFill>
                <a:latin typeface="+mn-lt"/>
              </a:rPr>
              <a:t>      </a:t>
            </a:r>
            <a:r>
              <a:rPr lang="en-US" altLang="zh-CN" sz="2400" dirty="0" smtClean="0">
                <a:solidFill>
                  <a:srgbClr val="008000"/>
                </a:solidFill>
                <a:latin typeface="+mn-lt"/>
              </a:rPr>
              <a:t>;</a:t>
            </a:r>
            <a:r>
              <a:rPr lang="zh-CN" altLang="en-US" sz="2400" dirty="0" smtClean="0">
                <a:solidFill>
                  <a:srgbClr val="008000"/>
                </a:solidFill>
                <a:latin typeface="+mn-lt"/>
              </a:rPr>
              <a:t>判</a:t>
            </a:r>
            <a:r>
              <a:rPr lang="zh-CN" altLang="pt-BR" sz="2400" dirty="0" smtClean="0">
                <a:solidFill>
                  <a:srgbClr val="008000"/>
                </a:solidFill>
                <a:latin typeface="+mn-lt"/>
              </a:rPr>
              <a:t>接收是否有错</a:t>
            </a:r>
            <a:r>
              <a:rPr lang="zh-CN" altLang="en-US" sz="2400" dirty="0" smtClean="0">
                <a:solidFill>
                  <a:srgbClr val="008000"/>
                </a:solidFill>
                <a:latin typeface="+mn-lt"/>
              </a:rPr>
              <a:t>，</a:t>
            </a:r>
            <a:r>
              <a:rPr lang="en-US" altLang="zh-CN" sz="2400" dirty="0" smtClean="0">
                <a:solidFill>
                  <a:srgbClr val="008000"/>
                </a:solidFill>
                <a:latin typeface="+mn-lt"/>
              </a:rPr>
              <a:t>D4-D1</a:t>
            </a:r>
            <a:endParaRPr lang="zh-CN" altLang="pt-BR" sz="2400" dirty="0" smtClean="0">
              <a:solidFill>
                <a:srgbClr val="008000"/>
              </a:solidFill>
              <a:latin typeface="+mn-lt"/>
            </a:endParaRPr>
          </a:p>
          <a:p>
            <a:pPr indent="266700"/>
            <a:r>
              <a:rPr lang="pt-BR" altLang="zh-CN" sz="2400" dirty="0" smtClean="0">
                <a:solidFill>
                  <a:srgbClr val="0000CC"/>
                </a:solidFill>
                <a:latin typeface="+mn-lt"/>
              </a:rPr>
              <a:t>               jnz    </a:t>
            </a:r>
            <a:r>
              <a:rPr lang="pt-BR" altLang="zh-CN" sz="2400" dirty="0" smtClean="0">
                <a:solidFill>
                  <a:srgbClr val="0000CC"/>
                </a:solidFill>
                <a:latin typeface="+mn-lt"/>
                <a:hlinkClick r:id="rId4" action="ppaction://hlinksldjump"/>
              </a:rPr>
              <a:t>err</a:t>
            </a:r>
            <a:r>
              <a:rPr lang="pt-BR" altLang="zh-CN" sz="2400" dirty="0" smtClean="0">
                <a:solidFill>
                  <a:srgbClr val="0000CC"/>
                </a:solidFill>
                <a:latin typeface="+mn-lt"/>
              </a:rPr>
              <a:t>             </a:t>
            </a:r>
            <a:r>
              <a:rPr lang="en-US" altLang="zh-CN" sz="2400" dirty="0" smtClean="0">
                <a:solidFill>
                  <a:srgbClr val="008000"/>
                </a:solidFill>
                <a:latin typeface="+mn-lt"/>
              </a:rPr>
              <a:t>;</a:t>
            </a:r>
            <a:r>
              <a:rPr lang="zh-CN" altLang="pt-BR" sz="2400" dirty="0" smtClean="0">
                <a:solidFill>
                  <a:srgbClr val="008000"/>
                </a:solidFill>
                <a:latin typeface="+mn-lt"/>
              </a:rPr>
              <a:t>有错转</a:t>
            </a:r>
            <a:r>
              <a:rPr lang="pt-BR" altLang="zh-CN" sz="2400" dirty="0" smtClean="0">
                <a:solidFill>
                  <a:srgbClr val="008000"/>
                </a:solidFill>
                <a:latin typeface="+mn-lt"/>
              </a:rPr>
              <a:t>err</a:t>
            </a:r>
          </a:p>
          <a:p>
            <a:pPr indent="266700"/>
            <a:r>
              <a:rPr lang="en-US" altLang="zh-CN" sz="2400" dirty="0" smtClean="0">
                <a:solidFill>
                  <a:srgbClr val="0000CC"/>
                </a:solidFill>
                <a:latin typeface="+mn-lt"/>
              </a:rPr>
              <a:t>               test</a:t>
            </a:r>
            <a:r>
              <a:rPr lang="en-US" altLang="zh-CN" sz="2400" dirty="0">
                <a:solidFill>
                  <a:srgbClr val="0000CC"/>
                </a:solidFill>
                <a:latin typeface="+mn-lt"/>
              </a:rPr>
              <a:t> </a:t>
            </a:r>
            <a:r>
              <a:rPr lang="en-US" altLang="zh-CN" sz="2400" dirty="0" smtClean="0">
                <a:solidFill>
                  <a:srgbClr val="0000CC"/>
                </a:solidFill>
                <a:latin typeface="+mn-lt"/>
              </a:rPr>
              <a:t>  al, 1          </a:t>
            </a:r>
            <a:r>
              <a:rPr lang="en-US" altLang="zh-CN" sz="2400" dirty="0" smtClean="0">
                <a:solidFill>
                  <a:srgbClr val="008000"/>
                </a:solidFill>
                <a:latin typeface="+mn-lt"/>
              </a:rPr>
              <a:t>;</a:t>
            </a:r>
            <a:r>
              <a:rPr lang="zh-CN" altLang="en-US" sz="2400" dirty="0" smtClean="0">
                <a:solidFill>
                  <a:srgbClr val="008000"/>
                </a:solidFill>
                <a:latin typeface="+mn-lt"/>
              </a:rPr>
              <a:t>查接收缓冲器是否满</a:t>
            </a:r>
          </a:p>
          <a:p>
            <a:pPr indent="266700"/>
            <a:r>
              <a:rPr lang="zh-CN" altLang="en-US" sz="2400" dirty="0" smtClean="0">
                <a:solidFill>
                  <a:srgbClr val="0000CC"/>
                </a:solidFill>
                <a:latin typeface="+mn-lt"/>
              </a:rPr>
              <a:t>               </a:t>
            </a:r>
            <a:r>
              <a:rPr lang="en-US" altLang="zh-CN" sz="2400" dirty="0" err="1" smtClean="0">
                <a:solidFill>
                  <a:srgbClr val="0000CC"/>
                </a:solidFill>
                <a:latin typeface="+mn-lt"/>
              </a:rPr>
              <a:t>jnz</a:t>
            </a:r>
            <a:r>
              <a:rPr lang="en-US" altLang="zh-CN" sz="2400" dirty="0" smtClean="0">
                <a:solidFill>
                  <a:srgbClr val="0000CC"/>
                </a:solidFill>
                <a:latin typeface="+mn-lt"/>
              </a:rPr>
              <a:t>    </a:t>
            </a:r>
            <a:r>
              <a:rPr lang="en-US" altLang="zh-CN" sz="2400" dirty="0" smtClean="0">
                <a:solidFill>
                  <a:srgbClr val="0000CC"/>
                </a:solidFill>
                <a:latin typeface="+mn-lt"/>
                <a:hlinkClick r:id="rId5" action="ppaction://hlinksldjump"/>
              </a:rPr>
              <a:t>rev</a:t>
            </a:r>
            <a:r>
              <a:rPr lang="en-US" altLang="zh-CN" sz="2400" dirty="0" smtClean="0">
                <a:solidFill>
                  <a:srgbClr val="0000CC"/>
                </a:solidFill>
                <a:latin typeface="+mn-lt"/>
              </a:rPr>
              <a:t>	           </a:t>
            </a:r>
            <a:r>
              <a:rPr lang="en-US" altLang="zh-CN" sz="2400" dirty="0" smtClean="0">
                <a:solidFill>
                  <a:srgbClr val="008000"/>
                </a:solidFill>
                <a:latin typeface="+mn-lt"/>
              </a:rPr>
              <a:t>;</a:t>
            </a:r>
            <a:r>
              <a:rPr lang="zh-CN" altLang="en-US" sz="2400" dirty="0" smtClean="0">
                <a:solidFill>
                  <a:srgbClr val="008000"/>
                </a:solidFill>
                <a:latin typeface="+mn-lt"/>
              </a:rPr>
              <a:t>若满转接收子程序</a:t>
            </a:r>
          </a:p>
          <a:p>
            <a:pPr indent="266700"/>
            <a:r>
              <a:rPr lang="zh-CN" altLang="en-US" sz="2400" dirty="0" smtClean="0">
                <a:solidFill>
                  <a:srgbClr val="0000CC"/>
                </a:solidFill>
                <a:latin typeface="+mn-lt"/>
              </a:rPr>
              <a:t>               </a:t>
            </a:r>
            <a:r>
              <a:rPr lang="en-US" altLang="zh-CN" sz="2400" dirty="0" smtClean="0">
                <a:solidFill>
                  <a:srgbClr val="0000CC"/>
                </a:solidFill>
                <a:latin typeface="+mn-lt"/>
              </a:rPr>
              <a:t>test   al, 20h      </a:t>
            </a:r>
            <a:r>
              <a:rPr lang="en-US" altLang="zh-CN" sz="2400" dirty="0" smtClean="0">
                <a:solidFill>
                  <a:srgbClr val="008000"/>
                </a:solidFill>
                <a:latin typeface="+mn-lt"/>
              </a:rPr>
              <a:t>;</a:t>
            </a:r>
            <a:r>
              <a:rPr lang="zh-CN" altLang="en-US" sz="2400" dirty="0" smtClean="0">
                <a:solidFill>
                  <a:srgbClr val="008000"/>
                </a:solidFill>
                <a:latin typeface="+mn-lt"/>
              </a:rPr>
              <a:t>查发送缓冲器是否空</a:t>
            </a:r>
            <a:r>
              <a:rPr lang="zh-CN" altLang="en-US" sz="2400" dirty="0" smtClean="0">
                <a:solidFill>
                  <a:srgbClr val="0000CC"/>
                </a:solidFill>
                <a:latin typeface="+mn-lt"/>
              </a:rPr>
              <a:t>	</a:t>
            </a:r>
          </a:p>
          <a:p>
            <a:pPr indent="266700"/>
            <a:r>
              <a:rPr lang="zh-CN" altLang="en-US" sz="2400" dirty="0" smtClean="0">
                <a:solidFill>
                  <a:srgbClr val="0000CC"/>
                </a:solidFill>
                <a:latin typeface="+mn-lt"/>
              </a:rPr>
              <a:t>               </a:t>
            </a:r>
            <a:r>
              <a:rPr lang="en-US" altLang="zh-CN" sz="2400" dirty="0" err="1" smtClean="0">
                <a:solidFill>
                  <a:srgbClr val="0000CC"/>
                </a:solidFill>
                <a:latin typeface="+mn-lt"/>
              </a:rPr>
              <a:t>jz</a:t>
            </a:r>
            <a:r>
              <a:rPr lang="en-US" altLang="zh-CN" sz="2400" dirty="0" smtClean="0">
                <a:solidFill>
                  <a:srgbClr val="0000CC"/>
                </a:solidFill>
                <a:latin typeface="+mn-lt"/>
              </a:rPr>
              <a:t>      check        </a:t>
            </a:r>
            <a:r>
              <a:rPr lang="en-US" altLang="zh-CN" sz="2400" dirty="0" smtClean="0">
                <a:solidFill>
                  <a:srgbClr val="008000"/>
                </a:solidFill>
                <a:latin typeface="+mn-lt"/>
              </a:rPr>
              <a:t>;</a:t>
            </a:r>
            <a:r>
              <a:rPr lang="zh-CN" altLang="en-US" sz="2400" dirty="0" smtClean="0">
                <a:solidFill>
                  <a:srgbClr val="008000"/>
                </a:solidFill>
                <a:latin typeface="+mn-lt"/>
              </a:rPr>
              <a:t>不空转</a:t>
            </a:r>
            <a:r>
              <a:rPr lang="en-US" altLang="zh-CN" sz="2400" dirty="0" smtClean="0">
                <a:solidFill>
                  <a:srgbClr val="008000"/>
                </a:solidFill>
                <a:latin typeface="+mn-lt"/>
              </a:rPr>
              <a:t>check</a:t>
            </a:r>
          </a:p>
          <a:p>
            <a:pPr indent="266700"/>
            <a:r>
              <a:rPr lang="en-US" altLang="zh-CN" sz="2400" dirty="0" smtClean="0">
                <a:solidFill>
                  <a:srgbClr val="0000CC"/>
                </a:solidFill>
                <a:latin typeface="+mn-lt"/>
              </a:rPr>
              <a:t>        </a:t>
            </a:r>
            <a:r>
              <a:rPr lang="en-US" altLang="zh-CN" sz="2400" dirty="0" err="1" smtClean="0">
                <a:solidFill>
                  <a:srgbClr val="0000CC"/>
                </a:solidFill>
                <a:latin typeface="+mn-lt"/>
              </a:rPr>
              <a:t>tr</a:t>
            </a:r>
            <a:r>
              <a:rPr lang="en-US" altLang="zh-CN" sz="2400" dirty="0" smtClean="0">
                <a:solidFill>
                  <a:srgbClr val="0000CC"/>
                </a:solidFill>
                <a:latin typeface="+mn-lt"/>
              </a:rPr>
              <a:t>:    </a:t>
            </a:r>
            <a:r>
              <a:rPr lang="en-US" altLang="zh-CN" sz="2400" dirty="0" err="1" smtClean="0">
                <a:solidFill>
                  <a:srgbClr val="0000CC"/>
                </a:solidFill>
                <a:latin typeface="+mn-lt"/>
              </a:rPr>
              <a:t>mov</a:t>
            </a:r>
            <a:r>
              <a:rPr lang="en-US" altLang="zh-CN" sz="2400" dirty="0" smtClean="0">
                <a:solidFill>
                  <a:srgbClr val="0000CC"/>
                </a:solidFill>
                <a:latin typeface="+mn-lt"/>
              </a:rPr>
              <a:t>  ah, 1         </a:t>
            </a:r>
            <a:r>
              <a:rPr lang="en-US" altLang="zh-CN" sz="2400" dirty="0" smtClean="0">
                <a:solidFill>
                  <a:srgbClr val="008000"/>
                </a:solidFill>
                <a:latin typeface="+mn-lt"/>
              </a:rPr>
              <a:t>;</a:t>
            </a:r>
            <a:r>
              <a:rPr lang="zh-CN" altLang="en-US" sz="2400" dirty="0" smtClean="0">
                <a:solidFill>
                  <a:srgbClr val="008000"/>
                </a:solidFill>
                <a:latin typeface="+mn-lt"/>
              </a:rPr>
              <a:t>键入中断调用功能，读键盘</a:t>
            </a:r>
            <a:r>
              <a:rPr lang="zh-CN" altLang="en-US" sz="2400" dirty="0" smtClean="0">
                <a:solidFill>
                  <a:srgbClr val="0000CC"/>
                </a:solidFill>
                <a:latin typeface="+mn-lt"/>
              </a:rPr>
              <a:t>	       </a:t>
            </a:r>
            <a:r>
              <a:rPr lang="en-US" altLang="zh-CN" sz="2400" dirty="0" err="1" smtClean="0">
                <a:solidFill>
                  <a:srgbClr val="0000CC"/>
                </a:solidFill>
                <a:latin typeface="+mn-lt"/>
              </a:rPr>
              <a:t>int</a:t>
            </a:r>
            <a:r>
              <a:rPr lang="en-US" altLang="zh-CN" sz="2400" dirty="0" smtClean="0">
                <a:solidFill>
                  <a:srgbClr val="0000CC"/>
                </a:solidFill>
                <a:latin typeface="+mn-lt"/>
              </a:rPr>
              <a:t>     16h</a:t>
            </a:r>
          </a:p>
          <a:p>
            <a:pPr indent="266700"/>
            <a:r>
              <a:rPr lang="en-US" altLang="zh-CN" sz="2400" dirty="0" smtClean="0">
                <a:solidFill>
                  <a:srgbClr val="0000CC"/>
                </a:solidFill>
                <a:latin typeface="+mn-lt"/>
              </a:rPr>
              <a:t>               </a:t>
            </a:r>
            <a:r>
              <a:rPr lang="en-US" altLang="zh-CN" sz="2400" dirty="0" err="1" smtClean="0">
                <a:solidFill>
                  <a:srgbClr val="0000CC"/>
                </a:solidFill>
                <a:latin typeface="+mn-lt"/>
              </a:rPr>
              <a:t>jz</a:t>
            </a:r>
            <a:r>
              <a:rPr lang="en-US" altLang="zh-CN" sz="2400" dirty="0" smtClean="0">
                <a:solidFill>
                  <a:srgbClr val="0000CC"/>
                </a:solidFill>
                <a:latin typeface="+mn-lt"/>
              </a:rPr>
              <a:t>       check        </a:t>
            </a:r>
            <a:r>
              <a:rPr lang="en-US" altLang="zh-CN" sz="2400" dirty="0" smtClean="0">
                <a:solidFill>
                  <a:srgbClr val="008000"/>
                </a:solidFill>
                <a:latin typeface="+mn-lt"/>
              </a:rPr>
              <a:t>;</a:t>
            </a:r>
            <a:r>
              <a:rPr lang="zh-CN" altLang="pt-BR" sz="2400" dirty="0" smtClean="0">
                <a:solidFill>
                  <a:srgbClr val="008000"/>
                </a:solidFill>
                <a:latin typeface="+mn-lt"/>
              </a:rPr>
              <a:t>键盘无输入转</a:t>
            </a:r>
            <a:r>
              <a:rPr lang="en-US" altLang="zh-CN" sz="2400" dirty="0" smtClean="0">
                <a:solidFill>
                  <a:srgbClr val="008000"/>
                </a:solidFill>
                <a:latin typeface="+mn-lt"/>
              </a:rPr>
              <a:t>check</a:t>
            </a:r>
            <a:r>
              <a:rPr lang="en-US" altLang="zh-CN" sz="2400" dirty="0" smtClean="0">
                <a:solidFill>
                  <a:srgbClr val="0000CC"/>
                </a:solidFill>
                <a:latin typeface="+mn-lt"/>
              </a:rPr>
              <a:t>                    </a:t>
            </a:r>
            <a:endParaRPr lang="zh-CN" altLang="pt-BR" sz="2400" dirty="0">
              <a:solidFill>
                <a:srgbClr val="0000CC"/>
              </a:solidFill>
              <a:latin typeface="+mn-lt"/>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4"/>
          <p:cNvSpPr>
            <a:spLocks noChangeArrowheads="1"/>
          </p:cNvSpPr>
          <p:nvPr/>
        </p:nvSpPr>
        <p:spPr bwMode="auto">
          <a:xfrm>
            <a:off x="838200" y="990600"/>
            <a:ext cx="7696200" cy="4524315"/>
          </a:xfrm>
          <a:prstGeom prst="rect">
            <a:avLst/>
          </a:prstGeom>
          <a:noFill/>
          <a:ln w="9525">
            <a:noFill/>
            <a:miter lim="800000"/>
            <a:headEnd/>
            <a:tailEnd/>
          </a:ln>
        </p:spPr>
        <p:txBody>
          <a:bodyPr>
            <a:spAutoFit/>
          </a:bodyPr>
          <a:lstStyle/>
          <a:p>
            <a:r>
              <a:rPr lang="en-US" altLang="zh-CN" sz="2400" dirty="0">
                <a:solidFill>
                  <a:srgbClr val="0000CC"/>
                </a:solidFill>
                <a:latin typeface="+mn-lt"/>
              </a:rPr>
              <a:t>          </a:t>
            </a:r>
            <a:r>
              <a:rPr lang="en-US" altLang="zh-CN" sz="2400" dirty="0" err="1" smtClean="0">
                <a:solidFill>
                  <a:srgbClr val="0000CC"/>
                </a:solidFill>
                <a:latin typeface="+mn-lt"/>
              </a:rPr>
              <a:t>mov</a:t>
            </a:r>
            <a:r>
              <a:rPr lang="en-US" altLang="zh-CN" sz="2400" dirty="0" smtClean="0">
                <a:solidFill>
                  <a:srgbClr val="0000CC"/>
                </a:solidFill>
                <a:latin typeface="+mn-lt"/>
              </a:rPr>
              <a:t>  ah, 0</a:t>
            </a:r>
            <a:r>
              <a:rPr lang="en-US" altLang="zh-CN" sz="2400" dirty="0" smtClean="0">
                <a:solidFill>
                  <a:srgbClr val="008000"/>
                </a:solidFill>
                <a:latin typeface="+mn-lt"/>
              </a:rPr>
              <a:t>	  </a:t>
            </a:r>
            <a:r>
              <a:rPr lang="en-US" altLang="zh-CN" sz="2000" dirty="0" smtClean="0">
                <a:solidFill>
                  <a:srgbClr val="008000"/>
                </a:solidFill>
                <a:latin typeface="+mn-lt"/>
              </a:rPr>
              <a:t>;</a:t>
            </a:r>
            <a:r>
              <a:rPr lang="zh-CN" altLang="en-US" sz="2000" dirty="0" smtClean="0">
                <a:solidFill>
                  <a:srgbClr val="008000"/>
                </a:solidFill>
                <a:latin typeface="+mn-lt"/>
              </a:rPr>
              <a:t>读键值中断调用</a:t>
            </a:r>
            <a:r>
              <a:rPr lang="zh-CN" altLang="en-US" sz="2000" dirty="0" smtClean="0">
                <a:solidFill>
                  <a:srgbClr val="0000CC"/>
                </a:solidFill>
                <a:latin typeface="+mn-lt"/>
              </a:rPr>
              <a:t>                  </a:t>
            </a:r>
          </a:p>
          <a:p>
            <a:r>
              <a:rPr lang="zh-CN" altLang="en-US" sz="2400" dirty="0" smtClean="0">
                <a:solidFill>
                  <a:srgbClr val="0000CC"/>
                </a:solidFill>
                <a:latin typeface="+mn-lt"/>
              </a:rPr>
              <a:t>          </a:t>
            </a:r>
            <a:r>
              <a:rPr lang="en-US" altLang="zh-CN" sz="2400" dirty="0" err="1" smtClean="0">
                <a:solidFill>
                  <a:srgbClr val="0000CC"/>
                </a:solidFill>
                <a:latin typeface="+mn-lt"/>
              </a:rPr>
              <a:t>int</a:t>
            </a:r>
            <a:r>
              <a:rPr lang="en-US" altLang="zh-CN" sz="2400" dirty="0" smtClean="0">
                <a:solidFill>
                  <a:srgbClr val="0000CC"/>
                </a:solidFill>
                <a:latin typeface="+mn-lt"/>
              </a:rPr>
              <a:t>     16h	  </a:t>
            </a:r>
            <a:r>
              <a:rPr lang="en-US" altLang="zh-CN" sz="2000" dirty="0" smtClean="0">
                <a:solidFill>
                  <a:srgbClr val="008000"/>
                </a:solidFill>
                <a:latin typeface="+mn-lt"/>
              </a:rPr>
              <a:t>;</a:t>
            </a:r>
            <a:r>
              <a:rPr lang="zh-CN" altLang="pt-BR" sz="2000" dirty="0" smtClean="0">
                <a:solidFill>
                  <a:srgbClr val="008000"/>
                </a:solidFill>
                <a:latin typeface="+mn-lt"/>
              </a:rPr>
              <a:t>读</a:t>
            </a:r>
            <a:r>
              <a:rPr lang="zh-CN" altLang="pt-BR" sz="2000" dirty="0">
                <a:solidFill>
                  <a:srgbClr val="008000"/>
                </a:solidFill>
                <a:latin typeface="+mn-lt"/>
              </a:rPr>
              <a:t>键盘输入值到</a:t>
            </a:r>
            <a:r>
              <a:rPr lang="pt-BR" altLang="zh-CN" sz="2000" dirty="0">
                <a:solidFill>
                  <a:srgbClr val="008000"/>
                </a:solidFill>
                <a:latin typeface="+mn-lt"/>
              </a:rPr>
              <a:t>al</a:t>
            </a:r>
            <a:r>
              <a:rPr lang="zh-CN" altLang="pt-BR" sz="2000" dirty="0">
                <a:solidFill>
                  <a:srgbClr val="008000"/>
                </a:solidFill>
                <a:latin typeface="+mn-lt"/>
              </a:rPr>
              <a:t>中</a:t>
            </a:r>
          </a:p>
          <a:p>
            <a:r>
              <a:rPr lang="pt-BR" altLang="zh-CN" sz="2400" dirty="0" smtClean="0">
                <a:solidFill>
                  <a:srgbClr val="0000CC"/>
                </a:solidFill>
                <a:latin typeface="+mn-lt"/>
              </a:rPr>
              <a:t>          cmp   al, 1bh    </a:t>
            </a:r>
            <a:r>
              <a:rPr lang="en-US" altLang="zh-CN" sz="2000" dirty="0" smtClean="0">
                <a:solidFill>
                  <a:srgbClr val="008000"/>
                </a:solidFill>
                <a:latin typeface="+mn-lt"/>
              </a:rPr>
              <a:t>;</a:t>
            </a:r>
            <a:r>
              <a:rPr lang="zh-CN" altLang="pt-BR" sz="2000" dirty="0" smtClean="0">
                <a:solidFill>
                  <a:srgbClr val="008000"/>
                </a:solidFill>
                <a:latin typeface="+mn-lt"/>
              </a:rPr>
              <a:t>是</a:t>
            </a:r>
            <a:r>
              <a:rPr lang="zh-CN" altLang="pt-BR" sz="2000" dirty="0">
                <a:solidFill>
                  <a:srgbClr val="008000"/>
                </a:solidFill>
                <a:latin typeface="+mn-lt"/>
              </a:rPr>
              <a:t>结束键“</a:t>
            </a:r>
            <a:r>
              <a:rPr lang="pt-BR" altLang="zh-CN" sz="2000" dirty="0">
                <a:solidFill>
                  <a:srgbClr val="008000"/>
                </a:solidFill>
                <a:latin typeface="+mn-lt"/>
              </a:rPr>
              <a:t>esc”</a:t>
            </a:r>
            <a:r>
              <a:rPr lang="zh-CN" altLang="pt-BR" sz="2000" dirty="0">
                <a:solidFill>
                  <a:srgbClr val="008000"/>
                </a:solidFill>
                <a:latin typeface="+mn-lt"/>
              </a:rPr>
              <a:t>吗？</a:t>
            </a:r>
          </a:p>
          <a:p>
            <a:r>
              <a:rPr lang="pt-BR" altLang="zh-CN" sz="2400" dirty="0" smtClean="0">
                <a:solidFill>
                  <a:srgbClr val="0000CC"/>
                </a:solidFill>
                <a:latin typeface="+mn-lt"/>
              </a:rPr>
              <a:t>          jz       </a:t>
            </a:r>
            <a:r>
              <a:rPr lang="pt-BR" altLang="zh-CN" sz="2400" dirty="0" smtClean="0">
                <a:solidFill>
                  <a:srgbClr val="0000CC"/>
                </a:solidFill>
                <a:latin typeface="+mn-lt"/>
                <a:hlinkClick r:id="rId2" action="ppaction://hlinksldjump"/>
              </a:rPr>
              <a:t>return</a:t>
            </a:r>
            <a:r>
              <a:rPr lang="pt-BR" altLang="zh-CN" sz="2400" dirty="0" smtClean="0">
                <a:solidFill>
                  <a:srgbClr val="0000CC"/>
                </a:solidFill>
                <a:latin typeface="+mn-lt"/>
              </a:rPr>
              <a:t>      </a:t>
            </a:r>
            <a:r>
              <a:rPr lang="en-US" altLang="zh-CN" sz="2000" dirty="0" smtClean="0">
                <a:solidFill>
                  <a:srgbClr val="008000"/>
                </a:solidFill>
                <a:latin typeface="+mn-lt"/>
              </a:rPr>
              <a:t>;</a:t>
            </a:r>
            <a:r>
              <a:rPr lang="zh-CN" altLang="pt-BR" sz="2000" dirty="0" smtClean="0">
                <a:solidFill>
                  <a:srgbClr val="008000"/>
                </a:solidFill>
                <a:latin typeface="+mn-lt"/>
              </a:rPr>
              <a:t>是结束键“</a:t>
            </a:r>
            <a:r>
              <a:rPr lang="pt-BR" altLang="zh-CN" sz="2000" dirty="0" smtClean="0">
                <a:solidFill>
                  <a:srgbClr val="008000"/>
                </a:solidFill>
                <a:latin typeface="+mn-lt"/>
              </a:rPr>
              <a:t>esc”</a:t>
            </a:r>
            <a:r>
              <a:rPr lang="zh-CN" altLang="pt-BR" sz="2000" dirty="0" smtClean="0">
                <a:solidFill>
                  <a:srgbClr val="008000"/>
                </a:solidFill>
                <a:latin typeface="+mn-lt"/>
              </a:rPr>
              <a:t>结束通信，返回系统</a:t>
            </a:r>
          </a:p>
          <a:p>
            <a:r>
              <a:rPr lang="pt-BR" altLang="zh-CN" sz="2400" dirty="0" smtClean="0">
                <a:solidFill>
                  <a:srgbClr val="0000CC"/>
                </a:solidFill>
                <a:latin typeface="+mn-lt"/>
              </a:rPr>
              <a:t>          mov   dx, 3f8h</a:t>
            </a:r>
          </a:p>
          <a:p>
            <a:r>
              <a:rPr lang="pt-BR" altLang="zh-CN" sz="2400" dirty="0" smtClean="0">
                <a:solidFill>
                  <a:srgbClr val="0000CC"/>
                </a:solidFill>
                <a:latin typeface="+mn-lt"/>
              </a:rPr>
              <a:t>          out     dx, al	   </a:t>
            </a:r>
            <a:r>
              <a:rPr lang="en-US" altLang="zh-CN" sz="2000" dirty="0" smtClean="0">
                <a:solidFill>
                  <a:srgbClr val="008000"/>
                </a:solidFill>
                <a:latin typeface="+mn-lt"/>
              </a:rPr>
              <a:t>;</a:t>
            </a:r>
            <a:r>
              <a:rPr lang="zh-CN" altLang="pt-BR" sz="2000" dirty="0" smtClean="0">
                <a:solidFill>
                  <a:srgbClr val="008000"/>
                </a:solidFill>
                <a:latin typeface="+mn-lt"/>
              </a:rPr>
              <a:t>将</a:t>
            </a:r>
            <a:r>
              <a:rPr lang="zh-CN" altLang="pt-BR" sz="2000" dirty="0">
                <a:solidFill>
                  <a:srgbClr val="008000"/>
                </a:solidFill>
                <a:latin typeface="+mn-lt"/>
              </a:rPr>
              <a:t>键入代码发送出去</a:t>
            </a:r>
          </a:p>
          <a:p>
            <a:r>
              <a:rPr lang="zh-CN" altLang="en-US" sz="2400" dirty="0" smtClean="0">
                <a:solidFill>
                  <a:srgbClr val="0000CC"/>
                </a:solidFill>
                <a:latin typeface="+mn-lt"/>
              </a:rPr>
              <a:t>          </a:t>
            </a:r>
            <a:r>
              <a:rPr lang="en-US" altLang="zh-CN" sz="2400" dirty="0" err="1" smtClean="0">
                <a:solidFill>
                  <a:srgbClr val="0000CC"/>
                </a:solidFill>
                <a:latin typeface="+mn-lt"/>
              </a:rPr>
              <a:t>jmp</a:t>
            </a:r>
            <a:r>
              <a:rPr lang="en-US" altLang="zh-CN" sz="2400" dirty="0">
                <a:solidFill>
                  <a:srgbClr val="0000CC"/>
                </a:solidFill>
                <a:latin typeface="+mn-lt"/>
              </a:rPr>
              <a:t> </a:t>
            </a:r>
            <a:r>
              <a:rPr lang="en-US" altLang="zh-CN" sz="2400" dirty="0" smtClean="0">
                <a:solidFill>
                  <a:srgbClr val="0000CC"/>
                </a:solidFill>
                <a:latin typeface="+mn-lt"/>
              </a:rPr>
              <a:t>   </a:t>
            </a:r>
            <a:r>
              <a:rPr lang="en-US" altLang="zh-CN" sz="2400" dirty="0" smtClean="0">
                <a:solidFill>
                  <a:srgbClr val="0000CC"/>
                </a:solidFill>
                <a:latin typeface="+mn-lt"/>
                <a:hlinkClick r:id="rId3" action="ppaction://hlinksldjump"/>
              </a:rPr>
              <a:t>check</a:t>
            </a:r>
            <a:endParaRPr lang="en-US" altLang="zh-CN" sz="2400" dirty="0" smtClean="0">
              <a:solidFill>
                <a:srgbClr val="0000CC"/>
              </a:solidFill>
              <a:latin typeface="+mn-lt"/>
            </a:endParaRPr>
          </a:p>
          <a:p>
            <a:endParaRPr lang="en-US" altLang="zh-CN" sz="2400" dirty="0" smtClean="0">
              <a:solidFill>
                <a:srgbClr val="0000CC"/>
              </a:solidFill>
              <a:latin typeface="+mn-lt"/>
            </a:endParaRPr>
          </a:p>
          <a:p>
            <a:r>
              <a:rPr lang="en-US" altLang="zh-CN" sz="2400" dirty="0" smtClean="0">
                <a:solidFill>
                  <a:srgbClr val="0000CC"/>
                </a:solidFill>
                <a:latin typeface="+mn-lt"/>
              </a:rPr>
              <a:t>rev:	</a:t>
            </a:r>
            <a:r>
              <a:rPr lang="en-US" altLang="zh-CN" sz="2400" dirty="0" err="1" smtClean="0">
                <a:solidFill>
                  <a:srgbClr val="0000CC"/>
                </a:solidFill>
                <a:latin typeface="+mn-lt"/>
              </a:rPr>
              <a:t>mov</a:t>
            </a:r>
            <a:r>
              <a:rPr lang="en-US" altLang="zh-CN" sz="2400" dirty="0" smtClean="0">
                <a:solidFill>
                  <a:srgbClr val="0000CC"/>
                </a:solidFill>
                <a:latin typeface="+mn-lt"/>
              </a:rPr>
              <a:t>	dx, 3f8h</a:t>
            </a:r>
          </a:p>
          <a:p>
            <a:r>
              <a:rPr lang="en-US" altLang="zh-CN" sz="2400" dirty="0" smtClean="0">
                <a:solidFill>
                  <a:srgbClr val="0000CC"/>
                </a:solidFill>
                <a:latin typeface="+mn-lt"/>
              </a:rPr>
              <a:t>           in	al, dx	</a:t>
            </a:r>
            <a:r>
              <a:rPr lang="zh-CN" altLang="en-US" sz="2000" dirty="0">
                <a:solidFill>
                  <a:srgbClr val="008000"/>
                </a:solidFill>
                <a:latin typeface="+mn-lt"/>
              </a:rPr>
              <a:t>；读入接收字符</a:t>
            </a:r>
          </a:p>
          <a:p>
            <a:r>
              <a:rPr lang="en-US" altLang="zh-CN" sz="2400" dirty="0" smtClean="0">
                <a:solidFill>
                  <a:srgbClr val="0000CC"/>
                </a:solidFill>
                <a:latin typeface="+mn-lt"/>
              </a:rPr>
              <a:t>           and	al, 7fh	</a:t>
            </a:r>
            <a:r>
              <a:rPr lang="zh-CN" altLang="en-US" sz="2000" dirty="0">
                <a:solidFill>
                  <a:srgbClr val="008000"/>
                </a:solidFill>
                <a:latin typeface="+mn-lt"/>
              </a:rPr>
              <a:t>；屏蔽掉</a:t>
            </a:r>
            <a:r>
              <a:rPr lang="en-US" altLang="zh-CN" sz="2000" dirty="0">
                <a:solidFill>
                  <a:srgbClr val="008000"/>
                </a:solidFill>
                <a:latin typeface="+mn-lt"/>
              </a:rPr>
              <a:t>d7</a:t>
            </a:r>
            <a:endParaRPr lang="pt-BR" altLang="zh-CN" sz="2000" dirty="0">
              <a:solidFill>
                <a:srgbClr val="008000"/>
              </a:solidFill>
              <a:latin typeface="+mn-lt"/>
            </a:endParaRPr>
          </a:p>
          <a:p>
            <a:r>
              <a:rPr lang="pt-BR" altLang="zh-CN" sz="2400" dirty="0" smtClean="0">
                <a:solidFill>
                  <a:srgbClr val="0000CC"/>
                </a:solidFill>
                <a:latin typeface="+mn-lt"/>
              </a:rPr>
              <a:t>           push   ax</a:t>
            </a:r>
            <a:endParaRPr lang="en-US" altLang="zh-CN" sz="2400" dirty="0">
              <a:solidFill>
                <a:srgbClr val="0000CC"/>
              </a:solidFill>
              <a:latin typeface="+mn-lt"/>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4"/>
          <p:cNvSpPr>
            <a:spLocks noChangeArrowheads="1"/>
          </p:cNvSpPr>
          <p:nvPr/>
        </p:nvSpPr>
        <p:spPr bwMode="auto">
          <a:xfrm>
            <a:off x="1061610" y="998730"/>
            <a:ext cx="7162800" cy="4308872"/>
          </a:xfrm>
          <a:prstGeom prst="rect">
            <a:avLst/>
          </a:prstGeom>
          <a:noFill/>
          <a:ln w="9525">
            <a:noFill/>
            <a:miter lim="800000"/>
            <a:headEnd/>
            <a:tailEnd/>
          </a:ln>
        </p:spPr>
        <p:txBody>
          <a:bodyPr>
            <a:spAutoFit/>
          </a:bodyPr>
          <a:lstStyle/>
          <a:p>
            <a:r>
              <a:rPr lang="pt-BR" altLang="zh-CN" sz="2400" dirty="0" smtClean="0">
                <a:solidFill>
                  <a:srgbClr val="0000CC"/>
                </a:solidFill>
                <a:latin typeface="+mn-lt"/>
              </a:rPr>
              <a:t>mov   bx, 0        </a:t>
            </a:r>
            <a:r>
              <a:rPr lang="en-US" altLang="zh-CN" sz="2400" dirty="0" smtClean="0">
                <a:solidFill>
                  <a:srgbClr val="008000"/>
                </a:solidFill>
                <a:latin typeface="+mn-lt"/>
              </a:rPr>
              <a:t>;</a:t>
            </a:r>
            <a:r>
              <a:rPr lang="zh-CN" altLang="pt-BR" sz="2400" dirty="0" smtClean="0">
                <a:solidFill>
                  <a:srgbClr val="008000"/>
                </a:solidFill>
                <a:latin typeface="+mn-lt"/>
              </a:rPr>
              <a:t>前景色</a:t>
            </a:r>
          </a:p>
          <a:p>
            <a:r>
              <a:rPr lang="pt-BR" altLang="zh-CN" sz="2400" dirty="0" smtClean="0">
                <a:solidFill>
                  <a:srgbClr val="0000CC"/>
                </a:solidFill>
                <a:latin typeface="+mn-lt"/>
              </a:rPr>
              <a:t>mov   ah, 14      </a:t>
            </a:r>
            <a:r>
              <a:rPr lang="en-US" altLang="zh-CN" sz="2400" dirty="0" smtClean="0">
                <a:solidFill>
                  <a:srgbClr val="008000"/>
                </a:solidFill>
                <a:latin typeface="+mn-lt"/>
              </a:rPr>
              <a:t>;</a:t>
            </a:r>
            <a:r>
              <a:rPr lang="zh-CN" altLang="pt-BR" sz="2400" dirty="0" smtClean="0">
                <a:solidFill>
                  <a:srgbClr val="008000"/>
                </a:solidFill>
                <a:latin typeface="+mn-lt"/>
              </a:rPr>
              <a:t>显示功能调用</a:t>
            </a:r>
          </a:p>
          <a:p>
            <a:pPr>
              <a:spcAft>
                <a:spcPts val="1200"/>
              </a:spcAft>
            </a:pPr>
            <a:r>
              <a:rPr lang="pt-BR" altLang="zh-CN" sz="2400" dirty="0" smtClean="0">
                <a:solidFill>
                  <a:srgbClr val="0000CC"/>
                </a:solidFill>
                <a:latin typeface="+mn-lt"/>
              </a:rPr>
              <a:t>int     10h           </a:t>
            </a:r>
            <a:r>
              <a:rPr lang="en-US" altLang="zh-CN" sz="2400" dirty="0" smtClean="0">
                <a:solidFill>
                  <a:srgbClr val="008000"/>
                </a:solidFill>
                <a:latin typeface="+mn-lt"/>
              </a:rPr>
              <a:t>;</a:t>
            </a:r>
            <a:r>
              <a:rPr lang="zh-CN" altLang="pt-BR" sz="2400" dirty="0" smtClean="0">
                <a:solidFill>
                  <a:srgbClr val="008000"/>
                </a:solidFill>
                <a:latin typeface="+mn-lt"/>
              </a:rPr>
              <a:t>显示</a:t>
            </a:r>
            <a:r>
              <a:rPr lang="pt-BR" altLang="zh-CN" sz="2400" dirty="0" smtClean="0">
                <a:solidFill>
                  <a:srgbClr val="008000"/>
                </a:solidFill>
                <a:latin typeface="+mn-lt"/>
              </a:rPr>
              <a:t>al</a:t>
            </a:r>
            <a:r>
              <a:rPr lang="zh-CN" altLang="pt-BR" sz="2400" dirty="0" smtClean="0">
                <a:solidFill>
                  <a:srgbClr val="008000"/>
                </a:solidFill>
                <a:latin typeface="+mn-lt"/>
              </a:rPr>
              <a:t>中的数据</a:t>
            </a:r>
          </a:p>
          <a:p>
            <a:r>
              <a:rPr lang="pt-BR" altLang="zh-CN" sz="2400" dirty="0" smtClean="0">
                <a:solidFill>
                  <a:srgbClr val="0000CC"/>
                </a:solidFill>
                <a:latin typeface="+mn-lt"/>
              </a:rPr>
              <a:t>pop     ax</a:t>
            </a:r>
          </a:p>
          <a:p>
            <a:r>
              <a:rPr lang="pt-BR" altLang="zh-CN" sz="2400" dirty="0" smtClean="0">
                <a:solidFill>
                  <a:srgbClr val="0000CC"/>
                </a:solidFill>
                <a:latin typeface="+mn-lt"/>
              </a:rPr>
              <a:t>cmp    al, 0dh    </a:t>
            </a:r>
            <a:r>
              <a:rPr lang="en-US" altLang="zh-CN" sz="2400" dirty="0" smtClean="0">
                <a:solidFill>
                  <a:srgbClr val="008000"/>
                </a:solidFill>
                <a:latin typeface="+mn-lt"/>
              </a:rPr>
              <a:t>;</a:t>
            </a:r>
            <a:r>
              <a:rPr lang="zh-CN" altLang="pt-BR" sz="2400" dirty="0" smtClean="0">
                <a:solidFill>
                  <a:srgbClr val="008000"/>
                </a:solidFill>
                <a:latin typeface="+mn-lt"/>
              </a:rPr>
              <a:t>接收的是否是回车？</a:t>
            </a:r>
          </a:p>
          <a:p>
            <a:r>
              <a:rPr lang="pt-BR" altLang="zh-CN" sz="2400" dirty="0" smtClean="0">
                <a:solidFill>
                  <a:srgbClr val="0000CC"/>
                </a:solidFill>
                <a:latin typeface="+mn-lt"/>
              </a:rPr>
              <a:t>jnz      </a:t>
            </a:r>
            <a:r>
              <a:rPr lang="pt-BR" altLang="zh-CN" sz="2400" dirty="0" smtClean="0">
                <a:solidFill>
                  <a:srgbClr val="0000CC"/>
                </a:solidFill>
                <a:latin typeface="+mn-lt"/>
                <a:hlinkClick r:id="rId2" action="ppaction://hlinksldjump"/>
              </a:rPr>
              <a:t>check</a:t>
            </a:r>
            <a:r>
              <a:rPr lang="pt-BR" altLang="zh-CN" sz="2400" dirty="0" smtClean="0">
                <a:solidFill>
                  <a:srgbClr val="0000CC"/>
                </a:solidFill>
                <a:latin typeface="+mn-lt"/>
              </a:rPr>
              <a:t>      </a:t>
            </a:r>
            <a:r>
              <a:rPr lang="en-US" altLang="zh-CN" sz="2400" dirty="0" smtClean="0">
                <a:solidFill>
                  <a:srgbClr val="008000"/>
                </a:solidFill>
                <a:latin typeface="+mn-lt"/>
              </a:rPr>
              <a:t>;</a:t>
            </a:r>
            <a:r>
              <a:rPr lang="zh-CN" altLang="pt-BR" sz="2400" dirty="0" smtClean="0">
                <a:solidFill>
                  <a:srgbClr val="008000"/>
                </a:solidFill>
                <a:latin typeface="+mn-lt"/>
              </a:rPr>
              <a:t>不是回车</a:t>
            </a:r>
            <a:r>
              <a:rPr lang="zh-CN" altLang="en-US" sz="2400" dirty="0" smtClean="0">
                <a:solidFill>
                  <a:srgbClr val="008000"/>
                </a:solidFill>
                <a:latin typeface="+mn-lt"/>
              </a:rPr>
              <a:t>跳转</a:t>
            </a:r>
            <a:r>
              <a:rPr lang="zh-CN" altLang="pt-BR" sz="2400" dirty="0" smtClean="0">
                <a:solidFill>
                  <a:srgbClr val="008000"/>
                </a:solidFill>
                <a:latin typeface="+mn-lt"/>
              </a:rPr>
              <a:t>到</a:t>
            </a:r>
            <a:r>
              <a:rPr lang="pt-BR" altLang="zh-CN" sz="2400" dirty="0" smtClean="0">
                <a:solidFill>
                  <a:srgbClr val="008000"/>
                </a:solidFill>
                <a:latin typeface="+mn-lt"/>
              </a:rPr>
              <a:t>check</a:t>
            </a:r>
          </a:p>
          <a:p>
            <a:r>
              <a:rPr lang="pt-BR" altLang="zh-CN" sz="2400" dirty="0" smtClean="0">
                <a:solidFill>
                  <a:srgbClr val="0000CC"/>
                </a:solidFill>
                <a:latin typeface="+mn-lt"/>
              </a:rPr>
              <a:t>mov    al, 0ah    </a:t>
            </a:r>
            <a:r>
              <a:rPr lang="en-US" altLang="zh-CN" sz="2400" dirty="0" smtClean="0">
                <a:solidFill>
                  <a:srgbClr val="008000"/>
                </a:solidFill>
                <a:latin typeface="+mn-lt"/>
              </a:rPr>
              <a:t>;</a:t>
            </a:r>
            <a:r>
              <a:rPr lang="zh-CN" altLang="en-US" sz="2400" dirty="0" smtClean="0">
                <a:solidFill>
                  <a:srgbClr val="008000"/>
                </a:solidFill>
                <a:latin typeface="+mn-lt"/>
              </a:rPr>
              <a:t>否则输出</a:t>
            </a:r>
            <a:r>
              <a:rPr lang="zh-CN" altLang="pt-BR" sz="2400" dirty="0" smtClean="0">
                <a:solidFill>
                  <a:srgbClr val="008000"/>
                </a:solidFill>
                <a:latin typeface="+mn-lt"/>
              </a:rPr>
              <a:t>换行</a:t>
            </a:r>
            <a:r>
              <a:rPr lang="zh-CN" altLang="en-US" sz="2400" dirty="0" smtClean="0">
                <a:solidFill>
                  <a:srgbClr val="008000"/>
                </a:solidFill>
                <a:latin typeface="+mn-lt"/>
              </a:rPr>
              <a:t>符后转</a:t>
            </a:r>
            <a:r>
              <a:rPr lang="en-US" altLang="zh-CN" sz="2400" dirty="0" smtClean="0">
                <a:solidFill>
                  <a:srgbClr val="008000"/>
                </a:solidFill>
                <a:latin typeface="+mn-lt"/>
              </a:rPr>
              <a:t>check</a:t>
            </a:r>
            <a:endParaRPr lang="zh-CN" altLang="pt-BR" sz="2400" dirty="0" smtClean="0">
              <a:solidFill>
                <a:srgbClr val="008000"/>
              </a:solidFill>
              <a:latin typeface="+mn-lt"/>
            </a:endParaRPr>
          </a:p>
          <a:p>
            <a:r>
              <a:rPr lang="pt-BR" altLang="zh-CN" sz="2400" dirty="0">
                <a:solidFill>
                  <a:srgbClr val="0000CC"/>
                </a:solidFill>
                <a:latin typeface="+mn-lt"/>
              </a:rPr>
              <a:t>mov    bx, 0</a:t>
            </a:r>
          </a:p>
          <a:p>
            <a:r>
              <a:rPr lang="pt-BR" altLang="zh-CN" sz="2400" dirty="0">
                <a:solidFill>
                  <a:srgbClr val="0000CC"/>
                </a:solidFill>
                <a:latin typeface="+mn-lt"/>
              </a:rPr>
              <a:t>mov    ah, 14</a:t>
            </a:r>
          </a:p>
          <a:p>
            <a:r>
              <a:rPr lang="pt-BR" altLang="zh-CN" sz="2400" dirty="0">
                <a:solidFill>
                  <a:srgbClr val="0000CC"/>
                </a:solidFill>
                <a:latin typeface="+mn-lt"/>
              </a:rPr>
              <a:t>int      10h</a:t>
            </a:r>
          </a:p>
          <a:p>
            <a:r>
              <a:rPr lang="pt-BR" altLang="zh-CN" sz="2400" dirty="0" smtClean="0">
                <a:solidFill>
                  <a:srgbClr val="0000CC"/>
                </a:solidFill>
                <a:latin typeface="+mn-lt"/>
              </a:rPr>
              <a:t>jmp     </a:t>
            </a:r>
            <a:r>
              <a:rPr lang="pt-BR" altLang="zh-CN" sz="2400" dirty="0" smtClean="0">
                <a:solidFill>
                  <a:srgbClr val="0000CC"/>
                </a:solidFill>
                <a:latin typeface="+mn-lt"/>
                <a:hlinkClick r:id="rId2" action="ppaction://hlinksldjump"/>
              </a:rPr>
              <a:t>check</a:t>
            </a:r>
            <a:endParaRPr lang="zh-CN" altLang="pt-BR" sz="2400" dirty="0">
              <a:solidFill>
                <a:srgbClr val="0000CC"/>
              </a:solidFill>
              <a:latin typeface="+mn-lt"/>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4"/>
          <p:cNvSpPr>
            <a:spLocks noChangeArrowheads="1"/>
          </p:cNvSpPr>
          <p:nvPr/>
        </p:nvSpPr>
        <p:spPr bwMode="auto">
          <a:xfrm>
            <a:off x="656565" y="1019920"/>
            <a:ext cx="5535616" cy="4524315"/>
          </a:xfrm>
          <a:prstGeom prst="rect">
            <a:avLst/>
          </a:prstGeom>
          <a:noFill/>
          <a:ln w="9525">
            <a:noFill/>
            <a:miter lim="800000"/>
            <a:headEnd/>
            <a:tailEnd/>
          </a:ln>
        </p:spPr>
        <p:txBody>
          <a:bodyPr wrap="square" anchor="ctr">
            <a:spAutoFit/>
          </a:bodyPr>
          <a:lstStyle/>
          <a:p>
            <a:pPr indent="266700"/>
            <a:r>
              <a:rPr lang="pt-BR" altLang="zh-CN" sz="2400" dirty="0" smtClean="0">
                <a:solidFill>
                  <a:srgbClr val="0000CC"/>
                </a:solidFill>
                <a:latin typeface="+mn-lt"/>
              </a:rPr>
              <a:t>Err</a:t>
            </a:r>
            <a:r>
              <a:rPr lang="en-US" altLang="zh-CN" sz="2400" dirty="0" smtClean="0">
                <a:solidFill>
                  <a:srgbClr val="0000CC"/>
                </a:solidFill>
                <a:latin typeface="+mn-lt"/>
              </a:rPr>
              <a:t>:  </a:t>
            </a:r>
            <a:r>
              <a:rPr lang="pt-BR" altLang="zh-CN" sz="2400" dirty="0" smtClean="0">
                <a:solidFill>
                  <a:srgbClr val="0000CC"/>
                </a:solidFill>
                <a:latin typeface="+mn-lt"/>
              </a:rPr>
              <a:t>mov  dx, 3f8h      </a:t>
            </a:r>
            <a:r>
              <a:rPr lang="en-US" altLang="zh-CN" sz="2000" dirty="0" smtClean="0">
                <a:solidFill>
                  <a:srgbClr val="008000"/>
                </a:solidFill>
                <a:latin typeface="+mn-lt"/>
              </a:rPr>
              <a:t>;</a:t>
            </a:r>
            <a:r>
              <a:rPr lang="zh-CN" altLang="pt-BR" sz="2000" dirty="0" smtClean="0">
                <a:solidFill>
                  <a:srgbClr val="008000"/>
                </a:solidFill>
                <a:latin typeface="+mn-lt"/>
              </a:rPr>
              <a:t>接收缓冲寄存器</a:t>
            </a:r>
          </a:p>
          <a:p>
            <a:pPr indent="266700"/>
            <a:r>
              <a:rPr lang="zh-CN" altLang="pt-BR" sz="2400" dirty="0" smtClean="0">
                <a:solidFill>
                  <a:srgbClr val="0000CC"/>
                </a:solidFill>
                <a:latin typeface="+mn-lt"/>
              </a:rPr>
              <a:t>	</a:t>
            </a:r>
            <a:r>
              <a:rPr lang="pt-BR" altLang="zh-CN" sz="2400" dirty="0" smtClean="0">
                <a:solidFill>
                  <a:srgbClr val="0000CC"/>
                </a:solidFill>
                <a:latin typeface="+mn-lt"/>
              </a:rPr>
              <a:t>in      al, dx</a:t>
            </a:r>
          </a:p>
          <a:p>
            <a:pPr indent="266700"/>
            <a:r>
              <a:rPr lang="pt-BR" altLang="zh-CN" sz="2400" dirty="0" smtClean="0">
                <a:solidFill>
                  <a:srgbClr val="0000CC"/>
                </a:solidFill>
                <a:latin typeface="+mn-lt"/>
              </a:rPr>
              <a:t>	</a:t>
            </a:r>
            <a:r>
              <a:rPr lang="pt-BR" altLang="zh-CN" sz="2400" dirty="0" smtClean="0">
                <a:solidFill>
                  <a:srgbClr val="FF0000"/>
                </a:solidFill>
                <a:latin typeface="+mn-lt"/>
              </a:rPr>
              <a:t>mov  al, ‘</a:t>
            </a:r>
            <a:r>
              <a:rPr lang="en-US" altLang="zh-CN" sz="2400" dirty="0" smtClean="0">
                <a:solidFill>
                  <a:srgbClr val="FF0000"/>
                </a:solidFill>
                <a:latin typeface="+mn-lt"/>
              </a:rPr>
              <a:t>?’</a:t>
            </a:r>
            <a:r>
              <a:rPr lang="zh-CN" altLang="pt-BR" sz="2400" dirty="0" smtClean="0">
                <a:solidFill>
                  <a:srgbClr val="FF0000"/>
                </a:solidFill>
                <a:latin typeface="+mn-lt"/>
              </a:rPr>
              <a:t>          </a:t>
            </a:r>
            <a:r>
              <a:rPr lang="en-US" altLang="zh-CN" sz="2000" dirty="0">
                <a:solidFill>
                  <a:srgbClr val="008000"/>
                </a:solidFill>
                <a:latin typeface="+mn-lt"/>
              </a:rPr>
              <a:t>;</a:t>
            </a:r>
            <a:r>
              <a:rPr lang="zh-CN" altLang="pt-BR" sz="2000" dirty="0">
                <a:solidFill>
                  <a:srgbClr val="008000"/>
                </a:solidFill>
                <a:latin typeface="+mn-lt"/>
              </a:rPr>
              <a:t>清除错误字符</a:t>
            </a:r>
          </a:p>
          <a:p>
            <a:pPr indent="266700"/>
            <a:r>
              <a:rPr lang="zh-CN" altLang="pt-BR" sz="2400" dirty="0" smtClean="0">
                <a:solidFill>
                  <a:srgbClr val="0000CC"/>
                </a:solidFill>
                <a:latin typeface="+mn-lt"/>
              </a:rPr>
              <a:t>	</a:t>
            </a:r>
            <a:r>
              <a:rPr lang="pt-BR" altLang="zh-CN" sz="2400" dirty="0" smtClean="0">
                <a:solidFill>
                  <a:srgbClr val="FF0000"/>
                </a:solidFill>
                <a:latin typeface="+mn-lt"/>
              </a:rPr>
              <a:t>mov  bx, 0</a:t>
            </a:r>
          </a:p>
          <a:p>
            <a:pPr indent="266700"/>
            <a:r>
              <a:rPr lang="pt-BR" altLang="zh-CN" sz="2400" dirty="0" smtClean="0">
                <a:solidFill>
                  <a:srgbClr val="FF0000"/>
                </a:solidFill>
                <a:latin typeface="+mn-lt"/>
              </a:rPr>
              <a:t>	mov  ah, 14</a:t>
            </a:r>
            <a:r>
              <a:rPr lang="pt-BR" altLang="zh-CN" sz="2400" dirty="0" smtClean="0">
                <a:solidFill>
                  <a:srgbClr val="0000CC"/>
                </a:solidFill>
                <a:latin typeface="+mn-lt"/>
              </a:rPr>
              <a:t>         </a:t>
            </a:r>
            <a:r>
              <a:rPr lang="en-US" altLang="zh-CN" sz="2000" dirty="0" smtClean="0">
                <a:solidFill>
                  <a:srgbClr val="008000"/>
                </a:solidFill>
                <a:latin typeface="+mn-lt"/>
              </a:rPr>
              <a:t>;</a:t>
            </a:r>
            <a:r>
              <a:rPr lang="zh-CN" altLang="pt-BR" sz="2000" dirty="0" smtClean="0">
                <a:solidFill>
                  <a:srgbClr val="008000"/>
                </a:solidFill>
                <a:latin typeface="+mn-lt"/>
              </a:rPr>
              <a:t>显示</a:t>
            </a:r>
            <a:r>
              <a:rPr lang="zh-CN" altLang="pt-BR" sz="2000" dirty="0">
                <a:solidFill>
                  <a:srgbClr val="008000"/>
                </a:solidFill>
                <a:latin typeface="+mn-lt"/>
              </a:rPr>
              <a:t>“？”</a:t>
            </a:r>
          </a:p>
          <a:p>
            <a:pPr indent="266700"/>
            <a:r>
              <a:rPr lang="zh-CN" altLang="pt-BR" sz="2400" dirty="0" smtClean="0">
                <a:solidFill>
                  <a:srgbClr val="0000CC"/>
                </a:solidFill>
                <a:latin typeface="+mn-lt"/>
              </a:rPr>
              <a:t>	</a:t>
            </a:r>
            <a:r>
              <a:rPr lang="pt-BR" altLang="zh-CN" sz="2400" dirty="0" smtClean="0">
                <a:solidFill>
                  <a:srgbClr val="FF0000"/>
                </a:solidFill>
                <a:latin typeface="+mn-lt"/>
              </a:rPr>
              <a:t>int   10h</a:t>
            </a:r>
          </a:p>
          <a:p>
            <a:pPr indent="266700"/>
            <a:r>
              <a:rPr lang="pt-BR" altLang="zh-CN" sz="2400" dirty="0" smtClean="0">
                <a:solidFill>
                  <a:srgbClr val="0000CC"/>
                </a:solidFill>
                <a:latin typeface="+mn-lt"/>
              </a:rPr>
              <a:t>	jmp   </a:t>
            </a:r>
            <a:r>
              <a:rPr lang="pt-BR" altLang="zh-CN" sz="2400" dirty="0" smtClean="0">
                <a:solidFill>
                  <a:srgbClr val="0000CC"/>
                </a:solidFill>
                <a:latin typeface="+mn-lt"/>
                <a:hlinkClick r:id="rId2" action="ppaction://hlinksldjump"/>
              </a:rPr>
              <a:t>check</a:t>
            </a:r>
            <a:endParaRPr lang="pt-BR" altLang="zh-CN" sz="2400" dirty="0" smtClean="0">
              <a:solidFill>
                <a:srgbClr val="0000CC"/>
              </a:solidFill>
              <a:latin typeface="+mn-lt"/>
            </a:endParaRPr>
          </a:p>
          <a:p>
            <a:pPr indent="266700"/>
            <a:endParaRPr lang="pt-BR" altLang="zh-CN" sz="2400" dirty="0" smtClean="0">
              <a:solidFill>
                <a:srgbClr val="0000CC"/>
              </a:solidFill>
              <a:latin typeface="+mn-lt"/>
            </a:endParaRPr>
          </a:p>
          <a:p>
            <a:pPr indent="266700"/>
            <a:r>
              <a:rPr lang="pt-BR" altLang="zh-CN" sz="2400" dirty="0" smtClean="0">
                <a:solidFill>
                  <a:srgbClr val="0000CC"/>
                </a:solidFill>
                <a:latin typeface="+mn-lt"/>
              </a:rPr>
              <a:t>return</a:t>
            </a:r>
            <a:r>
              <a:rPr lang="zh-CN" altLang="pt-BR" sz="2400" dirty="0" smtClean="0">
                <a:solidFill>
                  <a:srgbClr val="0000CC"/>
                </a:solidFill>
                <a:latin typeface="+mn-lt"/>
              </a:rPr>
              <a:t>：</a:t>
            </a:r>
            <a:endParaRPr lang="en-US" altLang="zh-CN" sz="2400" dirty="0" smtClean="0">
              <a:solidFill>
                <a:srgbClr val="0000CC"/>
              </a:solidFill>
              <a:latin typeface="+mn-lt"/>
            </a:endParaRPr>
          </a:p>
          <a:p>
            <a:pPr indent="266700"/>
            <a:r>
              <a:rPr lang="en-US" altLang="zh-CN" sz="2400" dirty="0">
                <a:solidFill>
                  <a:srgbClr val="0000CC"/>
                </a:solidFill>
                <a:latin typeface="+mn-lt"/>
              </a:rPr>
              <a:t> </a:t>
            </a:r>
            <a:r>
              <a:rPr lang="en-US" altLang="zh-CN" sz="2400" dirty="0" smtClean="0">
                <a:solidFill>
                  <a:srgbClr val="0000CC"/>
                </a:solidFill>
                <a:latin typeface="+mn-lt"/>
              </a:rPr>
              <a:t>       </a:t>
            </a:r>
            <a:r>
              <a:rPr lang="pt-BR" altLang="zh-CN" sz="2400" dirty="0" smtClean="0">
                <a:solidFill>
                  <a:srgbClr val="0000CC"/>
                </a:solidFill>
                <a:latin typeface="+mn-lt"/>
              </a:rPr>
              <a:t>mov  ah, 4ch</a:t>
            </a:r>
          </a:p>
          <a:p>
            <a:pPr indent="266700"/>
            <a:r>
              <a:rPr lang="pt-BR" altLang="zh-CN" sz="2400" dirty="0" smtClean="0">
                <a:solidFill>
                  <a:srgbClr val="0000CC"/>
                </a:solidFill>
                <a:latin typeface="+mn-lt"/>
              </a:rPr>
              <a:t>	int     21h</a:t>
            </a:r>
          </a:p>
          <a:p>
            <a:pPr indent="266700"/>
            <a:r>
              <a:rPr lang="en-US" altLang="zh-CN" sz="2400" dirty="0" smtClean="0">
                <a:solidFill>
                  <a:srgbClr val="0000CC"/>
                </a:solidFill>
                <a:latin typeface="+mn-lt"/>
              </a:rPr>
              <a:t>	end   start</a:t>
            </a:r>
            <a:endParaRPr lang="en-US" altLang="zh-CN" sz="2400" dirty="0">
              <a:solidFill>
                <a:srgbClr val="0000CC"/>
              </a:solidFill>
              <a:latin typeface="+mn-lt"/>
            </a:endParaRPr>
          </a:p>
        </p:txBody>
      </p:sp>
      <p:pic>
        <p:nvPicPr>
          <p:cNvPr id="3" name="图片 2">
            <a:hlinkClick r:id="" action="ppaction://hlinkshowjump?jump=lastslideviewed"/>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7385" y="5229200"/>
            <a:ext cx="904164" cy="904164"/>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 Box 2"/>
          <p:cNvSpPr txBox="1">
            <a:spLocks noChangeArrowheads="1"/>
          </p:cNvSpPr>
          <p:nvPr/>
        </p:nvSpPr>
        <p:spPr bwMode="auto">
          <a:xfrm>
            <a:off x="414300" y="115470"/>
            <a:ext cx="6858000" cy="523220"/>
          </a:xfrm>
          <a:prstGeom prst="rect">
            <a:avLst/>
          </a:prstGeom>
        </p:spPr>
        <p:txBody>
          <a:bodyPr anchor="ctr"/>
          <a:lstStyle>
            <a:defPPr>
              <a:defRPr lang="zh-CN"/>
            </a:defPPr>
            <a:lvl1pPr eaLnBrk="0" hangingPunct="0">
              <a:defRPr sz="2800">
                <a:solidFill>
                  <a:srgbClr val="0000CC"/>
                </a:solidFill>
                <a:latin typeface="+mn-lt"/>
                <a:ea typeface="幼圆" pitchFamily="49" charset="-122"/>
                <a:cs typeface="+mj-cs"/>
              </a:defRPr>
            </a:lvl1pPr>
          </a:lstStyle>
          <a:p>
            <a:r>
              <a:rPr lang="en-US" altLang="zh-CN" dirty="0" smtClean="0"/>
              <a:t>2 </a:t>
            </a:r>
            <a:r>
              <a:rPr lang="zh-CN" altLang="en-US" dirty="0" smtClean="0"/>
              <a:t>中断</a:t>
            </a:r>
            <a:r>
              <a:rPr lang="zh-CN" altLang="en-US" dirty="0"/>
              <a:t>方式通信程序设计</a:t>
            </a:r>
          </a:p>
        </p:txBody>
      </p:sp>
      <p:sp>
        <p:nvSpPr>
          <p:cNvPr id="91138" name="Text Box 3"/>
          <p:cNvSpPr txBox="1">
            <a:spLocks noChangeArrowheads="1"/>
          </p:cNvSpPr>
          <p:nvPr/>
        </p:nvSpPr>
        <p:spPr bwMode="auto">
          <a:xfrm>
            <a:off x="543635" y="1493838"/>
            <a:ext cx="7628765" cy="553998"/>
          </a:xfrm>
          <a:prstGeom prst="rect">
            <a:avLst/>
          </a:prstGeom>
          <a:noFill/>
          <a:ln w="9525">
            <a:noFill/>
            <a:miter lim="800000"/>
            <a:headEnd/>
            <a:tailEnd/>
          </a:ln>
        </p:spPr>
        <p:txBody>
          <a:bodyPr wrap="square">
            <a:spAutoFit/>
          </a:bodyPr>
          <a:lstStyle>
            <a:defPPr>
              <a:defRPr lang="zh-CN"/>
            </a:defPPr>
            <a:lvl1pPr eaLnBrk="0" hangingPunct="0">
              <a:lnSpc>
                <a:spcPct val="125000"/>
              </a:lnSpc>
              <a:defRPr kumimoji="1" sz="2400">
                <a:solidFill>
                  <a:srgbClr val="0000CC"/>
                </a:solidFill>
                <a:latin typeface="+mn-lt"/>
                <a:ea typeface="幼圆" pitchFamily="49" charset="-122"/>
              </a:defRPr>
            </a:lvl1pPr>
          </a:lstStyle>
          <a:p>
            <a:r>
              <a:rPr lang="en-US" altLang="zh-CN" dirty="0"/>
              <a:t>1</a:t>
            </a:r>
            <a:r>
              <a:rPr lang="zh-CN" altLang="en-US" dirty="0"/>
              <a:t>）中断方式通信程序的初始化</a:t>
            </a:r>
          </a:p>
        </p:txBody>
      </p:sp>
      <p:grpSp>
        <p:nvGrpSpPr>
          <p:cNvPr id="91139" name="Group 4"/>
          <p:cNvGrpSpPr>
            <a:grpSpLocks/>
          </p:cNvGrpSpPr>
          <p:nvPr/>
        </p:nvGrpSpPr>
        <p:grpSpPr bwMode="auto">
          <a:xfrm>
            <a:off x="685800" y="2251075"/>
            <a:ext cx="8229600" cy="3733800"/>
            <a:chOff x="432" y="1248"/>
            <a:chExt cx="5184" cy="2352"/>
          </a:xfrm>
        </p:grpSpPr>
        <p:sp>
          <p:nvSpPr>
            <p:cNvPr id="91141" name="Text Box 5"/>
            <p:cNvSpPr txBox="1">
              <a:spLocks noChangeArrowheads="1"/>
            </p:cNvSpPr>
            <p:nvPr/>
          </p:nvSpPr>
          <p:spPr bwMode="auto">
            <a:xfrm>
              <a:off x="432" y="1728"/>
              <a:ext cx="1632" cy="288"/>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dirty="0">
                  <a:latin typeface="宋体" charset="-122"/>
                </a:rPr>
                <a:t>保存和修改中断向量</a:t>
              </a:r>
            </a:p>
          </p:txBody>
        </p:sp>
        <p:sp>
          <p:nvSpPr>
            <p:cNvPr id="91142" name="Text Box 6"/>
            <p:cNvSpPr txBox="1">
              <a:spLocks noChangeArrowheads="1"/>
            </p:cNvSpPr>
            <p:nvPr/>
          </p:nvSpPr>
          <p:spPr bwMode="auto">
            <a:xfrm>
              <a:off x="720" y="2352"/>
              <a:ext cx="1056" cy="288"/>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dirty="0">
                  <a:latin typeface="宋体" charset="-122"/>
                </a:rPr>
                <a:t>初始化</a:t>
              </a:r>
              <a:r>
                <a:rPr kumimoji="1" lang="en-US" altLang="zh-CN" sz="2000" b="1" dirty="0">
                  <a:latin typeface="宋体" charset="-122"/>
                </a:rPr>
                <a:t>8250</a:t>
              </a:r>
            </a:p>
          </p:txBody>
        </p:sp>
        <p:sp>
          <p:nvSpPr>
            <p:cNvPr id="91143" name="Text Box 7"/>
            <p:cNvSpPr txBox="1">
              <a:spLocks noChangeArrowheads="1"/>
            </p:cNvSpPr>
            <p:nvPr/>
          </p:nvSpPr>
          <p:spPr bwMode="auto">
            <a:xfrm>
              <a:off x="720" y="2880"/>
              <a:ext cx="1104" cy="288"/>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开放</a:t>
              </a:r>
              <a:r>
                <a:rPr kumimoji="1" lang="en-US" altLang="zh-CN" sz="2000" b="1">
                  <a:latin typeface="宋体" charset="-122"/>
                </a:rPr>
                <a:t>8259A</a:t>
              </a:r>
              <a:r>
                <a:rPr kumimoji="1" lang="zh-CN" altLang="en-US" sz="2000" b="1">
                  <a:latin typeface="宋体" charset="-122"/>
                </a:rPr>
                <a:t>中断</a:t>
              </a:r>
            </a:p>
          </p:txBody>
        </p:sp>
        <p:sp>
          <p:nvSpPr>
            <p:cNvPr id="91144" name="Text Box 8"/>
            <p:cNvSpPr txBox="1">
              <a:spLocks noChangeArrowheads="1"/>
            </p:cNvSpPr>
            <p:nvPr/>
          </p:nvSpPr>
          <p:spPr bwMode="auto">
            <a:xfrm>
              <a:off x="816" y="3360"/>
              <a:ext cx="912"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初始化结束</a:t>
              </a:r>
            </a:p>
          </p:txBody>
        </p:sp>
        <p:sp>
          <p:nvSpPr>
            <p:cNvPr id="91145" name="Line 9"/>
            <p:cNvSpPr>
              <a:spLocks noChangeShapeType="1"/>
            </p:cNvSpPr>
            <p:nvPr/>
          </p:nvSpPr>
          <p:spPr bwMode="auto">
            <a:xfrm>
              <a:off x="1248" y="2016"/>
              <a:ext cx="0" cy="336"/>
            </a:xfrm>
            <a:prstGeom prst="line">
              <a:avLst/>
            </a:prstGeom>
            <a:noFill/>
            <a:ln w="19050">
              <a:solidFill>
                <a:schemeClr val="tx1"/>
              </a:solidFill>
              <a:round/>
              <a:headEnd/>
              <a:tailEnd type="triangle" w="sm" len="med"/>
            </a:ln>
          </p:spPr>
          <p:txBody>
            <a:bodyPr/>
            <a:lstStyle/>
            <a:p>
              <a:endParaRPr lang="zh-CN" altLang="en-US"/>
            </a:p>
          </p:txBody>
        </p:sp>
        <p:sp>
          <p:nvSpPr>
            <p:cNvPr id="91146" name="Line 10"/>
            <p:cNvSpPr>
              <a:spLocks noChangeShapeType="1"/>
            </p:cNvSpPr>
            <p:nvPr/>
          </p:nvSpPr>
          <p:spPr bwMode="auto">
            <a:xfrm>
              <a:off x="1248" y="2640"/>
              <a:ext cx="0" cy="240"/>
            </a:xfrm>
            <a:prstGeom prst="line">
              <a:avLst/>
            </a:prstGeom>
            <a:noFill/>
            <a:ln w="19050">
              <a:solidFill>
                <a:schemeClr val="tx1"/>
              </a:solidFill>
              <a:round/>
              <a:headEnd/>
              <a:tailEnd type="triangle" w="sm" len="med"/>
            </a:ln>
          </p:spPr>
          <p:txBody>
            <a:bodyPr/>
            <a:lstStyle/>
            <a:p>
              <a:endParaRPr lang="zh-CN" altLang="en-US"/>
            </a:p>
          </p:txBody>
        </p:sp>
        <p:sp>
          <p:nvSpPr>
            <p:cNvPr id="91147" name="Line 11"/>
            <p:cNvSpPr>
              <a:spLocks noChangeShapeType="1"/>
            </p:cNvSpPr>
            <p:nvPr/>
          </p:nvSpPr>
          <p:spPr bwMode="auto">
            <a:xfrm>
              <a:off x="1248" y="3168"/>
              <a:ext cx="0" cy="192"/>
            </a:xfrm>
            <a:prstGeom prst="line">
              <a:avLst/>
            </a:prstGeom>
            <a:noFill/>
            <a:ln w="19050">
              <a:solidFill>
                <a:schemeClr val="tx1"/>
              </a:solidFill>
              <a:round/>
              <a:headEnd/>
              <a:tailEnd type="triangle" w="sm" len="med"/>
            </a:ln>
          </p:spPr>
          <p:txBody>
            <a:bodyPr/>
            <a:lstStyle/>
            <a:p>
              <a:endParaRPr lang="zh-CN" altLang="en-US"/>
            </a:p>
          </p:txBody>
        </p:sp>
        <p:sp>
          <p:nvSpPr>
            <p:cNvPr id="91148" name="Text Box 12"/>
            <p:cNvSpPr txBox="1">
              <a:spLocks noChangeArrowheads="1"/>
            </p:cNvSpPr>
            <p:nvPr/>
          </p:nvSpPr>
          <p:spPr bwMode="auto">
            <a:xfrm>
              <a:off x="2400" y="1680"/>
              <a:ext cx="3216" cy="384"/>
            </a:xfrm>
            <a:prstGeom prst="rect">
              <a:avLst/>
            </a:prstGeom>
            <a:noFill/>
            <a:ln w="9525">
              <a:noFill/>
              <a:miter lim="800000"/>
              <a:headEnd/>
              <a:tailEnd/>
            </a:ln>
          </p:spPr>
          <p:txBody>
            <a:bodyPr lIns="18000" tIns="10800" rIns="18000" bIns="10800" anchor="ctr"/>
            <a:lstStyle/>
            <a:p>
              <a:pPr eaLnBrk="0" hangingPunct="0"/>
              <a:r>
                <a:rPr kumimoji="1" lang="zh-CN" altLang="en-US" sz="2000" b="1" dirty="0">
                  <a:solidFill>
                    <a:schemeClr val="accent2"/>
                  </a:solidFill>
                  <a:latin typeface="宋体" charset="-122"/>
                </a:rPr>
                <a:t>按使用的</a:t>
              </a:r>
              <a:r>
                <a:rPr kumimoji="1" lang="en-US" altLang="zh-CN" sz="2000" b="1" dirty="0">
                  <a:solidFill>
                    <a:schemeClr val="accent2"/>
                  </a:solidFill>
                  <a:latin typeface="宋体" charset="-122"/>
                </a:rPr>
                <a:t>COM</a:t>
              </a:r>
              <a:r>
                <a:rPr kumimoji="1" lang="zh-CN" altLang="en-US" sz="2000" b="1" dirty="0">
                  <a:solidFill>
                    <a:schemeClr val="accent2"/>
                  </a:solidFill>
                  <a:latin typeface="宋体" charset="-122"/>
                </a:rPr>
                <a:t>口接管对应中断向量</a:t>
              </a:r>
              <a:r>
                <a:rPr kumimoji="1" lang="en-US" altLang="zh-CN" sz="2000" b="1" dirty="0">
                  <a:solidFill>
                    <a:schemeClr val="accent2"/>
                  </a:solidFill>
                  <a:latin typeface="宋体" charset="-122"/>
                </a:rPr>
                <a:t>(0CH</a:t>
              </a:r>
              <a:r>
                <a:rPr kumimoji="1" lang="zh-CN" altLang="en-US" sz="2000" b="1" dirty="0">
                  <a:solidFill>
                    <a:schemeClr val="accent2"/>
                  </a:solidFill>
                  <a:latin typeface="宋体" charset="-122"/>
                </a:rPr>
                <a:t>或</a:t>
              </a:r>
              <a:r>
                <a:rPr kumimoji="1" lang="en-US" altLang="zh-CN" sz="2000" b="1" dirty="0">
                  <a:solidFill>
                    <a:schemeClr val="accent2"/>
                  </a:solidFill>
                  <a:latin typeface="宋体" charset="-122"/>
                </a:rPr>
                <a:t>0BH)</a:t>
              </a:r>
            </a:p>
            <a:p>
              <a:pPr eaLnBrk="0" hangingPunct="0"/>
              <a:r>
                <a:rPr kumimoji="1" lang="zh-CN" altLang="en-US" sz="2000" b="1" dirty="0">
                  <a:solidFill>
                    <a:schemeClr val="accent2"/>
                  </a:solidFill>
                  <a:latin typeface="宋体" charset="-122"/>
                </a:rPr>
                <a:t>程序退出时恢复中断向量</a:t>
              </a:r>
            </a:p>
          </p:txBody>
        </p:sp>
        <p:sp>
          <p:nvSpPr>
            <p:cNvPr id="91149" name="Text Box 13"/>
            <p:cNvSpPr txBox="1">
              <a:spLocks noChangeArrowheads="1"/>
            </p:cNvSpPr>
            <p:nvPr/>
          </p:nvSpPr>
          <p:spPr bwMode="auto">
            <a:xfrm>
              <a:off x="2400" y="2208"/>
              <a:ext cx="2928" cy="528"/>
            </a:xfrm>
            <a:prstGeom prst="rect">
              <a:avLst/>
            </a:prstGeom>
            <a:noFill/>
            <a:ln w="9525">
              <a:noFill/>
              <a:miter lim="800000"/>
              <a:headEnd/>
              <a:tailEnd/>
            </a:ln>
          </p:spPr>
          <p:txBody>
            <a:bodyPr lIns="18000" tIns="10800" rIns="18000" bIns="10800" anchor="ctr"/>
            <a:lstStyle/>
            <a:p>
              <a:pPr eaLnBrk="0" hangingPunct="0"/>
              <a:r>
                <a:rPr kumimoji="1" lang="zh-CN" altLang="en-US" sz="2000" b="1">
                  <a:solidFill>
                    <a:schemeClr val="accent2"/>
                  </a:solidFill>
                  <a:latin typeface="宋体" charset="-122"/>
                </a:rPr>
                <a:t>设置波特率、通信协议参数</a:t>
              </a:r>
            </a:p>
            <a:p>
              <a:pPr eaLnBrk="0" hangingPunct="0"/>
              <a:r>
                <a:rPr kumimoji="1" lang="zh-CN" altLang="en-US" sz="2000" b="1">
                  <a:solidFill>
                    <a:schemeClr val="accent2"/>
                  </a:solidFill>
                  <a:latin typeface="宋体" charset="-122"/>
                </a:rPr>
                <a:t> 向量中断</a:t>
              </a:r>
              <a:r>
                <a:rPr kumimoji="1" lang="en-US" altLang="zh-CN" sz="2000" b="1">
                  <a:solidFill>
                    <a:schemeClr val="accent2"/>
                  </a:solidFill>
                  <a:latin typeface="Times New Roman" pitchFamily="18" charset="0"/>
                </a:rPr>
                <a:t>—</a:t>
              </a:r>
              <a:r>
                <a:rPr kumimoji="1" lang="zh-CN" altLang="en-US" sz="2000" b="1">
                  <a:solidFill>
                    <a:schemeClr val="accent2"/>
                  </a:solidFill>
                  <a:latin typeface="宋体" charset="-122"/>
                </a:rPr>
                <a:t>置位</a:t>
              </a:r>
              <a:r>
                <a:rPr kumimoji="1" lang="en-US" altLang="zh-CN" sz="2000" b="1">
                  <a:solidFill>
                    <a:schemeClr val="accent2"/>
                  </a:solidFill>
                  <a:latin typeface="宋体" charset="-122"/>
                </a:rPr>
                <a:t>MCR</a:t>
              </a:r>
              <a:r>
                <a:rPr kumimoji="1" lang="zh-CN" altLang="en-US" sz="2000" b="1">
                  <a:solidFill>
                    <a:schemeClr val="accent2"/>
                  </a:solidFill>
                  <a:latin typeface="宋体" charset="-122"/>
                </a:rPr>
                <a:t>的</a:t>
              </a:r>
              <a:r>
                <a:rPr kumimoji="1" lang="en-US" altLang="zh-CN" sz="2000" b="1">
                  <a:solidFill>
                    <a:schemeClr val="accent2"/>
                  </a:solidFill>
                  <a:latin typeface="宋体" charset="-122"/>
                </a:rPr>
                <a:t>OUT2</a:t>
              </a:r>
            </a:p>
            <a:p>
              <a:pPr eaLnBrk="0" hangingPunct="0"/>
              <a:r>
                <a:rPr kumimoji="1" lang="en-US" altLang="zh-CN" sz="2000" b="1">
                  <a:solidFill>
                    <a:schemeClr val="accent2"/>
                  </a:solidFill>
                  <a:latin typeface="宋体" charset="-122"/>
                </a:rPr>
                <a:t> </a:t>
              </a:r>
              <a:r>
                <a:rPr kumimoji="1" lang="zh-CN" altLang="en-US" sz="2000" b="1">
                  <a:solidFill>
                    <a:schemeClr val="accent2"/>
                  </a:solidFill>
                  <a:latin typeface="宋体" charset="-122"/>
                </a:rPr>
                <a:t>查询中断</a:t>
              </a:r>
              <a:r>
                <a:rPr kumimoji="1" lang="en-US" altLang="zh-CN" sz="2000" b="1">
                  <a:solidFill>
                    <a:schemeClr val="accent2"/>
                  </a:solidFill>
                  <a:latin typeface="Times New Roman" pitchFamily="18" charset="0"/>
                </a:rPr>
                <a:t>—</a:t>
              </a:r>
              <a:r>
                <a:rPr kumimoji="1" lang="zh-CN" altLang="en-US" sz="2000" b="1">
                  <a:solidFill>
                    <a:schemeClr val="accent2"/>
                  </a:solidFill>
                  <a:latin typeface="宋体" charset="-122"/>
                </a:rPr>
                <a:t>复位</a:t>
              </a:r>
              <a:r>
                <a:rPr kumimoji="1" lang="en-US" altLang="zh-CN" sz="2000" b="1">
                  <a:solidFill>
                    <a:schemeClr val="accent2"/>
                  </a:solidFill>
                  <a:latin typeface="宋体" charset="-122"/>
                </a:rPr>
                <a:t>MCR</a:t>
              </a:r>
              <a:r>
                <a:rPr kumimoji="1" lang="zh-CN" altLang="en-US" sz="2000" b="1">
                  <a:solidFill>
                    <a:schemeClr val="accent2"/>
                  </a:solidFill>
                  <a:latin typeface="宋体" charset="-122"/>
                </a:rPr>
                <a:t>的</a:t>
              </a:r>
              <a:r>
                <a:rPr kumimoji="1" lang="en-US" altLang="zh-CN" sz="2000" b="1">
                  <a:solidFill>
                    <a:schemeClr val="accent2"/>
                  </a:solidFill>
                  <a:latin typeface="宋体" charset="-122"/>
                </a:rPr>
                <a:t>OUT2</a:t>
              </a:r>
            </a:p>
          </p:txBody>
        </p:sp>
        <p:sp>
          <p:nvSpPr>
            <p:cNvPr id="91150" name="Text Box 14"/>
            <p:cNvSpPr txBox="1">
              <a:spLocks noChangeArrowheads="1"/>
            </p:cNvSpPr>
            <p:nvPr/>
          </p:nvSpPr>
          <p:spPr bwMode="auto">
            <a:xfrm>
              <a:off x="2400" y="2880"/>
              <a:ext cx="2832" cy="240"/>
            </a:xfrm>
            <a:prstGeom prst="rect">
              <a:avLst/>
            </a:prstGeom>
            <a:noFill/>
            <a:ln w="9525">
              <a:noFill/>
              <a:miter lim="800000"/>
              <a:headEnd/>
              <a:tailEnd/>
            </a:ln>
          </p:spPr>
          <p:txBody>
            <a:bodyPr lIns="18000" tIns="10800" rIns="18000" bIns="10800" anchor="ctr"/>
            <a:lstStyle/>
            <a:p>
              <a:pPr eaLnBrk="0" hangingPunct="0"/>
              <a:r>
                <a:rPr kumimoji="1" lang="zh-CN" altLang="en-US" sz="2000" b="1">
                  <a:solidFill>
                    <a:schemeClr val="accent2"/>
                  </a:solidFill>
                  <a:latin typeface="宋体" charset="-122"/>
                </a:rPr>
                <a:t>用</a:t>
              </a:r>
              <a:r>
                <a:rPr kumimoji="1" lang="en-US" altLang="zh-CN" sz="2000" b="1">
                  <a:solidFill>
                    <a:schemeClr val="accent2"/>
                  </a:solidFill>
                  <a:latin typeface="宋体" charset="-122"/>
                </a:rPr>
                <a:t>OCW1</a:t>
              </a:r>
              <a:r>
                <a:rPr kumimoji="1" lang="zh-CN" altLang="en-US" sz="2000" b="1">
                  <a:solidFill>
                    <a:schemeClr val="accent2"/>
                  </a:solidFill>
                  <a:latin typeface="宋体" charset="-122"/>
                </a:rPr>
                <a:t>开放</a:t>
              </a:r>
              <a:r>
                <a:rPr kumimoji="1" lang="en-US" altLang="zh-CN" sz="2000" b="1">
                  <a:solidFill>
                    <a:schemeClr val="accent2"/>
                  </a:solidFill>
                  <a:latin typeface="宋体" charset="-122"/>
                </a:rPr>
                <a:t>COM</a:t>
              </a:r>
              <a:r>
                <a:rPr kumimoji="1" lang="zh-CN" altLang="en-US" sz="2000" b="1">
                  <a:solidFill>
                    <a:schemeClr val="accent2"/>
                  </a:solidFill>
                  <a:latin typeface="宋体" charset="-122"/>
                </a:rPr>
                <a:t>口中断</a:t>
              </a:r>
              <a:r>
                <a:rPr kumimoji="1" lang="en-US" altLang="zh-CN" sz="2000" b="1">
                  <a:solidFill>
                    <a:schemeClr val="accent2"/>
                  </a:solidFill>
                  <a:latin typeface="宋体" charset="-122"/>
                </a:rPr>
                <a:t>(IR3</a:t>
              </a:r>
              <a:r>
                <a:rPr kumimoji="1" lang="zh-CN" altLang="en-US" sz="2000" b="1">
                  <a:solidFill>
                    <a:schemeClr val="accent2"/>
                  </a:solidFill>
                  <a:latin typeface="宋体" charset="-122"/>
                </a:rPr>
                <a:t>或</a:t>
              </a:r>
              <a:r>
                <a:rPr kumimoji="1" lang="en-US" altLang="zh-CN" sz="2000" b="1">
                  <a:solidFill>
                    <a:schemeClr val="accent2"/>
                  </a:solidFill>
                  <a:latin typeface="宋体" charset="-122"/>
                </a:rPr>
                <a:t>IR4)</a:t>
              </a:r>
            </a:p>
          </p:txBody>
        </p:sp>
        <p:sp>
          <p:nvSpPr>
            <p:cNvPr id="91151" name="Line 15"/>
            <p:cNvSpPr>
              <a:spLocks noChangeShapeType="1"/>
            </p:cNvSpPr>
            <p:nvPr/>
          </p:nvSpPr>
          <p:spPr bwMode="auto">
            <a:xfrm flipH="1">
              <a:off x="2064" y="1872"/>
              <a:ext cx="288" cy="0"/>
            </a:xfrm>
            <a:prstGeom prst="line">
              <a:avLst/>
            </a:prstGeom>
            <a:noFill/>
            <a:ln w="19050">
              <a:solidFill>
                <a:schemeClr val="accent2"/>
              </a:solidFill>
              <a:round/>
              <a:headEnd/>
              <a:tailEnd type="triangle" w="sm" len="med"/>
            </a:ln>
          </p:spPr>
          <p:txBody>
            <a:bodyPr/>
            <a:lstStyle/>
            <a:p>
              <a:endParaRPr lang="zh-CN" altLang="en-US"/>
            </a:p>
          </p:txBody>
        </p:sp>
        <p:sp>
          <p:nvSpPr>
            <p:cNvPr id="91152" name="Line 16"/>
            <p:cNvSpPr>
              <a:spLocks noChangeShapeType="1"/>
            </p:cNvSpPr>
            <p:nvPr/>
          </p:nvSpPr>
          <p:spPr bwMode="auto">
            <a:xfrm flipH="1">
              <a:off x="1776" y="2496"/>
              <a:ext cx="576" cy="0"/>
            </a:xfrm>
            <a:prstGeom prst="line">
              <a:avLst/>
            </a:prstGeom>
            <a:noFill/>
            <a:ln w="19050">
              <a:solidFill>
                <a:schemeClr val="accent2"/>
              </a:solidFill>
              <a:round/>
              <a:headEnd/>
              <a:tailEnd type="triangle" w="sm" len="med"/>
            </a:ln>
          </p:spPr>
          <p:txBody>
            <a:bodyPr/>
            <a:lstStyle/>
            <a:p>
              <a:endParaRPr lang="zh-CN" altLang="en-US"/>
            </a:p>
          </p:txBody>
        </p:sp>
        <p:sp>
          <p:nvSpPr>
            <p:cNvPr id="91153" name="Line 17"/>
            <p:cNvSpPr>
              <a:spLocks noChangeShapeType="1"/>
            </p:cNvSpPr>
            <p:nvPr/>
          </p:nvSpPr>
          <p:spPr bwMode="auto">
            <a:xfrm flipH="1">
              <a:off x="1824" y="3024"/>
              <a:ext cx="528" cy="0"/>
            </a:xfrm>
            <a:prstGeom prst="line">
              <a:avLst/>
            </a:prstGeom>
            <a:noFill/>
            <a:ln w="19050">
              <a:solidFill>
                <a:schemeClr val="accent2"/>
              </a:solidFill>
              <a:round/>
              <a:headEnd/>
              <a:tailEnd type="triangle" w="sm" len="med"/>
            </a:ln>
          </p:spPr>
          <p:txBody>
            <a:bodyPr/>
            <a:lstStyle/>
            <a:p>
              <a:endParaRPr lang="zh-CN" altLang="en-US"/>
            </a:p>
          </p:txBody>
        </p:sp>
        <p:sp>
          <p:nvSpPr>
            <p:cNvPr id="91154" name="Text Box 18"/>
            <p:cNvSpPr txBox="1">
              <a:spLocks noChangeArrowheads="1"/>
            </p:cNvSpPr>
            <p:nvPr/>
          </p:nvSpPr>
          <p:spPr bwMode="auto">
            <a:xfrm>
              <a:off x="4464" y="2448"/>
              <a:ext cx="816" cy="192"/>
            </a:xfrm>
            <a:prstGeom prst="rect">
              <a:avLst/>
            </a:prstGeom>
            <a:noFill/>
            <a:ln w="9525">
              <a:noFill/>
              <a:miter lim="800000"/>
              <a:headEnd/>
              <a:tailEnd/>
            </a:ln>
          </p:spPr>
          <p:txBody>
            <a:bodyPr lIns="18000" tIns="10800" rIns="18000" bIns="10800" anchor="ctr"/>
            <a:lstStyle/>
            <a:p>
              <a:pPr eaLnBrk="0" hangingPunct="0"/>
              <a:r>
                <a:rPr kumimoji="1" lang="zh-CN" altLang="en-US" sz="2000" b="1">
                  <a:solidFill>
                    <a:schemeClr val="accent2"/>
                  </a:solidFill>
                  <a:latin typeface="宋体" charset="-122"/>
                </a:rPr>
                <a:t>、设置</a:t>
              </a:r>
              <a:r>
                <a:rPr kumimoji="1" lang="en-US" altLang="zh-CN" sz="2000" b="1">
                  <a:solidFill>
                    <a:schemeClr val="accent2"/>
                  </a:solidFill>
                  <a:latin typeface="宋体" charset="-122"/>
                </a:rPr>
                <a:t>IER</a:t>
              </a:r>
            </a:p>
          </p:txBody>
        </p:sp>
        <p:sp>
          <p:nvSpPr>
            <p:cNvPr id="91155" name="AutoShape 19"/>
            <p:cNvSpPr>
              <a:spLocks/>
            </p:cNvSpPr>
            <p:nvPr/>
          </p:nvSpPr>
          <p:spPr bwMode="auto">
            <a:xfrm>
              <a:off x="2448" y="2448"/>
              <a:ext cx="48" cy="240"/>
            </a:xfrm>
            <a:prstGeom prst="leftBrace">
              <a:avLst>
                <a:gd name="adj1" fmla="val 41667"/>
                <a:gd name="adj2" fmla="val 50000"/>
              </a:avLst>
            </a:prstGeom>
            <a:noFill/>
            <a:ln w="19050">
              <a:solidFill>
                <a:schemeClr val="accent2"/>
              </a:solidFill>
              <a:round/>
              <a:headEnd/>
              <a:tailEnd/>
            </a:ln>
          </p:spPr>
          <p:txBody>
            <a:bodyPr wrap="none" anchor="ctr"/>
            <a:lstStyle/>
            <a:p>
              <a:endParaRPr lang="zh-CN" altLang="en-US"/>
            </a:p>
          </p:txBody>
        </p:sp>
        <p:sp>
          <p:nvSpPr>
            <p:cNvPr id="91156" name="AutoShape 20"/>
            <p:cNvSpPr>
              <a:spLocks/>
            </p:cNvSpPr>
            <p:nvPr/>
          </p:nvSpPr>
          <p:spPr bwMode="auto">
            <a:xfrm>
              <a:off x="4368" y="2448"/>
              <a:ext cx="48" cy="240"/>
            </a:xfrm>
            <a:prstGeom prst="rightBrace">
              <a:avLst>
                <a:gd name="adj1" fmla="val 41667"/>
                <a:gd name="adj2" fmla="val 50000"/>
              </a:avLst>
            </a:prstGeom>
            <a:noFill/>
            <a:ln w="19050">
              <a:solidFill>
                <a:schemeClr val="accent2"/>
              </a:solidFill>
              <a:round/>
              <a:headEnd/>
              <a:tailEnd/>
            </a:ln>
          </p:spPr>
          <p:txBody>
            <a:bodyPr wrap="none" anchor="ctr"/>
            <a:lstStyle/>
            <a:p>
              <a:endParaRPr lang="zh-CN" altLang="en-US"/>
            </a:p>
          </p:txBody>
        </p:sp>
        <p:sp>
          <p:nvSpPr>
            <p:cNvPr id="91157" name="Text Box 21"/>
            <p:cNvSpPr txBox="1">
              <a:spLocks noChangeArrowheads="1"/>
            </p:cNvSpPr>
            <p:nvPr/>
          </p:nvSpPr>
          <p:spPr bwMode="auto">
            <a:xfrm>
              <a:off x="768" y="1248"/>
              <a:ext cx="1008" cy="288"/>
            </a:xfrm>
            <a:prstGeom prst="rect">
              <a:avLst/>
            </a:prstGeom>
            <a:noFill/>
            <a:ln w="19050">
              <a:solidFill>
                <a:schemeClr val="tx1"/>
              </a:solidFill>
              <a:prstDash val="dash"/>
              <a:miter lim="800000"/>
              <a:headEnd/>
              <a:tailEnd/>
            </a:ln>
          </p:spPr>
          <p:txBody>
            <a:bodyPr lIns="18000" tIns="10800" rIns="18000" bIns="10800" anchor="ctr"/>
            <a:lstStyle/>
            <a:p>
              <a:pPr algn="ctr" eaLnBrk="0" hangingPunct="0"/>
              <a:r>
                <a:rPr kumimoji="1" lang="zh-CN" altLang="en-US" sz="2000" b="1">
                  <a:latin typeface="宋体" charset="-122"/>
                </a:rPr>
                <a:t>初始化</a:t>
              </a:r>
              <a:r>
                <a:rPr kumimoji="1" lang="en-US" altLang="zh-CN" sz="2000" b="1">
                  <a:latin typeface="宋体" charset="-122"/>
                </a:rPr>
                <a:t>8259A</a:t>
              </a:r>
            </a:p>
          </p:txBody>
        </p:sp>
        <p:sp>
          <p:nvSpPr>
            <p:cNvPr id="91158" name="Line 22"/>
            <p:cNvSpPr>
              <a:spLocks noChangeShapeType="1"/>
            </p:cNvSpPr>
            <p:nvPr/>
          </p:nvSpPr>
          <p:spPr bwMode="auto">
            <a:xfrm>
              <a:off x="1248" y="1536"/>
              <a:ext cx="0" cy="192"/>
            </a:xfrm>
            <a:prstGeom prst="line">
              <a:avLst/>
            </a:prstGeom>
            <a:noFill/>
            <a:ln w="19050">
              <a:solidFill>
                <a:schemeClr val="tx1"/>
              </a:solidFill>
              <a:round/>
              <a:headEnd/>
              <a:tailEnd type="triangle" w="sm" len="med"/>
            </a:ln>
          </p:spPr>
          <p:txBody>
            <a:bodyPr/>
            <a:lstStyle/>
            <a:p>
              <a:endParaRPr lang="zh-CN" altLang="en-US"/>
            </a:p>
          </p:txBody>
        </p:sp>
        <p:sp>
          <p:nvSpPr>
            <p:cNvPr id="91159" name="Line 23"/>
            <p:cNvSpPr>
              <a:spLocks noChangeShapeType="1"/>
            </p:cNvSpPr>
            <p:nvPr/>
          </p:nvSpPr>
          <p:spPr bwMode="auto">
            <a:xfrm flipH="1">
              <a:off x="1776" y="1392"/>
              <a:ext cx="576" cy="0"/>
            </a:xfrm>
            <a:prstGeom prst="line">
              <a:avLst/>
            </a:prstGeom>
            <a:noFill/>
            <a:ln w="19050">
              <a:solidFill>
                <a:schemeClr val="accent2"/>
              </a:solidFill>
              <a:round/>
              <a:headEnd/>
              <a:tailEnd type="triangle" w="sm" len="med"/>
            </a:ln>
          </p:spPr>
          <p:txBody>
            <a:bodyPr/>
            <a:lstStyle/>
            <a:p>
              <a:endParaRPr lang="zh-CN" altLang="en-US"/>
            </a:p>
          </p:txBody>
        </p:sp>
        <p:sp>
          <p:nvSpPr>
            <p:cNvPr id="91160" name="Text Box 24"/>
            <p:cNvSpPr txBox="1">
              <a:spLocks noChangeArrowheads="1"/>
            </p:cNvSpPr>
            <p:nvPr/>
          </p:nvSpPr>
          <p:spPr bwMode="auto">
            <a:xfrm>
              <a:off x="2400" y="1248"/>
              <a:ext cx="2832" cy="240"/>
            </a:xfrm>
            <a:prstGeom prst="rect">
              <a:avLst/>
            </a:prstGeom>
            <a:noFill/>
            <a:ln w="9525">
              <a:noFill/>
              <a:miter lim="800000"/>
              <a:headEnd/>
              <a:tailEnd/>
            </a:ln>
          </p:spPr>
          <p:txBody>
            <a:bodyPr lIns="18000" tIns="10800" rIns="18000" bIns="10800" anchor="ctr"/>
            <a:lstStyle/>
            <a:p>
              <a:pPr eaLnBrk="0" hangingPunct="0"/>
              <a:r>
                <a:rPr kumimoji="1" lang="zh-CN" altLang="en-US" sz="2000" b="1" dirty="0">
                  <a:solidFill>
                    <a:schemeClr val="accent2"/>
                  </a:solidFill>
                  <a:latin typeface="宋体" charset="-122"/>
                </a:rPr>
                <a:t>一般情况下，</a:t>
              </a:r>
              <a:r>
                <a:rPr kumimoji="1" lang="en-US" altLang="zh-CN" sz="2000" b="1" dirty="0" smtClean="0">
                  <a:solidFill>
                    <a:schemeClr val="accent2"/>
                  </a:solidFill>
                  <a:latin typeface="宋体" charset="-122"/>
                </a:rPr>
                <a:t>8259A</a:t>
              </a:r>
              <a:r>
                <a:rPr kumimoji="1" lang="zh-CN" altLang="en-US" sz="2000" b="1" dirty="0" smtClean="0">
                  <a:solidFill>
                    <a:schemeClr val="accent2"/>
                  </a:solidFill>
                  <a:latin typeface="宋体" charset="-122"/>
                </a:rPr>
                <a:t>开机已</a:t>
              </a:r>
              <a:r>
                <a:rPr kumimoji="1" lang="zh-CN" altLang="en-US" sz="2000" b="1" dirty="0">
                  <a:solidFill>
                    <a:schemeClr val="accent2"/>
                  </a:solidFill>
                  <a:latin typeface="宋体" charset="-122"/>
                </a:rPr>
                <a:t>初始化</a:t>
              </a:r>
            </a:p>
          </p:txBody>
        </p:sp>
      </p:grpSp>
      <p:sp>
        <p:nvSpPr>
          <p:cNvPr id="91140" name="Rectangle 25"/>
          <p:cNvSpPr>
            <a:spLocks noChangeArrowheads="1"/>
          </p:cNvSpPr>
          <p:nvPr/>
        </p:nvSpPr>
        <p:spPr bwMode="auto">
          <a:xfrm>
            <a:off x="533400" y="954088"/>
            <a:ext cx="7953375" cy="553998"/>
          </a:xfrm>
          <a:prstGeom prst="rect">
            <a:avLst/>
          </a:prstGeom>
          <a:noFill/>
          <a:ln w="9525">
            <a:noFill/>
            <a:miter lim="800000"/>
            <a:headEnd/>
            <a:tailEnd/>
          </a:ln>
        </p:spPr>
        <p:txBody>
          <a:bodyPr>
            <a:spAutoFit/>
          </a:bodyPr>
          <a:lstStyle/>
          <a:p>
            <a:pPr eaLnBrk="0" hangingPunct="0">
              <a:lnSpc>
                <a:spcPct val="125000"/>
              </a:lnSpc>
            </a:pPr>
            <a:r>
              <a:rPr kumimoji="1" lang="zh-CN" altLang="en-US" sz="2400" dirty="0">
                <a:solidFill>
                  <a:srgbClr val="0000CC"/>
                </a:solidFill>
                <a:latin typeface="+mn-lt"/>
                <a:ea typeface="幼圆" pitchFamily="49" charset="-122"/>
              </a:rPr>
              <a:t>中断方式通信有查询中断和向量中断两种方式。</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476250" y="915103"/>
            <a:ext cx="8667750" cy="3323987"/>
          </a:xfrm>
          <a:prstGeom prst="rect">
            <a:avLst/>
          </a:prstGeom>
          <a:solidFill>
            <a:schemeClr val="bg1"/>
          </a:solidFill>
          <a:ln w="38100">
            <a:noFill/>
            <a:miter lim="800000"/>
            <a:headEnd/>
            <a:tailEnd/>
          </a:ln>
        </p:spPr>
        <p:txBody>
          <a:bodyPr wrap="square">
            <a:spAutoFit/>
          </a:bodyPr>
          <a:lstStyle/>
          <a:p>
            <a:pPr eaLnBrk="0" hangingPunct="0">
              <a:lnSpc>
                <a:spcPct val="105000"/>
              </a:lnSpc>
            </a:pPr>
            <a:r>
              <a:rPr kumimoji="1" lang="en-US" altLang="zh-CN" sz="2000" dirty="0">
                <a:solidFill>
                  <a:srgbClr val="FF3399"/>
                </a:solidFill>
                <a:latin typeface="+mn-lt"/>
              </a:rPr>
              <a:t>    </a:t>
            </a:r>
            <a:r>
              <a:rPr kumimoji="1" lang="en-US" altLang="zh-CN" sz="2000" dirty="0" smtClean="0">
                <a:solidFill>
                  <a:srgbClr val="008000"/>
                </a:solidFill>
                <a:latin typeface="+mn-lt"/>
              </a:rPr>
              <a:t>;</a:t>
            </a:r>
            <a:r>
              <a:rPr kumimoji="1" lang="zh-CN" altLang="en-US" sz="2000" dirty="0" smtClean="0">
                <a:solidFill>
                  <a:srgbClr val="008000"/>
                </a:solidFill>
                <a:latin typeface="+mn-lt"/>
              </a:rPr>
              <a:t>中断</a:t>
            </a:r>
            <a:r>
              <a:rPr kumimoji="1" lang="zh-CN" altLang="en-US" sz="2000" dirty="0">
                <a:solidFill>
                  <a:srgbClr val="008000"/>
                </a:solidFill>
                <a:latin typeface="+mn-lt"/>
              </a:rPr>
              <a:t>方式通信初始化程序</a:t>
            </a:r>
          </a:p>
          <a:p>
            <a:pPr eaLnBrk="0" hangingPunct="0">
              <a:lnSpc>
                <a:spcPct val="105000"/>
              </a:lnSpc>
            </a:pPr>
            <a:r>
              <a:rPr kumimoji="1" lang="zh-CN" altLang="en-US" sz="2000" dirty="0">
                <a:latin typeface="+mn-lt"/>
              </a:rPr>
              <a:t>    </a:t>
            </a:r>
            <a:r>
              <a:rPr kumimoji="1" lang="en-US" altLang="zh-CN" sz="2000" dirty="0">
                <a:latin typeface="+mn-lt"/>
              </a:rPr>
              <a:t>DATA  </a:t>
            </a:r>
            <a:r>
              <a:rPr kumimoji="1" lang="en-US" altLang="zh-CN" sz="2000" dirty="0" smtClean="0">
                <a:latin typeface="+mn-lt"/>
              </a:rPr>
              <a:t>SEGMENT  </a:t>
            </a:r>
            <a:r>
              <a:rPr kumimoji="1" lang="en-US" altLang="zh-CN" sz="2000" dirty="0">
                <a:latin typeface="+mn-lt"/>
              </a:rPr>
              <a:t>‘DATA’</a:t>
            </a:r>
          </a:p>
          <a:p>
            <a:pPr eaLnBrk="0" hangingPunct="0">
              <a:lnSpc>
                <a:spcPct val="105000"/>
              </a:lnSpc>
            </a:pPr>
            <a:r>
              <a:rPr kumimoji="1" lang="en-US" altLang="zh-CN" sz="2000" dirty="0" smtClean="0">
                <a:latin typeface="+mn-lt"/>
              </a:rPr>
              <a:t>    INT_V </a:t>
            </a:r>
            <a:r>
              <a:rPr kumimoji="1" lang="en-US" altLang="zh-CN" sz="2000" dirty="0">
                <a:latin typeface="+mn-lt"/>
              </a:rPr>
              <a:t>DW </a:t>
            </a:r>
            <a:r>
              <a:rPr kumimoji="1" lang="en-US" altLang="zh-CN" sz="2000" dirty="0" smtClean="0">
                <a:latin typeface="+mn-lt"/>
              </a:rPr>
              <a:t> </a:t>
            </a:r>
            <a:r>
              <a:rPr kumimoji="1" lang="zh-CN" altLang="en-US" sz="2000" dirty="0" smtClean="0">
                <a:latin typeface="+mn-lt"/>
              </a:rPr>
              <a:t>？</a:t>
            </a:r>
            <a:r>
              <a:rPr kumimoji="1" lang="en-US" altLang="zh-CN" sz="2000" dirty="0" smtClean="0">
                <a:latin typeface="+mn-lt"/>
              </a:rPr>
              <a:t>, </a:t>
            </a:r>
            <a:r>
              <a:rPr kumimoji="1" lang="zh-CN" altLang="en-US" sz="2000" dirty="0" smtClean="0">
                <a:latin typeface="+mn-lt"/>
              </a:rPr>
              <a:t>？</a:t>
            </a:r>
            <a:endParaRPr kumimoji="1" lang="zh-CN" altLang="en-US" sz="2000" dirty="0">
              <a:latin typeface="+mn-lt"/>
            </a:endParaRPr>
          </a:p>
          <a:p>
            <a:pPr eaLnBrk="0" hangingPunct="0">
              <a:lnSpc>
                <a:spcPct val="105000"/>
              </a:lnSpc>
            </a:pPr>
            <a:r>
              <a:rPr kumimoji="1" lang="zh-CN" altLang="en-US" sz="2000" dirty="0">
                <a:latin typeface="+mn-lt"/>
              </a:rPr>
              <a:t>    </a:t>
            </a:r>
            <a:r>
              <a:rPr kumimoji="1" lang="en-US" altLang="zh-CN" sz="2000" dirty="0">
                <a:latin typeface="+mn-lt"/>
              </a:rPr>
              <a:t>DATA </a:t>
            </a:r>
            <a:r>
              <a:rPr kumimoji="1" lang="en-US" altLang="zh-CN" sz="2000" dirty="0" smtClean="0">
                <a:latin typeface="+mn-lt"/>
              </a:rPr>
              <a:t> ENDS</a:t>
            </a:r>
            <a:endParaRPr kumimoji="1" lang="en-US" altLang="zh-CN" sz="2000" dirty="0">
              <a:latin typeface="+mn-lt"/>
            </a:endParaRPr>
          </a:p>
          <a:p>
            <a:pPr eaLnBrk="0" hangingPunct="0">
              <a:lnSpc>
                <a:spcPct val="105000"/>
              </a:lnSpc>
            </a:pPr>
            <a:r>
              <a:rPr kumimoji="1" lang="en-US" altLang="zh-CN" sz="2000" dirty="0">
                <a:latin typeface="+mn-lt"/>
              </a:rPr>
              <a:t>	……</a:t>
            </a:r>
          </a:p>
          <a:p>
            <a:pPr eaLnBrk="0" hangingPunct="0">
              <a:lnSpc>
                <a:spcPct val="105000"/>
              </a:lnSpc>
            </a:pPr>
            <a:r>
              <a:rPr kumimoji="1" lang="en-US" altLang="zh-CN" sz="2000" dirty="0">
                <a:solidFill>
                  <a:srgbClr val="CC3300"/>
                </a:solidFill>
                <a:effectLst>
                  <a:outerShdw blurRad="38100" dist="38100" dir="2700000" algn="tl">
                    <a:srgbClr val="C0C0C0"/>
                  </a:outerShdw>
                </a:effectLst>
                <a:latin typeface="+mn-lt"/>
              </a:rPr>
              <a:t>    </a:t>
            </a:r>
            <a:r>
              <a:rPr kumimoji="1" lang="en-US" altLang="zh-CN" sz="2000" dirty="0" smtClean="0">
                <a:solidFill>
                  <a:srgbClr val="008000"/>
                </a:solidFill>
                <a:latin typeface="+mn-lt"/>
              </a:rPr>
              <a:t>;</a:t>
            </a:r>
            <a:r>
              <a:rPr kumimoji="1" lang="zh-CN" altLang="en-US" sz="2000" dirty="0" smtClean="0">
                <a:solidFill>
                  <a:srgbClr val="008000"/>
                </a:solidFill>
                <a:latin typeface="+mn-lt"/>
              </a:rPr>
              <a:t>保存</a:t>
            </a:r>
            <a:r>
              <a:rPr kumimoji="1" lang="zh-CN" altLang="en-US" sz="2000" dirty="0">
                <a:solidFill>
                  <a:srgbClr val="008000"/>
                </a:solidFill>
                <a:latin typeface="+mn-lt"/>
              </a:rPr>
              <a:t>和修改中断向量</a:t>
            </a:r>
          </a:p>
          <a:p>
            <a:pPr eaLnBrk="0" hangingPunct="0">
              <a:lnSpc>
                <a:spcPct val="105000"/>
              </a:lnSpc>
            </a:pPr>
            <a:r>
              <a:rPr kumimoji="1" lang="zh-CN" altLang="en-US" sz="2000" dirty="0">
                <a:latin typeface="+mn-lt"/>
              </a:rPr>
              <a:t>    </a:t>
            </a:r>
            <a:r>
              <a:rPr kumimoji="1" lang="en-US" altLang="zh-CN" sz="2000" dirty="0">
                <a:latin typeface="+mn-lt"/>
              </a:rPr>
              <a:t>MOV  AX</a:t>
            </a:r>
            <a:r>
              <a:rPr kumimoji="1" lang="zh-CN" altLang="en-US" sz="2000" dirty="0">
                <a:latin typeface="+mn-lt"/>
              </a:rPr>
              <a:t>，</a:t>
            </a:r>
            <a:r>
              <a:rPr kumimoji="1" lang="en-US" altLang="zh-CN" sz="2000" dirty="0" smtClean="0">
                <a:solidFill>
                  <a:srgbClr val="990099"/>
                </a:solidFill>
                <a:latin typeface="+mn-lt"/>
              </a:rPr>
              <a:t>350CH</a:t>
            </a:r>
            <a:r>
              <a:rPr kumimoji="1" lang="zh-CN" altLang="en-US" sz="2000" dirty="0">
                <a:solidFill>
                  <a:srgbClr val="008000"/>
                </a:solidFill>
              </a:rPr>
              <a:t> </a:t>
            </a:r>
            <a:r>
              <a:rPr kumimoji="1" lang="zh-CN" altLang="en-US" sz="2000" dirty="0" smtClean="0">
                <a:solidFill>
                  <a:srgbClr val="008000"/>
                </a:solidFill>
              </a:rPr>
              <a:t>       </a:t>
            </a:r>
            <a:r>
              <a:rPr kumimoji="1" lang="en-US" altLang="zh-CN" sz="2000" dirty="0" smtClean="0">
                <a:solidFill>
                  <a:srgbClr val="008000"/>
                </a:solidFill>
              </a:rPr>
              <a:t>;</a:t>
            </a:r>
            <a:r>
              <a:rPr kumimoji="1" lang="zh-CN" altLang="en-US" sz="2000" dirty="0" smtClean="0">
                <a:solidFill>
                  <a:srgbClr val="008000"/>
                </a:solidFill>
              </a:rPr>
              <a:t>取</a:t>
            </a:r>
            <a:r>
              <a:rPr kumimoji="1" lang="en-US" altLang="zh-CN" sz="2000" dirty="0">
                <a:solidFill>
                  <a:srgbClr val="008000"/>
                </a:solidFill>
              </a:rPr>
              <a:t>(</a:t>
            </a:r>
            <a:r>
              <a:rPr kumimoji="1" lang="zh-CN" altLang="en-US" sz="2000" dirty="0">
                <a:solidFill>
                  <a:srgbClr val="008000"/>
                </a:solidFill>
              </a:rPr>
              <a:t>保存</a:t>
            </a:r>
            <a:r>
              <a:rPr kumimoji="1" lang="en-US" altLang="zh-CN" sz="2000" dirty="0">
                <a:solidFill>
                  <a:srgbClr val="008000"/>
                </a:solidFill>
              </a:rPr>
              <a:t>)</a:t>
            </a:r>
            <a:r>
              <a:rPr kumimoji="1" lang="zh-CN" altLang="en-US" sz="2000" dirty="0">
                <a:solidFill>
                  <a:srgbClr val="008000"/>
                </a:solidFill>
              </a:rPr>
              <a:t>原</a:t>
            </a:r>
            <a:r>
              <a:rPr kumimoji="1" lang="en-US" altLang="zh-CN" sz="2000" dirty="0">
                <a:solidFill>
                  <a:srgbClr val="008000"/>
                </a:solidFill>
              </a:rPr>
              <a:t>OCH</a:t>
            </a:r>
            <a:r>
              <a:rPr kumimoji="1" lang="zh-CN" altLang="en-US" sz="2000" dirty="0">
                <a:solidFill>
                  <a:srgbClr val="008000"/>
                </a:solidFill>
              </a:rPr>
              <a:t>中断向量</a:t>
            </a:r>
            <a:endParaRPr kumimoji="1" lang="en-US" altLang="zh-CN" sz="2000" dirty="0" smtClean="0">
              <a:solidFill>
                <a:srgbClr val="990099"/>
              </a:solidFill>
              <a:latin typeface="+mn-lt"/>
            </a:endParaRPr>
          </a:p>
          <a:p>
            <a:pPr eaLnBrk="0" hangingPunct="0">
              <a:lnSpc>
                <a:spcPct val="105000"/>
              </a:lnSpc>
            </a:pPr>
            <a:r>
              <a:rPr kumimoji="1" lang="en-US" altLang="zh-CN" sz="2000" dirty="0" smtClean="0">
                <a:latin typeface="+mn-lt"/>
              </a:rPr>
              <a:t>    </a:t>
            </a:r>
            <a:r>
              <a:rPr kumimoji="1" lang="en-US" altLang="zh-CN" sz="2000" dirty="0">
                <a:latin typeface="+mn-lt"/>
              </a:rPr>
              <a:t>INT  </a:t>
            </a:r>
            <a:r>
              <a:rPr kumimoji="1" lang="en-US" altLang="zh-CN" sz="2000" dirty="0" smtClean="0">
                <a:latin typeface="+mn-lt"/>
              </a:rPr>
              <a:t>21H</a:t>
            </a:r>
            <a:endParaRPr kumimoji="1" lang="zh-CN" altLang="en-US" sz="2000" dirty="0">
              <a:solidFill>
                <a:srgbClr val="008000"/>
              </a:solidFill>
              <a:latin typeface="+mn-lt"/>
            </a:endParaRPr>
          </a:p>
          <a:p>
            <a:pPr eaLnBrk="0" hangingPunct="0">
              <a:lnSpc>
                <a:spcPct val="105000"/>
              </a:lnSpc>
            </a:pPr>
            <a:r>
              <a:rPr kumimoji="1" lang="zh-CN" altLang="en-US" sz="2000" dirty="0">
                <a:latin typeface="+mn-lt"/>
              </a:rPr>
              <a:t>    </a:t>
            </a:r>
            <a:r>
              <a:rPr kumimoji="1" lang="en-US" altLang="zh-CN" sz="2000" dirty="0">
                <a:latin typeface="+mn-lt"/>
              </a:rPr>
              <a:t>MOV  WORD PTR INT_V</a:t>
            </a:r>
            <a:r>
              <a:rPr kumimoji="1" lang="zh-CN" altLang="en-US" sz="2000" dirty="0">
                <a:latin typeface="+mn-lt"/>
              </a:rPr>
              <a:t>，</a:t>
            </a:r>
            <a:r>
              <a:rPr kumimoji="1" lang="en-US" altLang="zh-CN" sz="2000" dirty="0">
                <a:latin typeface="+mn-lt"/>
              </a:rPr>
              <a:t>BX   </a:t>
            </a:r>
            <a:r>
              <a:rPr kumimoji="1" lang="en-US" altLang="zh-CN" sz="2000" dirty="0" smtClean="0">
                <a:latin typeface="+mn-lt"/>
              </a:rPr>
              <a:t>  </a:t>
            </a:r>
            <a:r>
              <a:rPr kumimoji="1" lang="en-US" altLang="zh-CN" sz="2000" dirty="0" smtClean="0">
                <a:solidFill>
                  <a:srgbClr val="008000"/>
                </a:solidFill>
                <a:latin typeface="+mn-lt"/>
              </a:rPr>
              <a:t>;</a:t>
            </a:r>
            <a:r>
              <a:rPr kumimoji="1" lang="zh-CN" altLang="en-US" sz="2000" dirty="0" smtClean="0">
                <a:solidFill>
                  <a:srgbClr val="008000"/>
                </a:solidFill>
                <a:latin typeface="+mn-lt"/>
              </a:rPr>
              <a:t>保存原中断向量</a:t>
            </a:r>
            <a:r>
              <a:rPr kumimoji="1" lang="en-US" altLang="zh-CN" sz="2000" dirty="0" smtClean="0">
                <a:solidFill>
                  <a:srgbClr val="008000"/>
                </a:solidFill>
                <a:latin typeface="+mn-lt"/>
              </a:rPr>
              <a:t>ES:BX</a:t>
            </a:r>
            <a:endParaRPr kumimoji="1" lang="zh-CN" altLang="en-US" sz="2000" dirty="0">
              <a:solidFill>
                <a:srgbClr val="008000"/>
              </a:solidFill>
              <a:latin typeface="+mn-lt"/>
            </a:endParaRPr>
          </a:p>
          <a:p>
            <a:pPr eaLnBrk="0" hangingPunct="0">
              <a:lnSpc>
                <a:spcPct val="105000"/>
              </a:lnSpc>
            </a:pPr>
            <a:r>
              <a:rPr kumimoji="1" lang="zh-CN" altLang="en-US" sz="2000" dirty="0">
                <a:latin typeface="+mn-lt"/>
              </a:rPr>
              <a:t>    </a:t>
            </a:r>
            <a:r>
              <a:rPr kumimoji="1" lang="en-US" altLang="zh-CN" sz="2000" dirty="0">
                <a:latin typeface="+mn-lt"/>
              </a:rPr>
              <a:t>MOV  WORD PTR INT_V+2</a:t>
            </a:r>
            <a:r>
              <a:rPr kumimoji="1" lang="zh-CN" altLang="en-US" sz="2000" dirty="0">
                <a:latin typeface="+mn-lt"/>
              </a:rPr>
              <a:t>，</a:t>
            </a:r>
            <a:r>
              <a:rPr kumimoji="1" lang="en-US" altLang="zh-CN" sz="2000" dirty="0">
                <a:latin typeface="+mn-lt"/>
              </a:rPr>
              <a:t>ES </a:t>
            </a:r>
            <a:endParaRPr kumimoji="1" lang="zh-CN" altLang="en-US" sz="2000" dirty="0">
              <a:solidFill>
                <a:srgbClr val="008000"/>
              </a:solidFill>
              <a:latin typeface="+mn-lt"/>
            </a:endParaRPr>
          </a:p>
        </p:txBody>
      </p:sp>
      <p:sp>
        <p:nvSpPr>
          <p:cNvPr id="92162" name="Text Box 3"/>
          <p:cNvSpPr txBox="1">
            <a:spLocks noChangeArrowheads="1"/>
          </p:cNvSpPr>
          <p:nvPr/>
        </p:nvSpPr>
        <p:spPr bwMode="auto">
          <a:xfrm>
            <a:off x="476250" y="4187985"/>
            <a:ext cx="8667750" cy="2031325"/>
          </a:xfrm>
          <a:prstGeom prst="rect">
            <a:avLst/>
          </a:prstGeom>
          <a:noFill/>
          <a:ln w="9525">
            <a:noFill/>
            <a:miter lim="800000"/>
            <a:headEnd/>
            <a:tailEnd/>
          </a:ln>
        </p:spPr>
        <p:txBody>
          <a:bodyPr wrap="square">
            <a:spAutoFit/>
          </a:bodyPr>
          <a:lstStyle/>
          <a:p>
            <a:pPr eaLnBrk="0" hangingPunct="0">
              <a:lnSpc>
                <a:spcPct val="105000"/>
              </a:lnSpc>
            </a:pPr>
            <a:r>
              <a:rPr kumimoji="1" lang="en-US" altLang="zh-CN" sz="2000" dirty="0">
                <a:solidFill>
                  <a:schemeClr val="accent2"/>
                </a:solidFill>
                <a:latin typeface="+mn-lt"/>
              </a:rPr>
              <a:t>    CLI    </a:t>
            </a:r>
            <a:r>
              <a:rPr kumimoji="1" lang="en-US" altLang="zh-CN" sz="2000" dirty="0" smtClean="0">
                <a:solidFill>
                  <a:srgbClr val="008000"/>
                </a:solidFill>
                <a:latin typeface="+mn-lt"/>
              </a:rPr>
              <a:t>;</a:t>
            </a:r>
            <a:r>
              <a:rPr kumimoji="1" lang="zh-CN" altLang="en-US" sz="2000" dirty="0" smtClean="0">
                <a:solidFill>
                  <a:srgbClr val="008000"/>
                </a:solidFill>
                <a:latin typeface="+mn-lt"/>
              </a:rPr>
              <a:t>准备安装新的中断向量，安装过程中禁止中断</a:t>
            </a:r>
            <a:endParaRPr kumimoji="1" lang="zh-CN" altLang="en-US" sz="2000" dirty="0">
              <a:solidFill>
                <a:srgbClr val="008000"/>
              </a:solidFill>
              <a:latin typeface="+mn-lt"/>
            </a:endParaRPr>
          </a:p>
          <a:p>
            <a:pPr eaLnBrk="0" hangingPunct="0">
              <a:lnSpc>
                <a:spcPct val="105000"/>
              </a:lnSpc>
            </a:pPr>
            <a:r>
              <a:rPr kumimoji="1" lang="zh-CN" altLang="en-US" sz="2000" dirty="0">
                <a:latin typeface="+mn-lt"/>
              </a:rPr>
              <a:t>    </a:t>
            </a:r>
            <a:r>
              <a:rPr kumimoji="1" lang="en-US" altLang="zh-CN" sz="2000" dirty="0">
                <a:latin typeface="+mn-lt"/>
              </a:rPr>
              <a:t>MOV  AX</a:t>
            </a:r>
            <a:r>
              <a:rPr kumimoji="1" lang="zh-CN" altLang="en-US" sz="2000" dirty="0">
                <a:latin typeface="+mn-lt"/>
              </a:rPr>
              <a:t>，</a:t>
            </a:r>
            <a:r>
              <a:rPr kumimoji="1" lang="en-US" altLang="zh-CN" sz="2000" dirty="0">
                <a:solidFill>
                  <a:srgbClr val="990099"/>
                </a:solidFill>
                <a:latin typeface="+mn-lt"/>
              </a:rPr>
              <a:t>250CH</a:t>
            </a:r>
            <a:r>
              <a:rPr kumimoji="1" lang="en-US" altLang="zh-CN" sz="2000" dirty="0">
                <a:latin typeface="+mn-lt"/>
              </a:rPr>
              <a:t>		</a:t>
            </a:r>
          </a:p>
          <a:p>
            <a:pPr eaLnBrk="0" hangingPunct="0">
              <a:lnSpc>
                <a:spcPct val="105000"/>
              </a:lnSpc>
            </a:pPr>
            <a:r>
              <a:rPr kumimoji="1" lang="en-US" altLang="zh-CN" sz="2000" dirty="0">
                <a:latin typeface="+mn-lt"/>
              </a:rPr>
              <a:t>    MOV  DX</a:t>
            </a:r>
            <a:r>
              <a:rPr kumimoji="1" lang="zh-CN" altLang="en-US" sz="2000" dirty="0">
                <a:latin typeface="+mn-lt"/>
              </a:rPr>
              <a:t>，</a:t>
            </a:r>
            <a:r>
              <a:rPr kumimoji="1" lang="en-US" altLang="zh-CN" sz="2000" dirty="0">
                <a:latin typeface="+mn-lt"/>
              </a:rPr>
              <a:t>SEG INTSVR    </a:t>
            </a:r>
            <a:r>
              <a:rPr kumimoji="1" lang="zh-CN" altLang="en-US" sz="2000" dirty="0">
                <a:solidFill>
                  <a:srgbClr val="008000"/>
                </a:solidFill>
                <a:latin typeface="+mn-lt"/>
              </a:rPr>
              <a:t>；</a:t>
            </a:r>
            <a:r>
              <a:rPr kumimoji="1" lang="en-US" altLang="zh-CN" sz="2000" dirty="0">
                <a:solidFill>
                  <a:srgbClr val="008000"/>
                </a:solidFill>
                <a:latin typeface="+mn-lt"/>
              </a:rPr>
              <a:t>INTSVR</a:t>
            </a:r>
            <a:r>
              <a:rPr kumimoji="1" lang="zh-CN" altLang="en-US" sz="2000" dirty="0">
                <a:solidFill>
                  <a:srgbClr val="008000"/>
                </a:solidFill>
                <a:latin typeface="+mn-lt"/>
              </a:rPr>
              <a:t>为中断服务程序过程名</a:t>
            </a:r>
          </a:p>
          <a:p>
            <a:pPr eaLnBrk="0" hangingPunct="0">
              <a:lnSpc>
                <a:spcPct val="105000"/>
              </a:lnSpc>
            </a:pPr>
            <a:r>
              <a:rPr kumimoji="1" lang="zh-CN" altLang="en-US" sz="2000" dirty="0">
                <a:latin typeface="+mn-lt"/>
              </a:rPr>
              <a:t>    </a:t>
            </a:r>
            <a:r>
              <a:rPr kumimoji="1" lang="en-US" altLang="zh-CN" sz="2000" dirty="0">
                <a:latin typeface="+mn-lt"/>
              </a:rPr>
              <a:t>MOV  DS</a:t>
            </a:r>
            <a:r>
              <a:rPr kumimoji="1" lang="zh-CN" altLang="en-US" sz="2000" dirty="0">
                <a:latin typeface="+mn-lt"/>
              </a:rPr>
              <a:t>，</a:t>
            </a:r>
            <a:r>
              <a:rPr kumimoji="1" lang="en-US" altLang="zh-CN" sz="2000" dirty="0">
                <a:latin typeface="+mn-lt"/>
              </a:rPr>
              <a:t>DX</a:t>
            </a:r>
          </a:p>
          <a:p>
            <a:pPr eaLnBrk="0" hangingPunct="0">
              <a:lnSpc>
                <a:spcPct val="105000"/>
              </a:lnSpc>
            </a:pPr>
            <a:r>
              <a:rPr kumimoji="1" lang="en-US" altLang="zh-CN" sz="2000" dirty="0">
                <a:latin typeface="+mn-lt"/>
              </a:rPr>
              <a:t>    MOV  DX</a:t>
            </a:r>
            <a:r>
              <a:rPr kumimoji="1" lang="zh-CN" altLang="en-US" sz="2000" dirty="0">
                <a:latin typeface="+mn-lt"/>
              </a:rPr>
              <a:t>，</a:t>
            </a:r>
            <a:r>
              <a:rPr kumimoji="1" lang="en-US" altLang="zh-CN" sz="2000" dirty="0">
                <a:latin typeface="+mn-lt"/>
              </a:rPr>
              <a:t>OFFSET INTSVR </a:t>
            </a:r>
            <a:r>
              <a:rPr kumimoji="1" lang="zh-CN" altLang="en-US" sz="2000" dirty="0">
                <a:solidFill>
                  <a:srgbClr val="008000"/>
                </a:solidFill>
                <a:latin typeface="+mn-lt"/>
              </a:rPr>
              <a:t>；将</a:t>
            </a:r>
            <a:r>
              <a:rPr kumimoji="1" lang="en-US" altLang="zh-CN" sz="2000" dirty="0">
                <a:solidFill>
                  <a:srgbClr val="008000"/>
                </a:solidFill>
                <a:latin typeface="+mn-lt"/>
              </a:rPr>
              <a:t>INTSVR</a:t>
            </a:r>
            <a:r>
              <a:rPr kumimoji="1" lang="zh-CN" altLang="en-US" sz="2000" dirty="0">
                <a:solidFill>
                  <a:srgbClr val="008000"/>
                </a:solidFill>
                <a:latin typeface="+mn-lt"/>
              </a:rPr>
              <a:t>的入口地址</a:t>
            </a:r>
            <a:r>
              <a:rPr kumimoji="1" lang="en-US" altLang="zh-CN" sz="2000" dirty="0">
                <a:solidFill>
                  <a:srgbClr val="008000"/>
                </a:solidFill>
                <a:latin typeface="+mn-lt"/>
              </a:rPr>
              <a:t>DS:DX</a:t>
            </a:r>
          </a:p>
          <a:p>
            <a:pPr eaLnBrk="0" hangingPunct="0">
              <a:lnSpc>
                <a:spcPct val="105000"/>
              </a:lnSpc>
            </a:pPr>
            <a:r>
              <a:rPr kumimoji="1" lang="en-US" altLang="zh-CN" sz="2000" dirty="0">
                <a:latin typeface="+mn-lt"/>
              </a:rPr>
              <a:t>    INT  21H               </a:t>
            </a:r>
            <a:r>
              <a:rPr kumimoji="1" lang="en-US" altLang="zh-CN" sz="2000" dirty="0" smtClean="0">
                <a:latin typeface="+mn-lt"/>
              </a:rPr>
              <a:t>                   </a:t>
            </a:r>
            <a:r>
              <a:rPr kumimoji="1" lang="zh-CN" altLang="en-US" sz="2000" dirty="0" smtClean="0">
                <a:solidFill>
                  <a:srgbClr val="008000"/>
                </a:solidFill>
                <a:latin typeface="+mn-lt"/>
              </a:rPr>
              <a:t>；</a:t>
            </a:r>
            <a:r>
              <a:rPr kumimoji="1" lang="zh-CN" altLang="en-US" sz="2000" dirty="0">
                <a:solidFill>
                  <a:srgbClr val="008000"/>
                </a:solidFill>
                <a:latin typeface="+mn-lt"/>
              </a:rPr>
              <a:t>存入</a:t>
            </a:r>
            <a:r>
              <a:rPr kumimoji="1" lang="en-US" altLang="zh-CN" sz="2000" dirty="0">
                <a:solidFill>
                  <a:srgbClr val="008000"/>
                </a:solidFill>
                <a:latin typeface="+mn-lt"/>
              </a:rPr>
              <a:t>IVT</a:t>
            </a:r>
            <a:r>
              <a:rPr kumimoji="1" lang="zh-CN" altLang="en-US" sz="2000" dirty="0">
                <a:solidFill>
                  <a:srgbClr val="008000"/>
                </a:solidFill>
                <a:latin typeface="+mn-lt"/>
              </a:rPr>
              <a:t>的</a:t>
            </a:r>
            <a:r>
              <a:rPr kumimoji="1" lang="en-US" altLang="zh-CN" sz="2000" dirty="0">
                <a:solidFill>
                  <a:srgbClr val="008000"/>
                </a:solidFill>
                <a:latin typeface="+mn-lt"/>
              </a:rPr>
              <a:t>0CH</a:t>
            </a:r>
            <a:r>
              <a:rPr kumimoji="1" lang="zh-CN" altLang="en-US" sz="2000" dirty="0">
                <a:solidFill>
                  <a:srgbClr val="008000"/>
                </a:solidFill>
                <a:latin typeface="+mn-lt"/>
              </a:rPr>
              <a:t>位置</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ChangeArrowheads="1"/>
          </p:cNvSpPr>
          <p:nvPr/>
        </p:nvSpPr>
        <p:spPr bwMode="auto">
          <a:xfrm>
            <a:off x="900745" y="1600430"/>
            <a:ext cx="7991735" cy="1508105"/>
          </a:xfrm>
          <a:prstGeom prst="rect">
            <a:avLst/>
          </a:prstGeom>
          <a:noFill/>
          <a:ln w="9525">
            <a:noFill/>
            <a:miter lim="800000"/>
            <a:headEnd/>
            <a:tailEnd/>
          </a:ln>
        </p:spPr>
        <p:txBody>
          <a:bodyPr wrap="square" lIns="0" rIns="0">
            <a:spAutoFit/>
          </a:bodyPr>
          <a:lstStyle/>
          <a:p>
            <a:r>
              <a:rPr lang="zh-CN" altLang="en-US" sz="2400" dirty="0">
                <a:solidFill>
                  <a:srgbClr val="0000CC"/>
                </a:solidFill>
                <a:latin typeface="+mn-lt"/>
                <a:ea typeface="幼圆" pitchFamily="49" charset="-122"/>
              </a:rPr>
              <a:t>串行通信在信息格式</a:t>
            </a:r>
            <a:r>
              <a:rPr lang="zh-CN" altLang="en-US" sz="2400" dirty="0" smtClean="0">
                <a:solidFill>
                  <a:srgbClr val="0000CC"/>
                </a:solidFill>
                <a:latin typeface="+mn-lt"/>
                <a:ea typeface="幼圆" pitchFamily="49" charset="-122"/>
              </a:rPr>
              <a:t>的约定</a:t>
            </a:r>
            <a:r>
              <a:rPr lang="zh-CN" altLang="en-US" sz="2400" dirty="0">
                <a:solidFill>
                  <a:srgbClr val="0000CC"/>
                </a:solidFill>
                <a:latin typeface="+mn-lt"/>
                <a:ea typeface="幼圆" pitchFamily="49" charset="-122"/>
              </a:rPr>
              <a:t>上可分为两种</a:t>
            </a:r>
            <a:r>
              <a:rPr lang="zh-CN" altLang="en-US" sz="2400" dirty="0" smtClean="0">
                <a:solidFill>
                  <a:srgbClr val="0000CC"/>
                </a:solidFill>
                <a:latin typeface="+mn-lt"/>
                <a:ea typeface="幼圆" pitchFamily="49" charset="-122"/>
              </a:rPr>
              <a:t>方式</a:t>
            </a:r>
            <a:endParaRPr lang="en-US" altLang="zh-CN" sz="2400" dirty="0" smtClean="0">
              <a:solidFill>
                <a:srgbClr val="0000CC"/>
              </a:solidFill>
              <a:latin typeface="+mn-lt"/>
              <a:ea typeface="幼圆" pitchFamily="49" charset="-122"/>
            </a:endParaRPr>
          </a:p>
          <a:p>
            <a:pPr marL="342900" indent="-342900">
              <a:spcBef>
                <a:spcPts val="1200"/>
              </a:spcBef>
              <a:buFont typeface="Wingdings" pitchFamily="2" charset="2"/>
              <a:buChar char="l"/>
            </a:pPr>
            <a:r>
              <a:rPr lang="zh-CN" altLang="en-US" sz="2400" dirty="0" smtClean="0">
                <a:solidFill>
                  <a:srgbClr val="0000CC"/>
                </a:solidFill>
                <a:ea typeface="幼圆" pitchFamily="49" charset="-122"/>
              </a:rPr>
              <a:t>异步</a:t>
            </a:r>
            <a:r>
              <a:rPr lang="zh-CN" altLang="en-US" sz="2400" dirty="0">
                <a:solidFill>
                  <a:srgbClr val="0000CC"/>
                </a:solidFill>
                <a:ea typeface="幼圆" pitchFamily="49" charset="-122"/>
              </a:rPr>
              <a:t>串行</a:t>
            </a:r>
            <a:r>
              <a:rPr lang="zh-CN" altLang="en-US" sz="2400" dirty="0" smtClean="0">
                <a:solidFill>
                  <a:srgbClr val="0000CC"/>
                </a:solidFill>
                <a:ea typeface="幼圆" pitchFamily="49" charset="-122"/>
              </a:rPr>
              <a:t>通信</a:t>
            </a:r>
            <a:endParaRPr lang="zh-CN" altLang="en-US" sz="2400" dirty="0">
              <a:solidFill>
                <a:srgbClr val="0000CC"/>
              </a:solidFill>
              <a:ea typeface="幼圆" pitchFamily="49" charset="-122"/>
            </a:endParaRPr>
          </a:p>
          <a:p>
            <a:pPr marL="342900" indent="-342900">
              <a:spcBef>
                <a:spcPts val="1200"/>
              </a:spcBef>
              <a:buFont typeface="Wingdings" pitchFamily="2" charset="2"/>
              <a:buChar char="l"/>
            </a:pPr>
            <a:r>
              <a:rPr lang="zh-CN" altLang="en-US" sz="2400" dirty="0" smtClean="0">
                <a:solidFill>
                  <a:srgbClr val="0000CC"/>
                </a:solidFill>
                <a:ea typeface="幼圆" pitchFamily="49" charset="-122"/>
              </a:rPr>
              <a:t>同步</a:t>
            </a:r>
            <a:r>
              <a:rPr lang="zh-CN" altLang="en-US" sz="2400" dirty="0">
                <a:solidFill>
                  <a:srgbClr val="0000CC"/>
                </a:solidFill>
                <a:ea typeface="幼圆" pitchFamily="49" charset="-122"/>
              </a:rPr>
              <a:t>串行</a:t>
            </a:r>
            <a:r>
              <a:rPr lang="zh-CN" altLang="en-US" sz="2400" dirty="0" smtClean="0">
                <a:solidFill>
                  <a:srgbClr val="0000CC"/>
                </a:solidFill>
                <a:ea typeface="幼圆" pitchFamily="49" charset="-122"/>
              </a:rPr>
              <a:t>通信</a:t>
            </a:r>
            <a:endParaRPr lang="zh-CN" altLang="en-US" sz="2400" dirty="0">
              <a:solidFill>
                <a:srgbClr val="0000CC"/>
              </a:solidFill>
              <a:ea typeface="幼圆" pitchFamily="49" charset="-122"/>
            </a:endParaRPr>
          </a:p>
        </p:txBody>
      </p:sp>
      <p:sp>
        <p:nvSpPr>
          <p:cNvPr id="23554" name="Rectangle 15"/>
          <p:cNvSpPr>
            <a:spLocks noChangeArrowheads="1"/>
          </p:cNvSpPr>
          <p:nvPr/>
        </p:nvSpPr>
        <p:spPr bwMode="auto">
          <a:xfrm>
            <a:off x="476545" y="998730"/>
            <a:ext cx="2680542" cy="461665"/>
          </a:xfrm>
          <a:prstGeom prst="rect">
            <a:avLst/>
          </a:prstGeom>
          <a:noFill/>
          <a:ln w="9525">
            <a:noFill/>
            <a:miter lim="800000"/>
            <a:headEnd/>
            <a:tailEnd/>
          </a:ln>
        </p:spPr>
        <p:txBody>
          <a:bodyPr wrap="none">
            <a:spAutoFit/>
          </a:bodyPr>
          <a:lstStyle/>
          <a:p>
            <a:r>
              <a:rPr lang="en-US" altLang="zh-CN" sz="2400" dirty="0">
                <a:solidFill>
                  <a:srgbClr val="0000CC"/>
                </a:solidFill>
                <a:latin typeface="+mn-lt"/>
                <a:ea typeface="幼圆" pitchFamily="49" charset="-122"/>
              </a:rPr>
              <a:t>2</a:t>
            </a:r>
            <a:r>
              <a:rPr lang="en-US" altLang="zh-CN" sz="2400" dirty="0" smtClean="0">
                <a:solidFill>
                  <a:srgbClr val="0000CC"/>
                </a:solidFill>
                <a:latin typeface="+mn-lt"/>
                <a:ea typeface="幼圆" pitchFamily="49" charset="-122"/>
              </a:rPr>
              <a:t>. </a:t>
            </a:r>
            <a:r>
              <a:rPr lang="zh-CN" altLang="en-US" sz="2400" dirty="0" smtClean="0">
                <a:solidFill>
                  <a:srgbClr val="0000CC"/>
                </a:solidFill>
                <a:latin typeface="+mn-lt"/>
                <a:ea typeface="幼圆" pitchFamily="49" charset="-122"/>
              </a:rPr>
              <a:t>串行</a:t>
            </a:r>
            <a:r>
              <a:rPr lang="zh-CN" altLang="en-US" sz="2400" dirty="0">
                <a:solidFill>
                  <a:srgbClr val="0000CC"/>
                </a:solidFill>
                <a:latin typeface="+mn-lt"/>
                <a:ea typeface="幼圆" pitchFamily="49" charset="-122"/>
              </a:rPr>
              <a:t>通信的方式</a:t>
            </a:r>
          </a:p>
        </p:txBody>
      </p:sp>
      <p:sp>
        <p:nvSpPr>
          <p:cNvPr id="23555" name="Rectangle 16"/>
          <p:cNvSpPr>
            <a:spLocks noChangeArrowheads="1"/>
          </p:cNvSpPr>
          <p:nvPr/>
        </p:nvSpPr>
        <p:spPr bwMode="auto">
          <a:xfrm>
            <a:off x="304800" y="165138"/>
            <a:ext cx="4572000" cy="563562"/>
          </a:xfrm>
          <a:prstGeom prst="rect">
            <a:avLst/>
          </a:prstGeom>
          <a:noFill/>
          <a:ln w="9525">
            <a:noFill/>
            <a:miter lim="800000"/>
            <a:headEnd/>
            <a:tailEnd/>
          </a:ln>
        </p:spPr>
        <p:txBody>
          <a:bodyPr/>
          <a:lstStyle/>
          <a:p>
            <a:r>
              <a:rPr lang="en-US" altLang="en-US" sz="2800" dirty="0">
                <a:solidFill>
                  <a:srgbClr val="0000CC"/>
                </a:solidFill>
              </a:rPr>
              <a:t>§</a:t>
            </a:r>
            <a:r>
              <a:rPr lang="en-US" altLang="zh-CN" sz="2800" dirty="0">
                <a:solidFill>
                  <a:srgbClr val="0000CC"/>
                </a:solidFill>
              </a:rPr>
              <a:t>11.1 </a:t>
            </a:r>
            <a:r>
              <a:rPr lang="zh-CN" altLang="en-US" sz="2800" dirty="0">
                <a:solidFill>
                  <a:srgbClr val="0000CC"/>
                </a:solidFill>
              </a:rPr>
              <a:t>串行通信基础</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476250" y="1011155"/>
            <a:ext cx="8667750" cy="5170646"/>
          </a:xfrm>
          <a:prstGeom prst="rect">
            <a:avLst/>
          </a:prstGeom>
          <a:solidFill>
            <a:schemeClr val="bg1"/>
          </a:solidFill>
          <a:ln w="38100">
            <a:noFill/>
            <a:miter lim="800000"/>
            <a:headEnd/>
            <a:tailEnd/>
          </a:ln>
        </p:spPr>
        <p:txBody>
          <a:bodyPr wrap="square">
            <a:spAutoFit/>
          </a:bodyPr>
          <a:lstStyle/>
          <a:p>
            <a:pPr eaLnBrk="0" hangingPunct="0">
              <a:lnSpc>
                <a:spcPct val="110000"/>
              </a:lnSpc>
            </a:pPr>
            <a:r>
              <a:rPr kumimoji="1" lang="en-US" altLang="zh-CN" sz="2000" dirty="0">
                <a:solidFill>
                  <a:srgbClr val="FF3399"/>
                </a:solidFill>
                <a:latin typeface="+mn-lt"/>
              </a:rPr>
              <a:t>    </a:t>
            </a:r>
            <a:r>
              <a:rPr kumimoji="1" lang="zh-CN" altLang="en-US" sz="2000" dirty="0">
                <a:solidFill>
                  <a:srgbClr val="008000"/>
                </a:solidFill>
                <a:latin typeface="+mn-lt"/>
              </a:rPr>
              <a:t>；中断方式通信初始化程序</a:t>
            </a:r>
            <a:r>
              <a:rPr kumimoji="1" lang="en-US" altLang="zh-CN" sz="2000" dirty="0">
                <a:solidFill>
                  <a:srgbClr val="008000"/>
                </a:solidFill>
                <a:latin typeface="+mn-lt"/>
              </a:rPr>
              <a:t>(</a:t>
            </a:r>
            <a:r>
              <a:rPr kumimoji="1" lang="zh-CN" altLang="en-US" sz="2000" dirty="0">
                <a:solidFill>
                  <a:srgbClr val="008000"/>
                </a:solidFill>
                <a:latin typeface="+mn-lt"/>
              </a:rPr>
              <a:t>续</a:t>
            </a:r>
            <a:r>
              <a:rPr kumimoji="1" lang="en-US" altLang="zh-CN" sz="2000" dirty="0">
                <a:solidFill>
                  <a:srgbClr val="008000"/>
                </a:solidFill>
                <a:latin typeface="+mn-lt"/>
              </a:rPr>
              <a:t>1)</a:t>
            </a:r>
          </a:p>
          <a:p>
            <a:pPr eaLnBrk="0" hangingPunct="0">
              <a:lnSpc>
                <a:spcPct val="110000"/>
              </a:lnSpc>
            </a:pPr>
            <a:r>
              <a:rPr kumimoji="1" lang="en-US" altLang="zh-CN" sz="2000" dirty="0">
                <a:solidFill>
                  <a:srgbClr val="CC3300"/>
                </a:solidFill>
                <a:effectLst>
                  <a:outerShdw blurRad="38100" dist="38100" dir="2700000" algn="tl">
                    <a:srgbClr val="C0C0C0"/>
                  </a:outerShdw>
                </a:effectLst>
                <a:latin typeface="+mn-lt"/>
              </a:rPr>
              <a:t>    </a:t>
            </a:r>
            <a:r>
              <a:rPr kumimoji="1" lang="zh-CN" altLang="en-US" sz="2000" dirty="0">
                <a:solidFill>
                  <a:srgbClr val="008000"/>
                </a:solidFill>
                <a:latin typeface="+mn-lt"/>
              </a:rPr>
              <a:t>；初始化</a:t>
            </a:r>
            <a:r>
              <a:rPr kumimoji="1" lang="en-US" altLang="zh-CN" sz="2000" dirty="0">
                <a:solidFill>
                  <a:srgbClr val="008000"/>
                </a:solidFill>
                <a:latin typeface="+mn-lt"/>
              </a:rPr>
              <a:t>8250</a:t>
            </a:r>
          </a:p>
          <a:p>
            <a:pPr eaLnBrk="0" hangingPunct="0">
              <a:lnSpc>
                <a:spcPct val="110000"/>
              </a:lnSpc>
            </a:pPr>
            <a:r>
              <a:rPr kumimoji="1" lang="en-US" altLang="zh-CN" sz="2000" dirty="0">
                <a:solidFill>
                  <a:srgbClr val="FF3399"/>
                </a:solidFill>
                <a:latin typeface="+mn-lt"/>
              </a:rPr>
              <a:t>    </a:t>
            </a:r>
            <a:r>
              <a:rPr kumimoji="1" lang="en-US" altLang="zh-CN" sz="2000" dirty="0">
                <a:latin typeface="+mn-lt"/>
              </a:rPr>
              <a:t>MOV  DX</a:t>
            </a:r>
            <a:r>
              <a:rPr kumimoji="1" lang="zh-CN" altLang="en-US" sz="2000" dirty="0">
                <a:latin typeface="+mn-lt"/>
              </a:rPr>
              <a:t>，</a:t>
            </a:r>
            <a:r>
              <a:rPr kumimoji="1" lang="en-US" altLang="zh-CN" sz="2000" dirty="0">
                <a:latin typeface="+mn-lt"/>
              </a:rPr>
              <a:t>3FBH  </a:t>
            </a:r>
            <a:r>
              <a:rPr kumimoji="1" lang="en-US" altLang="zh-CN" sz="2000" dirty="0" smtClean="0">
                <a:latin typeface="+mn-lt"/>
              </a:rPr>
              <a:t>   </a:t>
            </a:r>
            <a:r>
              <a:rPr kumimoji="1" lang="zh-CN" altLang="en-US" sz="2000" dirty="0" smtClean="0">
                <a:solidFill>
                  <a:srgbClr val="008000"/>
                </a:solidFill>
                <a:latin typeface="+mn-lt"/>
              </a:rPr>
              <a:t>；</a:t>
            </a:r>
            <a:r>
              <a:rPr kumimoji="1" lang="zh-CN" altLang="en-US" sz="2000" dirty="0">
                <a:solidFill>
                  <a:srgbClr val="008000"/>
                </a:solidFill>
                <a:latin typeface="+mn-lt"/>
              </a:rPr>
              <a:t>线路控制寄存器</a:t>
            </a:r>
            <a:r>
              <a:rPr kumimoji="1" lang="en-US" altLang="zh-CN" sz="2000" dirty="0">
                <a:solidFill>
                  <a:srgbClr val="008000"/>
                </a:solidFill>
                <a:latin typeface="+mn-lt"/>
              </a:rPr>
              <a:t>LCR</a:t>
            </a:r>
            <a:r>
              <a:rPr kumimoji="1" lang="zh-CN" altLang="en-US" sz="2000" dirty="0">
                <a:solidFill>
                  <a:srgbClr val="008000"/>
                </a:solidFill>
                <a:latin typeface="+mn-lt"/>
              </a:rPr>
              <a:t>端口地址	</a:t>
            </a:r>
          </a:p>
          <a:p>
            <a:pPr eaLnBrk="0" hangingPunct="0">
              <a:lnSpc>
                <a:spcPct val="110000"/>
              </a:lnSpc>
            </a:pPr>
            <a:r>
              <a:rPr kumimoji="1" lang="zh-CN" altLang="en-US" sz="2000" dirty="0">
                <a:latin typeface="+mn-lt"/>
              </a:rPr>
              <a:t>    </a:t>
            </a:r>
            <a:r>
              <a:rPr kumimoji="1" lang="en-US" altLang="zh-CN" sz="2000" dirty="0">
                <a:latin typeface="+mn-lt"/>
              </a:rPr>
              <a:t>MOV  AL</a:t>
            </a:r>
            <a:r>
              <a:rPr kumimoji="1" lang="zh-CN" altLang="en-US" sz="2000" dirty="0">
                <a:latin typeface="+mn-lt"/>
              </a:rPr>
              <a:t>，</a:t>
            </a:r>
            <a:r>
              <a:rPr kumimoji="1" lang="en-US" altLang="zh-CN" sz="2000" dirty="0">
                <a:latin typeface="+mn-lt"/>
              </a:rPr>
              <a:t>80H</a:t>
            </a:r>
          </a:p>
          <a:p>
            <a:pPr eaLnBrk="0" hangingPunct="0">
              <a:lnSpc>
                <a:spcPct val="110000"/>
              </a:lnSpc>
            </a:pPr>
            <a:r>
              <a:rPr kumimoji="1" lang="en-US" altLang="zh-CN" sz="2000" dirty="0">
                <a:latin typeface="+mn-lt"/>
              </a:rPr>
              <a:t>    OUT  DX</a:t>
            </a:r>
            <a:r>
              <a:rPr kumimoji="1" lang="zh-CN" altLang="en-US" sz="2000" dirty="0">
                <a:latin typeface="+mn-lt"/>
              </a:rPr>
              <a:t>，</a:t>
            </a:r>
            <a:r>
              <a:rPr kumimoji="1" lang="en-US" altLang="zh-CN" sz="2000" dirty="0">
                <a:latin typeface="+mn-lt"/>
              </a:rPr>
              <a:t>AL    </a:t>
            </a:r>
            <a:r>
              <a:rPr kumimoji="1" lang="en-US" altLang="zh-CN" sz="2000" dirty="0" smtClean="0">
                <a:latin typeface="+mn-lt"/>
              </a:rPr>
              <a:t>       </a:t>
            </a:r>
            <a:r>
              <a:rPr kumimoji="1" lang="zh-CN" altLang="en-US" sz="2000" dirty="0" smtClean="0">
                <a:solidFill>
                  <a:srgbClr val="008000"/>
                </a:solidFill>
                <a:latin typeface="+mn-lt"/>
              </a:rPr>
              <a:t>；</a:t>
            </a:r>
            <a:r>
              <a:rPr kumimoji="1" lang="zh-CN" altLang="en-US" sz="2000" dirty="0">
                <a:solidFill>
                  <a:srgbClr val="008000"/>
                </a:solidFill>
                <a:latin typeface="+mn-lt"/>
              </a:rPr>
              <a:t>置</a:t>
            </a:r>
            <a:r>
              <a:rPr kumimoji="1" lang="en-US" altLang="zh-CN" sz="2000" dirty="0">
                <a:solidFill>
                  <a:srgbClr val="008000"/>
                </a:solidFill>
                <a:latin typeface="+mn-lt"/>
              </a:rPr>
              <a:t>DLAB=1</a:t>
            </a:r>
          </a:p>
          <a:p>
            <a:pPr eaLnBrk="0" hangingPunct="0">
              <a:lnSpc>
                <a:spcPct val="110000"/>
              </a:lnSpc>
            </a:pPr>
            <a:r>
              <a:rPr kumimoji="1" lang="en-US" altLang="zh-CN" sz="2000" dirty="0">
                <a:latin typeface="+mn-lt"/>
              </a:rPr>
              <a:t>    MOV  DX</a:t>
            </a:r>
            <a:r>
              <a:rPr kumimoji="1" lang="zh-CN" altLang="en-US" sz="2000" dirty="0">
                <a:latin typeface="+mn-lt"/>
              </a:rPr>
              <a:t>，</a:t>
            </a:r>
            <a:r>
              <a:rPr kumimoji="1" lang="en-US" altLang="zh-CN" sz="2000" dirty="0">
                <a:latin typeface="+mn-lt"/>
              </a:rPr>
              <a:t>3F8H  </a:t>
            </a:r>
            <a:r>
              <a:rPr kumimoji="1" lang="en-US" altLang="zh-CN" sz="2000" dirty="0" smtClean="0">
                <a:latin typeface="+mn-lt"/>
              </a:rPr>
              <a:t>    </a:t>
            </a:r>
            <a:r>
              <a:rPr kumimoji="1" lang="zh-CN" altLang="en-US" sz="2000" dirty="0" smtClean="0">
                <a:solidFill>
                  <a:srgbClr val="008000"/>
                </a:solidFill>
                <a:latin typeface="+mn-lt"/>
              </a:rPr>
              <a:t>；</a:t>
            </a:r>
            <a:r>
              <a:rPr kumimoji="1" lang="zh-CN" altLang="en-US" sz="2000" dirty="0">
                <a:solidFill>
                  <a:srgbClr val="008000"/>
                </a:solidFill>
                <a:latin typeface="+mn-lt"/>
              </a:rPr>
              <a:t>低位除数寄存器</a:t>
            </a:r>
            <a:r>
              <a:rPr kumimoji="1" lang="en-US" altLang="zh-CN" sz="2000" dirty="0">
                <a:solidFill>
                  <a:srgbClr val="008000"/>
                </a:solidFill>
                <a:latin typeface="+mn-lt"/>
              </a:rPr>
              <a:t>DLL</a:t>
            </a:r>
            <a:r>
              <a:rPr kumimoji="1" lang="zh-CN" altLang="en-US" sz="2000" dirty="0">
                <a:solidFill>
                  <a:srgbClr val="008000"/>
                </a:solidFill>
                <a:latin typeface="+mn-lt"/>
              </a:rPr>
              <a:t>端口地址</a:t>
            </a:r>
            <a:r>
              <a:rPr kumimoji="1" lang="en-US" altLang="zh-CN" sz="2000" dirty="0">
                <a:solidFill>
                  <a:srgbClr val="008000"/>
                </a:solidFill>
                <a:latin typeface="+mn-lt"/>
              </a:rPr>
              <a:t>(DLAB=1)</a:t>
            </a:r>
          </a:p>
          <a:p>
            <a:pPr eaLnBrk="0" hangingPunct="0">
              <a:lnSpc>
                <a:spcPct val="110000"/>
              </a:lnSpc>
            </a:pPr>
            <a:r>
              <a:rPr kumimoji="1" lang="en-US" altLang="zh-CN" sz="2000" dirty="0">
                <a:latin typeface="+mn-lt"/>
              </a:rPr>
              <a:t>    MOV  AL</a:t>
            </a:r>
            <a:r>
              <a:rPr kumimoji="1" lang="zh-CN" altLang="en-US" sz="2000" dirty="0">
                <a:latin typeface="+mn-lt"/>
              </a:rPr>
              <a:t>，</a:t>
            </a:r>
            <a:r>
              <a:rPr kumimoji="1" lang="en-US" altLang="zh-CN" sz="2000" dirty="0">
                <a:latin typeface="+mn-lt"/>
              </a:rPr>
              <a:t>0CH</a:t>
            </a:r>
          </a:p>
          <a:p>
            <a:pPr eaLnBrk="0" hangingPunct="0">
              <a:lnSpc>
                <a:spcPct val="110000"/>
              </a:lnSpc>
            </a:pPr>
            <a:r>
              <a:rPr kumimoji="1" lang="en-US" altLang="zh-CN" sz="2000" dirty="0">
                <a:latin typeface="+mn-lt"/>
              </a:rPr>
              <a:t>    OUT  DX</a:t>
            </a:r>
            <a:r>
              <a:rPr kumimoji="1" lang="zh-CN" altLang="en-US" sz="2000" dirty="0">
                <a:latin typeface="+mn-lt"/>
              </a:rPr>
              <a:t>，</a:t>
            </a:r>
            <a:r>
              <a:rPr kumimoji="1" lang="en-US" altLang="zh-CN" sz="2000" dirty="0">
                <a:latin typeface="+mn-lt"/>
              </a:rPr>
              <a:t>AL    </a:t>
            </a:r>
            <a:r>
              <a:rPr kumimoji="1" lang="en-US" altLang="zh-CN" sz="2000" dirty="0" smtClean="0">
                <a:latin typeface="+mn-lt"/>
              </a:rPr>
              <a:t>        </a:t>
            </a:r>
            <a:r>
              <a:rPr kumimoji="1" lang="zh-CN" altLang="en-US" sz="2000" dirty="0" smtClean="0">
                <a:solidFill>
                  <a:srgbClr val="008000"/>
                </a:solidFill>
                <a:latin typeface="+mn-lt"/>
              </a:rPr>
              <a:t>；</a:t>
            </a:r>
            <a:r>
              <a:rPr kumimoji="1" lang="zh-CN" altLang="en-US" sz="2000" dirty="0">
                <a:solidFill>
                  <a:srgbClr val="008000"/>
                </a:solidFill>
                <a:latin typeface="+mn-lt"/>
              </a:rPr>
              <a:t>写</a:t>
            </a:r>
            <a:r>
              <a:rPr kumimoji="1" lang="en-US" altLang="zh-CN" sz="2000" dirty="0">
                <a:solidFill>
                  <a:srgbClr val="008000"/>
                </a:solidFill>
                <a:latin typeface="+mn-lt"/>
              </a:rPr>
              <a:t>9600</a:t>
            </a:r>
            <a:r>
              <a:rPr kumimoji="1" lang="zh-CN" altLang="en-US" sz="2000" dirty="0">
                <a:solidFill>
                  <a:srgbClr val="008000"/>
                </a:solidFill>
                <a:latin typeface="+mn-lt"/>
              </a:rPr>
              <a:t>波特率除数低</a:t>
            </a:r>
            <a:r>
              <a:rPr kumimoji="1" lang="en-US" altLang="zh-CN" sz="2000" dirty="0">
                <a:solidFill>
                  <a:srgbClr val="008000"/>
                </a:solidFill>
                <a:latin typeface="+mn-lt"/>
              </a:rPr>
              <a:t>8</a:t>
            </a:r>
            <a:r>
              <a:rPr kumimoji="1" lang="zh-CN" altLang="en-US" sz="2000" dirty="0">
                <a:solidFill>
                  <a:srgbClr val="008000"/>
                </a:solidFill>
                <a:latin typeface="+mn-lt"/>
              </a:rPr>
              <a:t>位到</a:t>
            </a:r>
            <a:r>
              <a:rPr kumimoji="1" lang="en-US" altLang="zh-CN" sz="2000" dirty="0">
                <a:solidFill>
                  <a:srgbClr val="008000"/>
                </a:solidFill>
                <a:latin typeface="+mn-lt"/>
              </a:rPr>
              <a:t>DLL</a:t>
            </a:r>
          </a:p>
          <a:p>
            <a:pPr eaLnBrk="0" hangingPunct="0">
              <a:lnSpc>
                <a:spcPct val="110000"/>
              </a:lnSpc>
            </a:pPr>
            <a:r>
              <a:rPr kumimoji="1" lang="en-US" altLang="zh-CN" sz="2000" dirty="0">
                <a:latin typeface="+mn-lt"/>
              </a:rPr>
              <a:t>    INC  DX        </a:t>
            </a:r>
            <a:r>
              <a:rPr kumimoji="1" lang="en-US" altLang="zh-CN" sz="2000" dirty="0" smtClean="0">
                <a:latin typeface="+mn-lt"/>
              </a:rPr>
              <a:t>             </a:t>
            </a:r>
            <a:r>
              <a:rPr kumimoji="1" lang="zh-CN" altLang="en-US" sz="2000" dirty="0" smtClean="0">
                <a:solidFill>
                  <a:srgbClr val="008000"/>
                </a:solidFill>
                <a:latin typeface="+mn-lt"/>
              </a:rPr>
              <a:t>；</a:t>
            </a:r>
            <a:r>
              <a:rPr kumimoji="1" lang="zh-CN" altLang="en-US" sz="2000" dirty="0">
                <a:solidFill>
                  <a:srgbClr val="008000"/>
                </a:solidFill>
                <a:latin typeface="+mn-lt"/>
              </a:rPr>
              <a:t>高位除数寄存器</a:t>
            </a:r>
            <a:r>
              <a:rPr kumimoji="1" lang="en-US" altLang="zh-CN" sz="2000" dirty="0">
                <a:solidFill>
                  <a:srgbClr val="008000"/>
                </a:solidFill>
                <a:latin typeface="+mn-lt"/>
              </a:rPr>
              <a:t>DLH</a:t>
            </a:r>
            <a:r>
              <a:rPr kumimoji="1" lang="zh-CN" altLang="en-US" sz="2000" dirty="0">
                <a:solidFill>
                  <a:srgbClr val="008000"/>
                </a:solidFill>
                <a:latin typeface="+mn-lt"/>
              </a:rPr>
              <a:t>端口地址</a:t>
            </a:r>
          </a:p>
          <a:p>
            <a:pPr eaLnBrk="0" hangingPunct="0">
              <a:lnSpc>
                <a:spcPct val="110000"/>
              </a:lnSpc>
            </a:pPr>
            <a:r>
              <a:rPr kumimoji="1" lang="zh-CN" altLang="en-US" sz="2000" dirty="0">
                <a:latin typeface="+mn-lt"/>
              </a:rPr>
              <a:t>    </a:t>
            </a:r>
            <a:r>
              <a:rPr kumimoji="1" lang="en-US" altLang="zh-CN" sz="2000" dirty="0">
                <a:latin typeface="+mn-lt"/>
              </a:rPr>
              <a:t>MOV  AL</a:t>
            </a:r>
            <a:r>
              <a:rPr kumimoji="1" lang="zh-CN" altLang="en-US" sz="2000" dirty="0">
                <a:latin typeface="+mn-lt"/>
              </a:rPr>
              <a:t>，</a:t>
            </a:r>
            <a:r>
              <a:rPr kumimoji="1" lang="en-US" altLang="zh-CN" sz="2000" dirty="0">
                <a:latin typeface="+mn-lt"/>
              </a:rPr>
              <a:t>00H</a:t>
            </a:r>
          </a:p>
          <a:p>
            <a:pPr eaLnBrk="0" hangingPunct="0">
              <a:lnSpc>
                <a:spcPct val="110000"/>
              </a:lnSpc>
            </a:pPr>
            <a:r>
              <a:rPr kumimoji="1" lang="en-US" altLang="zh-CN" sz="2000" dirty="0">
                <a:latin typeface="+mn-lt"/>
              </a:rPr>
              <a:t>    OUT  DX</a:t>
            </a:r>
            <a:r>
              <a:rPr kumimoji="1" lang="zh-CN" altLang="en-US" sz="2000" dirty="0">
                <a:latin typeface="+mn-lt"/>
              </a:rPr>
              <a:t>，</a:t>
            </a:r>
            <a:r>
              <a:rPr kumimoji="1" lang="en-US" altLang="zh-CN" sz="2000" dirty="0">
                <a:latin typeface="+mn-lt"/>
              </a:rPr>
              <a:t>AL    </a:t>
            </a:r>
            <a:r>
              <a:rPr kumimoji="1" lang="en-US" altLang="zh-CN" sz="2000" dirty="0" smtClean="0">
                <a:latin typeface="+mn-lt"/>
              </a:rPr>
              <a:t>        </a:t>
            </a:r>
            <a:r>
              <a:rPr kumimoji="1" lang="zh-CN" altLang="en-US" sz="2000" dirty="0" smtClean="0">
                <a:solidFill>
                  <a:srgbClr val="008000"/>
                </a:solidFill>
                <a:latin typeface="+mn-lt"/>
              </a:rPr>
              <a:t>；</a:t>
            </a:r>
            <a:r>
              <a:rPr kumimoji="1" lang="zh-CN" altLang="en-US" sz="2000" dirty="0">
                <a:solidFill>
                  <a:srgbClr val="008000"/>
                </a:solidFill>
                <a:latin typeface="+mn-lt"/>
              </a:rPr>
              <a:t>写</a:t>
            </a:r>
            <a:r>
              <a:rPr kumimoji="1" lang="en-US" altLang="zh-CN" sz="2000" dirty="0">
                <a:solidFill>
                  <a:srgbClr val="008000"/>
                </a:solidFill>
                <a:latin typeface="+mn-lt"/>
              </a:rPr>
              <a:t>9600</a:t>
            </a:r>
            <a:r>
              <a:rPr kumimoji="1" lang="zh-CN" altLang="en-US" sz="2000" dirty="0">
                <a:solidFill>
                  <a:srgbClr val="008000"/>
                </a:solidFill>
                <a:latin typeface="+mn-lt"/>
              </a:rPr>
              <a:t>波特率除数高</a:t>
            </a:r>
            <a:r>
              <a:rPr kumimoji="1" lang="en-US" altLang="zh-CN" sz="2000" dirty="0">
                <a:solidFill>
                  <a:srgbClr val="008000"/>
                </a:solidFill>
                <a:latin typeface="+mn-lt"/>
              </a:rPr>
              <a:t>8</a:t>
            </a:r>
            <a:r>
              <a:rPr kumimoji="1" lang="zh-CN" altLang="en-US" sz="2000" dirty="0">
                <a:solidFill>
                  <a:srgbClr val="008000"/>
                </a:solidFill>
                <a:latin typeface="+mn-lt"/>
              </a:rPr>
              <a:t>位到</a:t>
            </a:r>
            <a:r>
              <a:rPr kumimoji="1" lang="en-US" altLang="zh-CN" sz="2000" dirty="0" smtClean="0">
                <a:solidFill>
                  <a:srgbClr val="008000"/>
                </a:solidFill>
                <a:latin typeface="+mn-lt"/>
              </a:rPr>
              <a:t>DLH</a:t>
            </a:r>
          </a:p>
          <a:p>
            <a:pPr eaLnBrk="0" hangingPunct="0">
              <a:lnSpc>
                <a:spcPct val="110000"/>
              </a:lnSpc>
            </a:pPr>
            <a:endParaRPr kumimoji="1" lang="en-US" altLang="zh-CN" sz="2000" dirty="0">
              <a:solidFill>
                <a:srgbClr val="008000"/>
              </a:solidFill>
              <a:latin typeface="+mn-lt"/>
            </a:endParaRPr>
          </a:p>
          <a:p>
            <a:pPr eaLnBrk="0" hangingPunct="0">
              <a:lnSpc>
                <a:spcPct val="110000"/>
              </a:lnSpc>
            </a:pPr>
            <a:r>
              <a:rPr kumimoji="1" lang="en-US" altLang="zh-CN" sz="2000" dirty="0">
                <a:latin typeface="+mn-lt"/>
              </a:rPr>
              <a:t>    MOV  DX</a:t>
            </a:r>
            <a:r>
              <a:rPr kumimoji="1" lang="zh-CN" altLang="en-US" sz="2000" dirty="0">
                <a:latin typeface="+mn-lt"/>
              </a:rPr>
              <a:t>，</a:t>
            </a:r>
            <a:r>
              <a:rPr kumimoji="1" lang="en-US" altLang="zh-CN" sz="2000" dirty="0">
                <a:latin typeface="+mn-lt"/>
              </a:rPr>
              <a:t>3FBH  </a:t>
            </a:r>
            <a:r>
              <a:rPr kumimoji="1" lang="en-US" altLang="zh-CN" sz="2000" dirty="0" smtClean="0">
                <a:latin typeface="+mn-lt"/>
              </a:rPr>
              <a:t>     </a:t>
            </a:r>
            <a:r>
              <a:rPr kumimoji="1" lang="zh-CN" altLang="en-US" sz="2000" dirty="0" smtClean="0">
                <a:solidFill>
                  <a:srgbClr val="008000"/>
                </a:solidFill>
                <a:latin typeface="+mn-lt"/>
              </a:rPr>
              <a:t>；</a:t>
            </a:r>
            <a:r>
              <a:rPr kumimoji="1" lang="zh-CN" altLang="en-US" sz="2000" dirty="0">
                <a:solidFill>
                  <a:srgbClr val="008000"/>
                </a:solidFill>
                <a:latin typeface="+mn-lt"/>
              </a:rPr>
              <a:t>线路控制寄存器</a:t>
            </a:r>
            <a:r>
              <a:rPr kumimoji="1" lang="en-US" altLang="zh-CN" sz="2000" dirty="0">
                <a:solidFill>
                  <a:srgbClr val="008000"/>
                </a:solidFill>
                <a:latin typeface="+mn-lt"/>
              </a:rPr>
              <a:t>LCR</a:t>
            </a:r>
            <a:r>
              <a:rPr kumimoji="1" lang="zh-CN" altLang="en-US" sz="2000" dirty="0">
                <a:solidFill>
                  <a:srgbClr val="008000"/>
                </a:solidFill>
                <a:latin typeface="+mn-lt"/>
              </a:rPr>
              <a:t>端口地址</a:t>
            </a:r>
          </a:p>
          <a:p>
            <a:pPr eaLnBrk="0" hangingPunct="0">
              <a:lnSpc>
                <a:spcPct val="110000"/>
              </a:lnSpc>
            </a:pPr>
            <a:r>
              <a:rPr kumimoji="1" lang="zh-CN" altLang="en-US" sz="2000" dirty="0">
                <a:latin typeface="+mn-lt"/>
              </a:rPr>
              <a:t>    </a:t>
            </a:r>
            <a:r>
              <a:rPr kumimoji="1" lang="en-US" altLang="zh-CN" sz="2000" dirty="0">
                <a:latin typeface="+mn-lt"/>
              </a:rPr>
              <a:t>MOV  AL</a:t>
            </a:r>
            <a:r>
              <a:rPr kumimoji="1" lang="zh-CN" altLang="en-US" sz="2000" dirty="0">
                <a:latin typeface="+mn-lt"/>
              </a:rPr>
              <a:t>，</a:t>
            </a:r>
            <a:r>
              <a:rPr kumimoji="1" lang="en-US" altLang="zh-CN" sz="2000" dirty="0">
                <a:latin typeface="+mn-lt"/>
                <a:hlinkClick r:id="rId2" action="ppaction://hlinksldjump"/>
              </a:rPr>
              <a:t>00011011</a:t>
            </a:r>
            <a:r>
              <a:rPr kumimoji="1" lang="en-US" altLang="zh-CN" sz="2000" dirty="0">
                <a:latin typeface="+mn-lt"/>
              </a:rPr>
              <a:t>B</a:t>
            </a:r>
            <a:endParaRPr kumimoji="1" lang="en-US" altLang="zh-CN" sz="2000" dirty="0">
              <a:solidFill>
                <a:srgbClr val="CC3300"/>
              </a:solidFill>
              <a:latin typeface="+mn-lt"/>
            </a:endParaRPr>
          </a:p>
          <a:p>
            <a:pPr eaLnBrk="0" hangingPunct="0">
              <a:lnSpc>
                <a:spcPct val="110000"/>
              </a:lnSpc>
            </a:pPr>
            <a:r>
              <a:rPr kumimoji="1" lang="en-US" altLang="zh-CN" sz="2000" dirty="0">
                <a:latin typeface="+mn-lt"/>
              </a:rPr>
              <a:t>    OUT  DX</a:t>
            </a:r>
            <a:r>
              <a:rPr kumimoji="1" lang="zh-CN" altLang="en-US" sz="2000" dirty="0">
                <a:latin typeface="+mn-lt"/>
              </a:rPr>
              <a:t>，</a:t>
            </a:r>
            <a:r>
              <a:rPr kumimoji="1" lang="en-US" altLang="zh-CN" sz="2000" dirty="0">
                <a:latin typeface="+mn-lt"/>
              </a:rPr>
              <a:t>AL    </a:t>
            </a:r>
            <a:r>
              <a:rPr kumimoji="1" lang="en-US" altLang="zh-CN" sz="2000" dirty="0" smtClean="0">
                <a:latin typeface="+mn-lt"/>
              </a:rPr>
              <a:t>         </a:t>
            </a:r>
            <a:r>
              <a:rPr kumimoji="1" lang="zh-CN" altLang="en-US" sz="2000" dirty="0" smtClean="0">
                <a:solidFill>
                  <a:srgbClr val="008000"/>
                </a:solidFill>
                <a:latin typeface="+mn-lt"/>
              </a:rPr>
              <a:t>；</a:t>
            </a:r>
            <a:r>
              <a:rPr kumimoji="1" lang="zh-CN" altLang="en-US" sz="2000" dirty="0">
                <a:solidFill>
                  <a:srgbClr val="008000"/>
                </a:solidFill>
                <a:latin typeface="+mn-lt"/>
              </a:rPr>
              <a:t>置</a:t>
            </a:r>
            <a:r>
              <a:rPr kumimoji="1" lang="en-US" altLang="zh-CN" sz="2000" dirty="0">
                <a:solidFill>
                  <a:srgbClr val="008000"/>
                </a:solidFill>
                <a:latin typeface="+mn-lt"/>
              </a:rPr>
              <a:t>8</a:t>
            </a:r>
            <a:r>
              <a:rPr kumimoji="1" lang="zh-CN" altLang="en-US" sz="2000" dirty="0">
                <a:solidFill>
                  <a:srgbClr val="008000"/>
                </a:solidFill>
                <a:latin typeface="+mn-lt"/>
              </a:rPr>
              <a:t>位数据位、偶校验、</a:t>
            </a:r>
            <a:r>
              <a:rPr kumimoji="1" lang="en-US" altLang="zh-CN" sz="2000" dirty="0">
                <a:solidFill>
                  <a:srgbClr val="008000"/>
                </a:solidFill>
                <a:latin typeface="+mn-lt"/>
              </a:rPr>
              <a:t>1</a:t>
            </a:r>
            <a:r>
              <a:rPr kumimoji="1" lang="zh-CN" altLang="en-US" sz="2000" dirty="0">
                <a:solidFill>
                  <a:srgbClr val="008000"/>
                </a:solidFill>
                <a:latin typeface="+mn-lt"/>
              </a:rPr>
              <a:t>位停止位</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 Box 2"/>
          <p:cNvSpPr txBox="1">
            <a:spLocks noChangeArrowheads="1"/>
          </p:cNvSpPr>
          <p:nvPr/>
        </p:nvSpPr>
        <p:spPr bwMode="auto">
          <a:xfrm>
            <a:off x="492630" y="1006643"/>
            <a:ext cx="8667750" cy="4939814"/>
          </a:xfrm>
          <a:prstGeom prst="rect">
            <a:avLst/>
          </a:prstGeom>
          <a:solidFill>
            <a:schemeClr val="bg1"/>
          </a:solidFill>
          <a:ln w="38100">
            <a:noFill/>
            <a:miter lim="800000"/>
            <a:headEnd/>
            <a:tailEnd/>
          </a:ln>
        </p:spPr>
        <p:txBody>
          <a:bodyPr wrap="square">
            <a:spAutoFit/>
          </a:bodyPr>
          <a:lstStyle/>
          <a:p>
            <a:pPr eaLnBrk="0" hangingPunct="0">
              <a:lnSpc>
                <a:spcPct val="105000"/>
              </a:lnSpc>
            </a:pPr>
            <a:r>
              <a:rPr kumimoji="1" lang="en-US" altLang="zh-CN" sz="2000" dirty="0">
                <a:solidFill>
                  <a:srgbClr val="FF3399"/>
                </a:solidFill>
                <a:latin typeface="+mn-lt"/>
              </a:rPr>
              <a:t>    </a:t>
            </a:r>
            <a:r>
              <a:rPr kumimoji="1" lang="en-US" altLang="zh-CN" sz="2000" dirty="0" smtClean="0">
                <a:solidFill>
                  <a:srgbClr val="008000"/>
                </a:solidFill>
                <a:latin typeface="+mn-lt"/>
              </a:rPr>
              <a:t>;</a:t>
            </a:r>
            <a:r>
              <a:rPr kumimoji="1" lang="zh-CN" altLang="en-US" sz="2000" dirty="0" smtClean="0">
                <a:solidFill>
                  <a:srgbClr val="008000"/>
                </a:solidFill>
                <a:latin typeface="+mn-lt"/>
              </a:rPr>
              <a:t>中断</a:t>
            </a:r>
            <a:r>
              <a:rPr kumimoji="1" lang="zh-CN" altLang="en-US" sz="2000" dirty="0">
                <a:solidFill>
                  <a:srgbClr val="008000"/>
                </a:solidFill>
                <a:latin typeface="+mn-lt"/>
              </a:rPr>
              <a:t>方式通信初始化程序</a:t>
            </a:r>
            <a:r>
              <a:rPr kumimoji="1" lang="en-US" altLang="zh-CN" sz="2000" dirty="0">
                <a:solidFill>
                  <a:srgbClr val="008000"/>
                </a:solidFill>
                <a:latin typeface="+mn-lt"/>
              </a:rPr>
              <a:t>(</a:t>
            </a:r>
            <a:r>
              <a:rPr kumimoji="1" lang="zh-CN" altLang="en-US" sz="2000" dirty="0">
                <a:solidFill>
                  <a:srgbClr val="008000"/>
                </a:solidFill>
                <a:latin typeface="+mn-lt"/>
              </a:rPr>
              <a:t>续</a:t>
            </a:r>
            <a:r>
              <a:rPr kumimoji="1" lang="en-US" altLang="zh-CN" sz="2000" dirty="0">
                <a:solidFill>
                  <a:srgbClr val="008000"/>
                </a:solidFill>
                <a:latin typeface="+mn-lt"/>
              </a:rPr>
              <a:t>2)</a:t>
            </a:r>
          </a:p>
          <a:p>
            <a:pPr eaLnBrk="0" hangingPunct="0">
              <a:lnSpc>
                <a:spcPct val="105000"/>
              </a:lnSpc>
            </a:pPr>
            <a:r>
              <a:rPr kumimoji="1" lang="en-US" altLang="zh-CN" sz="2000" dirty="0">
                <a:latin typeface="+mn-lt"/>
              </a:rPr>
              <a:t>    MOV  DX</a:t>
            </a:r>
            <a:r>
              <a:rPr kumimoji="1" lang="zh-CN" altLang="en-US" sz="2000" dirty="0">
                <a:latin typeface="+mn-lt"/>
              </a:rPr>
              <a:t>，</a:t>
            </a:r>
            <a:r>
              <a:rPr kumimoji="1" lang="en-US" altLang="zh-CN" sz="2000" dirty="0">
                <a:latin typeface="+mn-lt"/>
              </a:rPr>
              <a:t>3FCH   </a:t>
            </a:r>
            <a:r>
              <a:rPr kumimoji="1" lang="en-US" altLang="zh-CN" sz="2000" dirty="0" smtClean="0">
                <a:solidFill>
                  <a:srgbClr val="008000"/>
                </a:solidFill>
                <a:latin typeface="+mn-lt"/>
              </a:rPr>
              <a:t>;MODEM</a:t>
            </a:r>
            <a:r>
              <a:rPr kumimoji="1" lang="zh-CN" altLang="en-US" sz="2000" dirty="0">
                <a:solidFill>
                  <a:srgbClr val="008000"/>
                </a:solidFill>
                <a:latin typeface="+mn-lt"/>
              </a:rPr>
              <a:t>控制寄存器</a:t>
            </a:r>
            <a:r>
              <a:rPr kumimoji="1" lang="en-US" altLang="zh-CN" sz="2000" dirty="0">
                <a:solidFill>
                  <a:srgbClr val="008000"/>
                </a:solidFill>
                <a:latin typeface="+mn-lt"/>
              </a:rPr>
              <a:t>MCR</a:t>
            </a:r>
            <a:r>
              <a:rPr kumimoji="1" lang="zh-CN" altLang="en-US" sz="2000" dirty="0">
                <a:solidFill>
                  <a:srgbClr val="008000"/>
                </a:solidFill>
                <a:latin typeface="+mn-lt"/>
              </a:rPr>
              <a:t>端口地址</a:t>
            </a:r>
          </a:p>
          <a:p>
            <a:pPr eaLnBrk="0" hangingPunct="0">
              <a:lnSpc>
                <a:spcPct val="105000"/>
              </a:lnSpc>
            </a:pPr>
            <a:r>
              <a:rPr kumimoji="1" lang="zh-CN" altLang="en-US" sz="2000" dirty="0">
                <a:latin typeface="+mn-lt"/>
              </a:rPr>
              <a:t>    </a:t>
            </a:r>
            <a:r>
              <a:rPr kumimoji="1" lang="en-US" altLang="zh-CN" sz="2000" dirty="0">
                <a:latin typeface="+mn-lt"/>
              </a:rPr>
              <a:t>MOV  AL</a:t>
            </a:r>
            <a:r>
              <a:rPr kumimoji="1" lang="zh-CN" altLang="en-US" sz="2000" dirty="0">
                <a:latin typeface="+mn-lt"/>
              </a:rPr>
              <a:t>，</a:t>
            </a:r>
            <a:r>
              <a:rPr kumimoji="1" lang="en-US" altLang="zh-CN" sz="2000" dirty="0" smtClean="0">
                <a:latin typeface="+mn-lt"/>
              </a:rPr>
              <a:t>0000 1011B   </a:t>
            </a:r>
            <a:r>
              <a:rPr kumimoji="1" lang="en-US" altLang="zh-CN" sz="2000" dirty="0" smtClean="0">
                <a:solidFill>
                  <a:srgbClr val="008000"/>
                </a:solidFill>
                <a:latin typeface="+mn-lt"/>
              </a:rPr>
              <a:t>;</a:t>
            </a:r>
            <a:r>
              <a:rPr kumimoji="1" lang="zh-CN" altLang="en-US" sz="2000" dirty="0" smtClean="0">
                <a:solidFill>
                  <a:srgbClr val="008000"/>
                </a:solidFill>
                <a:latin typeface="+mn-lt"/>
              </a:rPr>
              <a:t>向量中断</a:t>
            </a:r>
            <a:r>
              <a:rPr kumimoji="1" lang="zh-CN" altLang="en-US" sz="2000" dirty="0">
                <a:solidFill>
                  <a:srgbClr val="008000"/>
                </a:solidFill>
                <a:latin typeface="+mn-lt"/>
              </a:rPr>
              <a:t>时为</a:t>
            </a:r>
            <a:r>
              <a:rPr kumimoji="1" lang="en-US" altLang="zh-CN" sz="2000" dirty="0">
                <a:solidFill>
                  <a:srgbClr val="008000"/>
                </a:solidFill>
                <a:latin typeface="+mn-lt"/>
              </a:rPr>
              <a:t>0BH</a:t>
            </a:r>
            <a:r>
              <a:rPr kumimoji="1" lang="zh-CN" altLang="en-US" sz="2000" dirty="0">
                <a:solidFill>
                  <a:srgbClr val="008000"/>
                </a:solidFill>
                <a:latin typeface="+mn-lt"/>
              </a:rPr>
              <a:t>，查询中断时为</a:t>
            </a:r>
            <a:r>
              <a:rPr kumimoji="1" lang="en-US" altLang="zh-CN" sz="2000" dirty="0">
                <a:solidFill>
                  <a:srgbClr val="008000"/>
                </a:solidFill>
                <a:latin typeface="+mn-lt"/>
              </a:rPr>
              <a:t>03H</a:t>
            </a:r>
          </a:p>
          <a:p>
            <a:pPr eaLnBrk="0" hangingPunct="0">
              <a:lnSpc>
                <a:spcPct val="105000"/>
              </a:lnSpc>
            </a:pPr>
            <a:r>
              <a:rPr kumimoji="1" lang="en-US" altLang="zh-CN" sz="2000" dirty="0">
                <a:latin typeface="+mn-lt"/>
              </a:rPr>
              <a:t>    OUT  DX</a:t>
            </a:r>
            <a:r>
              <a:rPr kumimoji="1" lang="zh-CN" altLang="en-US" sz="2000" dirty="0">
                <a:latin typeface="+mn-lt"/>
              </a:rPr>
              <a:t>，</a:t>
            </a:r>
            <a:r>
              <a:rPr kumimoji="1" lang="en-US" altLang="zh-CN" sz="2000" dirty="0">
                <a:latin typeface="+mn-lt"/>
              </a:rPr>
              <a:t>AL     </a:t>
            </a:r>
            <a:r>
              <a:rPr kumimoji="1" lang="en-US" altLang="zh-CN" sz="2000" dirty="0" smtClean="0">
                <a:latin typeface="+mn-lt"/>
              </a:rPr>
              <a:t>    </a:t>
            </a:r>
            <a:r>
              <a:rPr kumimoji="1" lang="en-US" altLang="zh-CN" sz="2000" dirty="0" smtClean="0">
                <a:solidFill>
                  <a:srgbClr val="008000"/>
                </a:solidFill>
                <a:latin typeface="+mn-lt"/>
              </a:rPr>
              <a:t>;</a:t>
            </a:r>
            <a:r>
              <a:rPr kumimoji="1" lang="zh-CN" altLang="en-US" sz="2000" dirty="0" smtClean="0">
                <a:solidFill>
                  <a:srgbClr val="008000"/>
                </a:solidFill>
                <a:latin typeface="+mn-lt"/>
              </a:rPr>
              <a:t>向量中断</a:t>
            </a:r>
            <a:r>
              <a:rPr kumimoji="1" lang="zh-CN" altLang="en-US" sz="2000" dirty="0">
                <a:solidFill>
                  <a:srgbClr val="008000"/>
                </a:solidFill>
                <a:latin typeface="+mn-lt"/>
              </a:rPr>
              <a:t>时，置</a:t>
            </a:r>
            <a:r>
              <a:rPr kumimoji="1" lang="en-US" altLang="zh-CN" sz="2000" dirty="0">
                <a:solidFill>
                  <a:srgbClr val="008000"/>
                </a:solidFill>
                <a:latin typeface="+mn-lt"/>
              </a:rPr>
              <a:t>OUT2=1</a:t>
            </a:r>
            <a:r>
              <a:rPr kumimoji="1" lang="zh-CN" altLang="en-US" sz="2000" dirty="0" smtClean="0">
                <a:solidFill>
                  <a:srgbClr val="008000"/>
                </a:solidFill>
                <a:latin typeface="+mn-lt"/>
              </a:rPr>
              <a:t>，</a:t>
            </a:r>
            <a:r>
              <a:rPr kumimoji="1" lang="zh-CN" altLang="en-US" sz="2000" dirty="0" smtClean="0">
                <a:solidFill>
                  <a:srgbClr val="008000"/>
                </a:solidFill>
                <a:latin typeface="+mn-lt"/>
                <a:hlinkClick r:id="rId2" action="ppaction://hlinksldjump"/>
              </a:rPr>
              <a:t>允许中断请求输出</a:t>
            </a:r>
            <a:endParaRPr kumimoji="1" lang="zh-CN" altLang="en-US" sz="2000" dirty="0">
              <a:solidFill>
                <a:srgbClr val="008000"/>
              </a:solidFill>
              <a:latin typeface="+mn-lt"/>
            </a:endParaRPr>
          </a:p>
          <a:p>
            <a:pPr eaLnBrk="0" hangingPunct="0">
              <a:lnSpc>
                <a:spcPct val="105000"/>
              </a:lnSpc>
            </a:pPr>
            <a:r>
              <a:rPr kumimoji="1" lang="zh-CN" altLang="en-US" sz="2000" dirty="0">
                <a:solidFill>
                  <a:srgbClr val="CC3300"/>
                </a:solidFill>
                <a:latin typeface="+mn-lt"/>
              </a:rPr>
              <a:t>                          </a:t>
            </a:r>
            <a:r>
              <a:rPr kumimoji="1" lang="zh-CN" altLang="en-US" sz="2000" dirty="0" smtClean="0">
                <a:solidFill>
                  <a:srgbClr val="CC3300"/>
                </a:solidFill>
                <a:latin typeface="+mn-lt"/>
              </a:rPr>
              <a:t>         </a:t>
            </a:r>
            <a:r>
              <a:rPr kumimoji="1" lang="zh-CN" altLang="en-US" sz="2000" dirty="0">
                <a:solidFill>
                  <a:srgbClr val="008000"/>
                </a:solidFill>
                <a:latin typeface="+mn-lt"/>
              </a:rPr>
              <a:t> </a:t>
            </a:r>
            <a:r>
              <a:rPr kumimoji="1" lang="en-US" altLang="zh-CN" sz="2000" dirty="0">
                <a:solidFill>
                  <a:srgbClr val="008000"/>
                </a:solidFill>
                <a:latin typeface="+mn-lt"/>
              </a:rPr>
              <a:t>;</a:t>
            </a:r>
            <a:r>
              <a:rPr kumimoji="1" lang="en-US" altLang="zh-CN" sz="2000" dirty="0" smtClean="0">
                <a:solidFill>
                  <a:srgbClr val="008000"/>
                </a:solidFill>
                <a:latin typeface="+mn-lt"/>
              </a:rPr>
              <a:t>8250</a:t>
            </a:r>
            <a:r>
              <a:rPr kumimoji="1" lang="en-US" altLang="zh-CN" sz="2000" dirty="0">
                <a:solidFill>
                  <a:srgbClr val="008000"/>
                </a:solidFill>
                <a:latin typeface="+mn-lt"/>
              </a:rPr>
              <a:t>→8259A</a:t>
            </a:r>
            <a:r>
              <a:rPr kumimoji="1" lang="zh-CN" altLang="en-US" sz="2000" dirty="0">
                <a:solidFill>
                  <a:srgbClr val="008000"/>
                </a:solidFill>
                <a:latin typeface="+mn-lt"/>
              </a:rPr>
              <a:t>的</a:t>
            </a:r>
            <a:r>
              <a:rPr kumimoji="1" lang="en-US" altLang="zh-CN" sz="2000" dirty="0">
                <a:solidFill>
                  <a:srgbClr val="008000"/>
                </a:solidFill>
                <a:latin typeface="+mn-lt"/>
              </a:rPr>
              <a:t>IR4</a:t>
            </a:r>
            <a:r>
              <a:rPr kumimoji="1" lang="zh-CN" altLang="en-US" sz="2000" dirty="0">
                <a:solidFill>
                  <a:srgbClr val="008000"/>
                </a:solidFill>
                <a:latin typeface="+mn-lt"/>
              </a:rPr>
              <a:t>通道</a:t>
            </a:r>
          </a:p>
          <a:p>
            <a:pPr eaLnBrk="0" hangingPunct="0">
              <a:lnSpc>
                <a:spcPct val="105000"/>
              </a:lnSpc>
            </a:pPr>
            <a:r>
              <a:rPr kumimoji="1" lang="zh-CN" altLang="en-US" sz="2000" dirty="0">
                <a:solidFill>
                  <a:srgbClr val="CC3300"/>
                </a:solidFill>
                <a:latin typeface="+mn-lt"/>
              </a:rPr>
              <a:t>                    </a:t>
            </a:r>
            <a:r>
              <a:rPr kumimoji="1" lang="zh-CN" altLang="en-US" sz="2000" dirty="0" smtClean="0">
                <a:solidFill>
                  <a:srgbClr val="CC3300"/>
                </a:solidFill>
                <a:latin typeface="+mn-lt"/>
              </a:rPr>
              <a:t>                </a:t>
            </a:r>
            <a:r>
              <a:rPr kumimoji="1" lang="en-US" altLang="zh-CN" sz="2000" dirty="0" smtClean="0">
                <a:solidFill>
                  <a:srgbClr val="008000"/>
                </a:solidFill>
                <a:latin typeface="+mn-lt"/>
              </a:rPr>
              <a:t>;</a:t>
            </a:r>
            <a:r>
              <a:rPr kumimoji="1" lang="zh-CN" altLang="en-US" sz="2000" dirty="0" smtClean="0">
                <a:solidFill>
                  <a:srgbClr val="008000"/>
                </a:solidFill>
                <a:latin typeface="+mn-lt"/>
              </a:rPr>
              <a:t>查询</a:t>
            </a:r>
            <a:r>
              <a:rPr kumimoji="1" lang="zh-CN" altLang="en-US" sz="2000" dirty="0">
                <a:solidFill>
                  <a:srgbClr val="008000"/>
                </a:solidFill>
                <a:latin typeface="+mn-lt"/>
              </a:rPr>
              <a:t>中断时，置</a:t>
            </a:r>
            <a:r>
              <a:rPr kumimoji="1" lang="en-US" altLang="zh-CN" sz="2000" dirty="0">
                <a:solidFill>
                  <a:srgbClr val="008000"/>
                </a:solidFill>
                <a:latin typeface="+mn-lt"/>
              </a:rPr>
              <a:t>OUT2=0</a:t>
            </a:r>
            <a:r>
              <a:rPr kumimoji="1" lang="zh-CN" altLang="en-US" sz="2000" dirty="0" smtClean="0">
                <a:solidFill>
                  <a:srgbClr val="008000"/>
                </a:solidFill>
                <a:latin typeface="+mn-lt"/>
              </a:rPr>
              <a:t>，禁止中断请求输出</a:t>
            </a:r>
            <a:endParaRPr kumimoji="1" lang="en-US" altLang="zh-CN" sz="2000" dirty="0" smtClean="0">
              <a:solidFill>
                <a:srgbClr val="CC3300"/>
              </a:solidFill>
              <a:latin typeface="+mn-lt"/>
            </a:endParaRPr>
          </a:p>
          <a:p>
            <a:pPr eaLnBrk="0" hangingPunct="0">
              <a:lnSpc>
                <a:spcPct val="105000"/>
              </a:lnSpc>
            </a:pPr>
            <a:r>
              <a:rPr kumimoji="1" lang="en-US" altLang="zh-CN" sz="2000" dirty="0">
                <a:solidFill>
                  <a:srgbClr val="CC3300"/>
                </a:solidFill>
                <a:latin typeface="+mn-lt"/>
              </a:rPr>
              <a:t> </a:t>
            </a:r>
            <a:r>
              <a:rPr kumimoji="1" lang="en-US" altLang="zh-CN" sz="2000" dirty="0" smtClean="0">
                <a:solidFill>
                  <a:srgbClr val="CC3300"/>
                </a:solidFill>
                <a:latin typeface="+mn-lt"/>
              </a:rPr>
              <a:t>   </a:t>
            </a:r>
            <a:r>
              <a:rPr kumimoji="1" lang="en-US" altLang="zh-CN" sz="2000" dirty="0" smtClean="0">
                <a:latin typeface="+mn-lt"/>
              </a:rPr>
              <a:t>MOV  </a:t>
            </a:r>
            <a:r>
              <a:rPr kumimoji="1" lang="en-US" altLang="zh-CN" sz="2000" dirty="0">
                <a:latin typeface="+mn-lt"/>
              </a:rPr>
              <a:t>DX</a:t>
            </a:r>
            <a:r>
              <a:rPr kumimoji="1" lang="zh-CN" altLang="en-US" sz="2000" dirty="0">
                <a:latin typeface="+mn-lt"/>
              </a:rPr>
              <a:t>，</a:t>
            </a:r>
            <a:r>
              <a:rPr kumimoji="1" lang="en-US" altLang="zh-CN" sz="2000" dirty="0">
                <a:latin typeface="+mn-lt"/>
              </a:rPr>
              <a:t>3F9H   </a:t>
            </a:r>
            <a:r>
              <a:rPr kumimoji="1" lang="en-US" altLang="zh-CN" sz="2000" dirty="0" smtClean="0">
                <a:latin typeface="+mn-lt"/>
              </a:rPr>
              <a:t> </a:t>
            </a:r>
            <a:r>
              <a:rPr kumimoji="1" lang="en-US" altLang="zh-CN" sz="2000" dirty="0" smtClean="0">
                <a:solidFill>
                  <a:srgbClr val="008000"/>
                </a:solidFill>
                <a:latin typeface="+mn-lt"/>
              </a:rPr>
              <a:t>;</a:t>
            </a:r>
            <a:r>
              <a:rPr kumimoji="1" lang="zh-CN" altLang="en-US" sz="2000" dirty="0" smtClean="0">
                <a:solidFill>
                  <a:srgbClr val="008000"/>
                </a:solidFill>
                <a:latin typeface="+mn-lt"/>
              </a:rPr>
              <a:t>通信接口允许中断，访问中断</a:t>
            </a:r>
            <a:r>
              <a:rPr kumimoji="1" lang="zh-CN" altLang="en-US" sz="2000" dirty="0">
                <a:solidFill>
                  <a:srgbClr val="008000"/>
                </a:solidFill>
                <a:latin typeface="+mn-lt"/>
              </a:rPr>
              <a:t>允许寄存器</a:t>
            </a:r>
            <a:r>
              <a:rPr kumimoji="1" lang="en-US" altLang="zh-CN" sz="2000" dirty="0" smtClean="0">
                <a:solidFill>
                  <a:srgbClr val="008000"/>
                </a:solidFill>
                <a:latin typeface="+mn-lt"/>
              </a:rPr>
              <a:t>IER</a:t>
            </a:r>
            <a:endParaRPr kumimoji="1" lang="zh-CN" altLang="en-US" sz="2000" dirty="0">
              <a:solidFill>
                <a:srgbClr val="008000"/>
              </a:solidFill>
              <a:latin typeface="+mn-lt"/>
            </a:endParaRPr>
          </a:p>
          <a:p>
            <a:pPr eaLnBrk="0" hangingPunct="0">
              <a:lnSpc>
                <a:spcPct val="105000"/>
              </a:lnSpc>
            </a:pPr>
            <a:r>
              <a:rPr kumimoji="1" lang="zh-CN" altLang="en-US" sz="2000" dirty="0">
                <a:latin typeface="+mn-lt"/>
              </a:rPr>
              <a:t>    </a:t>
            </a:r>
            <a:r>
              <a:rPr kumimoji="1" lang="en-US" altLang="zh-CN" sz="2000" dirty="0">
                <a:latin typeface="+mn-lt"/>
              </a:rPr>
              <a:t>MOV  AL</a:t>
            </a:r>
            <a:r>
              <a:rPr kumimoji="1" lang="zh-CN" altLang="en-US" sz="2000" dirty="0">
                <a:latin typeface="+mn-lt"/>
              </a:rPr>
              <a:t>，</a:t>
            </a:r>
            <a:r>
              <a:rPr kumimoji="1" lang="en-US" altLang="zh-CN" sz="2000" dirty="0">
                <a:latin typeface="+mn-lt"/>
              </a:rPr>
              <a:t>03H</a:t>
            </a:r>
          </a:p>
          <a:p>
            <a:pPr eaLnBrk="0" hangingPunct="0">
              <a:lnSpc>
                <a:spcPct val="105000"/>
              </a:lnSpc>
            </a:pPr>
            <a:r>
              <a:rPr kumimoji="1" lang="en-US" altLang="zh-CN" sz="2000" dirty="0">
                <a:latin typeface="+mn-lt"/>
              </a:rPr>
              <a:t>    OUT  DX</a:t>
            </a:r>
            <a:r>
              <a:rPr kumimoji="1" lang="zh-CN" altLang="en-US" sz="2000" dirty="0">
                <a:latin typeface="+mn-lt"/>
              </a:rPr>
              <a:t>，</a:t>
            </a:r>
            <a:r>
              <a:rPr kumimoji="1" lang="en-US" altLang="zh-CN" sz="2000" dirty="0">
                <a:latin typeface="+mn-lt"/>
              </a:rPr>
              <a:t>AL     </a:t>
            </a:r>
            <a:r>
              <a:rPr kumimoji="1" lang="en-US" altLang="zh-CN" sz="2000" dirty="0" smtClean="0">
                <a:latin typeface="+mn-lt"/>
              </a:rPr>
              <a:t>     </a:t>
            </a:r>
            <a:r>
              <a:rPr kumimoji="1" lang="en-US" altLang="zh-CN" sz="2000" dirty="0" smtClean="0">
                <a:solidFill>
                  <a:srgbClr val="008000"/>
                </a:solidFill>
                <a:latin typeface="+mn-lt"/>
              </a:rPr>
              <a:t>;</a:t>
            </a:r>
            <a:r>
              <a:rPr kumimoji="1" lang="zh-CN" altLang="en-US" sz="2000" dirty="0" smtClean="0">
                <a:solidFill>
                  <a:srgbClr val="008000"/>
                </a:solidFill>
                <a:latin typeface="+mn-lt"/>
              </a:rPr>
              <a:t>允许</a:t>
            </a:r>
            <a:r>
              <a:rPr kumimoji="1" lang="en-US" altLang="zh-CN" sz="2000" dirty="0">
                <a:solidFill>
                  <a:srgbClr val="008000"/>
                </a:solidFill>
                <a:latin typeface="+mn-lt"/>
              </a:rPr>
              <a:t>RBR</a:t>
            </a:r>
            <a:r>
              <a:rPr kumimoji="1" lang="zh-CN" altLang="en-US" sz="2000" dirty="0">
                <a:solidFill>
                  <a:srgbClr val="008000"/>
                </a:solidFill>
                <a:latin typeface="+mn-lt"/>
              </a:rPr>
              <a:t>满、</a:t>
            </a:r>
            <a:r>
              <a:rPr kumimoji="1" lang="en-US" altLang="zh-CN" sz="2000" dirty="0">
                <a:solidFill>
                  <a:srgbClr val="008000"/>
                </a:solidFill>
                <a:latin typeface="+mn-lt"/>
              </a:rPr>
              <a:t>THR</a:t>
            </a:r>
            <a:r>
              <a:rPr kumimoji="1" lang="zh-CN" altLang="en-US" sz="2000" dirty="0">
                <a:solidFill>
                  <a:srgbClr val="008000"/>
                </a:solidFill>
                <a:latin typeface="+mn-lt"/>
              </a:rPr>
              <a:t>空类型</a:t>
            </a:r>
            <a:r>
              <a:rPr kumimoji="1" lang="zh-CN" altLang="en-US" sz="2000" dirty="0" smtClean="0">
                <a:solidFill>
                  <a:srgbClr val="008000"/>
                </a:solidFill>
                <a:latin typeface="+mn-lt"/>
              </a:rPr>
              <a:t>中断请求</a:t>
            </a:r>
            <a:endParaRPr kumimoji="1" lang="zh-CN" altLang="en-US" sz="2000" dirty="0">
              <a:solidFill>
                <a:srgbClr val="008000"/>
              </a:solidFill>
              <a:latin typeface="+mn-lt"/>
            </a:endParaRPr>
          </a:p>
          <a:p>
            <a:pPr eaLnBrk="0" hangingPunct="0">
              <a:lnSpc>
                <a:spcPct val="105000"/>
              </a:lnSpc>
            </a:pPr>
            <a:r>
              <a:rPr kumimoji="1" lang="zh-CN" altLang="en-US" sz="2000" dirty="0">
                <a:solidFill>
                  <a:srgbClr val="CC3300"/>
                </a:solidFill>
                <a:latin typeface="+mn-lt"/>
              </a:rPr>
              <a:t>    </a:t>
            </a:r>
            <a:endParaRPr kumimoji="1" lang="en-US" altLang="zh-CN" sz="2000" dirty="0" smtClean="0">
              <a:solidFill>
                <a:srgbClr val="CC3300"/>
              </a:solidFill>
              <a:latin typeface="+mn-lt"/>
            </a:endParaRPr>
          </a:p>
          <a:p>
            <a:pPr eaLnBrk="0" hangingPunct="0">
              <a:lnSpc>
                <a:spcPct val="105000"/>
              </a:lnSpc>
            </a:pPr>
            <a:r>
              <a:rPr kumimoji="1" lang="en-US" altLang="zh-CN" sz="2000" dirty="0">
                <a:solidFill>
                  <a:srgbClr val="CC3300"/>
                </a:solidFill>
                <a:latin typeface="+mn-lt"/>
              </a:rPr>
              <a:t> </a:t>
            </a:r>
            <a:r>
              <a:rPr kumimoji="1" lang="en-US" altLang="zh-CN" sz="2000" dirty="0" smtClean="0">
                <a:solidFill>
                  <a:srgbClr val="CC3300"/>
                </a:solidFill>
                <a:latin typeface="+mn-lt"/>
              </a:rPr>
              <a:t>   </a:t>
            </a:r>
            <a:r>
              <a:rPr kumimoji="1" lang="en-US" altLang="zh-CN" sz="2000" dirty="0" smtClean="0">
                <a:latin typeface="+mn-lt"/>
              </a:rPr>
              <a:t>IN      AL</a:t>
            </a:r>
            <a:r>
              <a:rPr kumimoji="1" lang="zh-CN" altLang="en-US" sz="2000" dirty="0">
                <a:latin typeface="+mn-lt"/>
              </a:rPr>
              <a:t>，</a:t>
            </a:r>
            <a:r>
              <a:rPr kumimoji="1" lang="en-US" altLang="zh-CN" sz="2000" dirty="0">
                <a:latin typeface="+mn-lt"/>
              </a:rPr>
              <a:t>21H    </a:t>
            </a:r>
            <a:r>
              <a:rPr kumimoji="1" lang="en-US" altLang="zh-CN" sz="2000" dirty="0" smtClean="0">
                <a:latin typeface="+mn-lt"/>
              </a:rPr>
              <a:t>     </a:t>
            </a:r>
            <a:r>
              <a:rPr kumimoji="1" lang="en-US" altLang="zh-CN" sz="2000" dirty="0" smtClean="0">
                <a:solidFill>
                  <a:srgbClr val="008000"/>
                </a:solidFill>
                <a:latin typeface="+mn-lt"/>
              </a:rPr>
              <a:t>;</a:t>
            </a:r>
            <a:r>
              <a:rPr kumimoji="1" lang="zh-CN" altLang="en-US" sz="2000" dirty="0" smtClean="0">
                <a:solidFill>
                  <a:srgbClr val="008000"/>
                </a:solidFill>
                <a:latin typeface="+mn-lt"/>
              </a:rPr>
              <a:t>读</a:t>
            </a:r>
            <a:r>
              <a:rPr kumimoji="1" lang="en-US" altLang="zh-CN" sz="2000" dirty="0">
                <a:solidFill>
                  <a:srgbClr val="008000"/>
                </a:solidFill>
                <a:latin typeface="+mn-lt"/>
              </a:rPr>
              <a:t>8259A</a:t>
            </a:r>
            <a:r>
              <a:rPr kumimoji="1" lang="zh-CN" altLang="en-US" sz="2000" dirty="0">
                <a:solidFill>
                  <a:srgbClr val="008000"/>
                </a:solidFill>
                <a:latin typeface="+mn-lt"/>
              </a:rPr>
              <a:t>的</a:t>
            </a:r>
            <a:r>
              <a:rPr kumimoji="1" lang="en-US" altLang="zh-CN" sz="2000" dirty="0">
                <a:solidFill>
                  <a:srgbClr val="008000"/>
                </a:solidFill>
                <a:latin typeface="+mn-lt"/>
              </a:rPr>
              <a:t>IMR</a:t>
            </a:r>
          </a:p>
          <a:p>
            <a:pPr eaLnBrk="0" hangingPunct="0">
              <a:lnSpc>
                <a:spcPct val="105000"/>
              </a:lnSpc>
            </a:pPr>
            <a:r>
              <a:rPr kumimoji="1" lang="en-US" altLang="zh-CN" sz="2000" dirty="0">
                <a:latin typeface="+mn-lt"/>
              </a:rPr>
              <a:t>    AND  AL</a:t>
            </a:r>
            <a:r>
              <a:rPr kumimoji="1" lang="zh-CN" altLang="en-US" sz="2000" dirty="0">
                <a:latin typeface="+mn-lt"/>
              </a:rPr>
              <a:t>，</a:t>
            </a:r>
            <a:r>
              <a:rPr kumimoji="1" lang="en-US" altLang="zh-CN" sz="2000" dirty="0" smtClean="0">
                <a:latin typeface="+mn-lt"/>
              </a:rPr>
              <a:t>11101111B    </a:t>
            </a:r>
            <a:r>
              <a:rPr kumimoji="1" lang="en-US" altLang="zh-CN" sz="2000" dirty="0" smtClean="0">
                <a:solidFill>
                  <a:srgbClr val="008000"/>
                </a:solidFill>
                <a:latin typeface="+mn-lt"/>
              </a:rPr>
              <a:t>;</a:t>
            </a:r>
            <a:r>
              <a:rPr kumimoji="1" lang="zh-CN" altLang="en-US" sz="2000" dirty="0" smtClean="0">
                <a:solidFill>
                  <a:srgbClr val="008000"/>
                </a:solidFill>
                <a:latin typeface="+mn-lt"/>
              </a:rPr>
              <a:t>开放</a:t>
            </a:r>
            <a:r>
              <a:rPr kumimoji="1" lang="en-US" altLang="zh-CN" sz="2000" dirty="0">
                <a:solidFill>
                  <a:srgbClr val="008000"/>
                </a:solidFill>
                <a:latin typeface="+mn-lt"/>
              </a:rPr>
              <a:t>IRQ4</a:t>
            </a:r>
            <a:r>
              <a:rPr kumimoji="1" lang="zh-CN" altLang="en-US" sz="2000" dirty="0" smtClean="0">
                <a:solidFill>
                  <a:srgbClr val="008000"/>
                </a:solidFill>
                <a:latin typeface="+mn-lt"/>
              </a:rPr>
              <a:t>中断，中断控制器允许中断</a:t>
            </a:r>
            <a:endParaRPr kumimoji="1" lang="en-US" altLang="zh-CN" sz="2000" dirty="0">
              <a:latin typeface="+mn-lt"/>
            </a:endParaRPr>
          </a:p>
          <a:p>
            <a:pPr eaLnBrk="0" hangingPunct="0">
              <a:lnSpc>
                <a:spcPct val="105000"/>
              </a:lnSpc>
            </a:pPr>
            <a:r>
              <a:rPr kumimoji="1" lang="en-US" altLang="zh-CN" sz="2000" dirty="0">
                <a:latin typeface="+mn-lt"/>
              </a:rPr>
              <a:t>    OUT  21H</a:t>
            </a:r>
            <a:r>
              <a:rPr kumimoji="1" lang="zh-CN" altLang="en-US" sz="2000" dirty="0">
                <a:latin typeface="+mn-lt"/>
              </a:rPr>
              <a:t>，</a:t>
            </a:r>
            <a:r>
              <a:rPr kumimoji="1" lang="en-US" altLang="zh-CN" sz="2000" dirty="0" smtClean="0">
                <a:latin typeface="+mn-lt"/>
              </a:rPr>
              <a:t>AL</a:t>
            </a:r>
            <a:endParaRPr kumimoji="1" lang="zh-CN" altLang="en-US" sz="2000" dirty="0">
              <a:solidFill>
                <a:srgbClr val="008000"/>
              </a:solidFill>
              <a:latin typeface="+mn-lt"/>
            </a:endParaRPr>
          </a:p>
          <a:p>
            <a:pPr eaLnBrk="0" hangingPunct="0">
              <a:lnSpc>
                <a:spcPct val="105000"/>
              </a:lnSpc>
            </a:pPr>
            <a:r>
              <a:rPr kumimoji="1" lang="zh-CN" altLang="en-US" sz="2000" dirty="0">
                <a:solidFill>
                  <a:schemeClr val="accent2"/>
                </a:solidFill>
                <a:latin typeface="+mn-lt"/>
              </a:rPr>
              <a:t>    </a:t>
            </a:r>
            <a:r>
              <a:rPr kumimoji="1" lang="en-US" altLang="zh-CN" sz="2000" dirty="0">
                <a:solidFill>
                  <a:schemeClr val="accent2"/>
                </a:solidFill>
                <a:latin typeface="+mn-lt"/>
              </a:rPr>
              <a:t>STI             </a:t>
            </a:r>
            <a:r>
              <a:rPr kumimoji="1" lang="en-US" altLang="zh-CN" sz="2000" dirty="0" smtClean="0">
                <a:solidFill>
                  <a:schemeClr val="accent2"/>
                </a:solidFill>
                <a:latin typeface="+mn-lt"/>
              </a:rPr>
              <a:t>               </a:t>
            </a:r>
            <a:r>
              <a:rPr kumimoji="1" lang="en-US" altLang="zh-CN" sz="2000" dirty="0" smtClean="0">
                <a:solidFill>
                  <a:srgbClr val="008000"/>
                </a:solidFill>
                <a:latin typeface="+mn-lt"/>
              </a:rPr>
              <a:t>;CPU</a:t>
            </a:r>
            <a:r>
              <a:rPr kumimoji="1" lang="zh-CN" altLang="en-US" sz="2000" dirty="0" smtClean="0">
                <a:solidFill>
                  <a:srgbClr val="008000"/>
                </a:solidFill>
                <a:latin typeface="+mn-lt"/>
              </a:rPr>
              <a:t>允许中断</a:t>
            </a:r>
            <a:endParaRPr kumimoji="1" lang="zh-CN" altLang="en-US" sz="2000" dirty="0">
              <a:solidFill>
                <a:srgbClr val="008000"/>
              </a:solidFill>
              <a:latin typeface="+mn-lt"/>
            </a:endParaRPr>
          </a:p>
          <a:p>
            <a:pPr eaLnBrk="0" hangingPunct="0">
              <a:lnSpc>
                <a:spcPct val="105000"/>
              </a:lnSpc>
            </a:pPr>
            <a:r>
              <a:rPr kumimoji="1" lang="zh-CN" altLang="en-US" sz="2000" dirty="0">
                <a:latin typeface="+mn-lt"/>
              </a:rPr>
              <a:t>    </a:t>
            </a:r>
            <a:r>
              <a:rPr kumimoji="1" lang="en-US" altLang="zh-CN" sz="2000" dirty="0">
                <a:latin typeface="+mn-lt"/>
              </a:rPr>
              <a:t>……</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 Box 2"/>
          <p:cNvSpPr txBox="1">
            <a:spLocks noChangeArrowheads="1"/>
          </p:cNvSpPr>
          <p:nvPr/>
        </p:nvSpPr>
        <p:spPr bwMode="auto">
          <a:xfrm>
            <a:off x="431440" y="115470"/>
            <a:ext cx="7200900" cy="523220"/>
          </a:xfrm>
          <a:prstGeom prst="rect">
            <a:avLst/>
          </a:prstGeom>
        </p:spPr>
        <p:txBody>
          <a:bodyPr anchor="ctr"/>
          <a:lstStyle>
            <a:defPPr>
              <a:defRPr lang="zh-CN"/>
            </a:defPPr>
            <a:lvl1pPr eaLnBrk="0" hangingPunct="0">
              <a:defRPr sz="2800">
                <a:solidFill>
                  <a:srgbClr val="0000CC"/>
                </a:solidFill>
                <a:latin typeface="+mn-lt"/>
                <a:ea typeface="幼圆" pitchFamily="49" charset="-122"/>
                <a:cs typeface="+mj-cs"/>
              </a:defRPr>
            </a:lvl1pPr>
          </a:lstStyle>
          <a:p>
            <a:r>
              <a:rPr lang="en-US" altLang="zh-CN" dirty="0"/>
              <a:t>2</a:t>
            </a:r>
            <a:r>
              <a:rPr lang="zh-CN" altLang="en-US" dirty="0"/>
              <a:t>）向量中断服务程序</a:t>
            </a:r>
          </a:p>
        </p:txBody>
      </p:sp>
      <p:grpSp>
        <p:nvGrpSpPr>
          <p:cNvPr id="95234" name="Group 3"/>
          <p:cNvGrpSpPr>
            <a:grpSpLocks/>
          </p:cNvGrpSpPr>
          <p:nvPr/>
        </p:nvGrpSpPr>
        <p:grpSpPr bwMode="auto">
          <a:xfrm>
            <a:off x="609600" y="914400"/>
            <a:ext cx="8001000" cy="5257800"/>
            <a:chOff x="384" y="576"/>
            <a:chExt cx="5040" cy="3312"/>
          </a:xfrm>
        </p:grpSpPr>
        <p:sp>
          <p:nvSpPr>
            <p:cNvPr id="95236" name="Text Box 4"/>
            <p:cNvSpPr txBox="1">
              <a:spLocks noChangeArrowheads="1"/>
            </p:cNvSpPr>
            <p:nvPr/>
          </p:nvSpPr>
          <p:spPr bwMode="auto">
            <a:xfrm>
              <a:off x="2064" y="816"/>
              <a:ext cx="672"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读</a:t>
              </a:r>
              <a:r>
                <a:rPr kumimoji="1" lang="en-US" altLang="zh-CN" sz="2000" b="1">
                  <a:latin typeface="宋体" charset="-122"/>
                </a:rPr>
                <a:t>IIR</a:t>
              </a:r>
            </a:p>
          </p:txBody>
        </p:sp>
        <p:sp>
          <p:nvSpPr>
            <p:cNvPr id="95237" name="Text Box 5"/>
            <p:cNvSpPr txBox="1">
              <a:spLocks noChangeArrowheads="1"/>
            </p:cNvSpPr>
            <p:nvPr/>
          </p:nvSpPr>
          <p:spPr bwMode="auto">
            <a:xfrm>
              <a:off x="3312" y="672"/>
              <a:ext cx="2112" cy="432"/>
            </a:xfrm>
            <a:prstGeom prst="rect">
              <a:avLst/>
            </a:prstGeom>
            <a:noFill/>
            <a:ln w="9525">
              <a:noFill/>
              <a:miter lim="800000"/>
              <a:headEnd/>
              <a:tailEnd/>
            </a:ln>
          </p:spPr>
          <p:txBody>
            <a:bodyPr lIns="18000" tIns="10800" rIns="18000" bIns="10800" anchor="ctr"/>
            <a:lstStyle/>
            <a:p>
              <a:pPr eaLnBrk="0" hangingPunct="0"/>
              <a:r>
                <a:rPr kumimoji="1" lang="en-US" altLang="zh-CN" sz="2000" b="1">
                  <a:solidFill>
                    <a:schemeClr val="accent2"/>
                  </a:solidFill>
                  <a:latin typeface="宋体" charset="-122"/>
                </a:rPr>
                <a:t>D0</a:t>
              </a:r>
              <a:r>
                <a:rPr kumimoji="1" lang="en-US" altLang="zh-CN" sz="2000" b="1">
                  <a:solidFill>
                    <a:schemeClr val="accent2"/>
                  </a:solidFill>
                  <a:latin typeface="Times New Roman" pitchFamily="18" charset="0"/>
                </a:rPr>
                <a:t>—</a:t>
              </a:r>
              <a:r>
                <a:rPr kumimoji="1" lang="zh-CN" altLang="en-US" sz="2000" b="1">
                  <a:solidFill>
                    <a:schemeClr val="accent2"/>
                  </a:solidFill>
                  <a:latin typeface="宋体" charset="-122"/>
                </a:rPr>
                <a:t>有无</a:t>
              </a:r>
              <a:r>
                <a:rPr kumimoji="1" lang="en-US" altLang="zh-CN" sz="2000" b="1">
                  <a:solidFill>
                    <a:schemeClr val="accent2"/>
                  </a:solidFill>
                  <a:latin typeface="宋体" charset="-122"/>
                </a:rPr>
                <a:t>(0/1)</a:t>
              </a:r>
              <a:r>
                <a:rPr kumimoji="1" lang="zh-CN" altLang="en-US" sz="2000" b="1">
                  <a:solidFill>
                    <a:schemeClr val="accent2"/>
                  </a:solidFill>
                  <a:latin typeface="宋体" charset="-122"/>
                </a:rPr>
                <a:t>未决中断请求</a:t>
              </a:r>
            </a:p>
            <a:p>
              <a:pPr eaLnBrk="0" hangingPunct="0"/>
              <a:r>
                <a:rPr kumimoji="1" lang="en-US" altLang="zh-CN" sz="2000" b="1">
                  <a:solidFill>
                    <a:schemeClr val="accent2"/>
                  </a:solidFill>
                  <a:latin typeface="宋体" charset="-122"/>
                </a:rPr>
                <a:t>D2</a:t>
              </a:r>
              <a:r>
                <a:rPr kumimoji="1" lang="zh-CN" altLang="en-US" sz="2000" b="1">
                  <a:solidFill>
                    <a:schemeClr val="accent2"/>
                  </a:solidFill>
                  <a:latin typeface="宋体" charset="-122"/>
                </a:rPr>
                <a:t>、</a:t>
              </a:r>
              <a:r>
                <a:rPr kumimoji="1" lang="en-US" altLang="zh-CN" sz="2000" b="1">
                  <a:solidFill>
                    <a:schemeClr val="accent2"/>
                  </a:solidFill>
                  <a:latin typeface="宋体" charset="-122"/>
                </a:rPr>
                <a:t>D1</a:t>
              </a:r>
              <a:r>
                <a:rPr kumimoji="1" lang="en-US" altLang="zh-CN" sz="2000" b="1">
                  <a:solidFill>
                    <a:schemeClr val="accent2"/>
                  </a:solidFill>
                  <a:latin typeface="Times New Roman" pitchFamily="18" charset="0"/>
                </a:rPr>
                <a:t>—</a:t>
              </a:r>
              <a:r>
                <a:rPr kumimoji="1" lang="zh-CN" altLang="en-US" sz="2000" b="1">
                  <a:solidFill>
                    <a:schemeClr val="accent2"/>
                  </a:solidFill>
                  <a:latin typeface="宋体" charset="-122"/>
                </a:rPr>
                <a:t>中断请求类型</a:t>
              </a:r>
            </a:p>
          </p:txBody>
        </p:sp>
        <p:sp>
          <p:nvSpPr>
            <p:cNvPr id="95238" name="Text Box 6"/>
            <p:cNvSpPr txBox="1">
              <a:spLocks noChangeArrowheads="1"/>
            </p:cNvSpPr>
            <p:nvPr/>
          </p:nvSpPr>
          <p:spPr bwMode="auto">
            <a:xfrm>
              <a:off x="1670" y="3065"/>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dirty="0">
                  <a:latin typeface="宋体" charset="-122"/>
                </a:rPr>
                <a:t>Y</a:t>
              </a:r>
            </a:p>
          </p:txBody>
        </p:sp>
        <p:sp>
          <p:nvSpPr>
            <p:cNvPr id="95239" name="Line 7"/>
            <p:cNvSpPr>
              <a:spLocks noChangeShapeType="1"/>
            </p:cNvSpPr>
            <p:nvPr/>
          </p:nvSpPr>
          <p:spPr bwMode="auto">
            <a:xfrm>
              <a:off x="2448" y="3408"/>
              <a:ext cx="0" cy="240"/>
            </a:xfrm>
            <a:prstGeom prst="line">
              <a:avLst/>
            </a:prstGeom>
            <a:noFill/>
            <a:ln w="19050">
              <a:solidFill>
                <a:schemeClr val="tx1"/>
              </a:solidFill>
              <a:round/>
              <a:headEnd/>
              <a:tailEnd type="triangle" w="sm" len="med"/>
            </a:ln>
          </p:spPr>
          <p:txBody>
            <a:bodyPr/>
            <a:lstStyle/>
            <a:p>
              <a:endParaRPr lang="zh-CN" altLang="en-US"/>
            </a:p>
          </p:txBody>
        </p:sp>
        <p:sp>
          <p:nvSpPr>
            <p:cNvPr id="95240" name="Text Box 8"/>
            <p:cNvSpPr txBox="1">
              <a:spLocks noChangeArrowheads="1"/>
            </p:cNvSpPr>
            <p:nvPr/>
          </p:nvSpPr>
          <p:spPr bwMode="auto">
            <a:xfrm>
              <a:off x="2240" y="3168"/>
              <a:ext cx="544" cy="206"/>
            </a:xfrm>
            <a:prstGeom prst="rect">
              <a:avLst/>
            </a:prstGeom>
            <a:noFill/>
            <a:ln w="9525">
              <a:noFill/>
              <a:miter lim="800000"/>
              <a:headEnd/>
              <a:tailEnd/>
            </a:ln>
          </p:spPr>
          <p:txBody>
            <a:bodyPr lIns="18000" tIns="10800" rIns="18000" bIns="10800">
              <a:spAutoFit/>
            </a:bodyPr>
            <a:lstStyle/>
            <a:p>
              <a:pPr algn="ctr" eaLnBrk="0" hangingPunct="0"/>
              <a:r>
                <a:rPr kumimoji="1" lang="en-US" altLang="zh-CN" sz="2000" b="1">
                  <a:latin typeface="宋体" charset="-122"/>
                </a:rPr>
                <a:t>D0=0</a:t>
              </a:r>
              <a:r>
                <a:rPr kumimoji="1" lang="zh-CN" altLang="en-US" sz="2000" b="1">
                  <a:latin typeface="宋体" charset="-122"/>
                </a:rPr>
                <a:t>？</a:t>
              </a:r>
            </a:p>
          </p:txBody>
        </p:sp>
        <p:sp>
          <p:nvSpPr>
            <p:cNvPr id="95241" name="Line 9"/>
            <p:cNvSpPr>
              <a:spLocks noChangeShapeType="1"/>
            </p:cNvSpPr>
            <p:nvPr/>
          </p:nvSpPr>
          <p:spPr bwMode="auto">
            <a:xfrm>
              <a:off x="2400" y="1056"/>
              <a:ext cx="0" cy="192"/>
            </a:xfrm>
            <a:prstGeom prst="line">
              <a:avLst/>
            </a:prstGeom>
            <a:noFill/>
            <a:ln w="19050">
              <a:solidFill>
                <a:schemeClr val="tx1"/>
              </a:solidFill>
              <a:round/>
              <a:headEnd/>
              <a:tailEnd type="triangle" w="sm" len="med"/>
            </a:ln>
          </p:spPr>
          <p:txBody>
            <a:bodyPr/>
            <a:lstStyle/>
            <a:p>
              <a:endParaRPr lang="zh-CN" altLang="en-US"/>
            </a:p>
          </p:txBody>
        </p:sp>
        <p:sp>
          <p:nvSpPr>
            <p:cNvPr id="95242" name="AutoShape 10"/>
            <p:cNvSpPr>
              <a:spLocks noChangeArrowheads="1"/>
            </p:cNvSpPr>
            <p:nvPr/>
          </p:nvSpPr>
          <p:spPr bwMode="auto">
            <a:xfrm>
              <a:off x="2016" y="3120"/>
              <a:ext cx="864" cy="288"/>
            </a:xfrm>
            <a:prstGeom prst="flowChartDecision">
              <a:avLst/>
            </a:prstGeom>
            <a:noFill/>
            <a:ln w="19050">
              <a:solidFill>
                <a:schemeClr val="tx1"/>
              </a:solidFill>
              <a:miter lim="800000"/>
              <a:headEnd/>
              <a:tailEnd/>
            </a:ln>
          </p:spPr>
          <p:txBody>
            <a:bodyPr wrap="none" anchor="ctr"/>
            <a:lstStyle/>
            <a:p>
              <a:endParaRPr lang="zh-CN" altLang="en-US"/>
            </a:p>
          </p:txBody>
        </p:sp>
        <p:sp>
          <p:nvSpPr>
            <p:cNvPr id="95243" name="Text Box 11"/>
            <p:cNvSpPr txBox="1">
              <a:spLocks noChangeArrowheads="1"/>
            </p:cNvSpPr>
            <p:nvPr/>
          </p:nvSpPr>
          <p:spPr bwMode="auto">
            <a:xfrm>
              <a:off x="2225" y="3408"/>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dirty="0">
                  <a:latin typeface="宋体" charset="-122"/>
                </a:rPr>
                <a:t>N</a:t>
              </a:r>
            </a:p>
          </p:txBody>
        </p:sp>
        <p:sp>
          <p:nvSpPr>
            <p:cNvPr id="95244" name="Line 12"/>
            <p:cNvSpPr>
              <a:spLocks noChangeShapeType="1"/>
            </p:cNvSpPr>
            <p:nvPr/>
          </p:nvSpPr>
          <p:spPr bwMode="auto">
            <a:xfrm>
              <a:off x="1104" y="1248"/>
              <a:ext cx="3552" cy="0"/>
            </a:xfrm>
            <a:prstGeom prst="line">
              <a:avLst/>
            </a:prstGeom>
            <a:noFill/>
            <a:ln w="19050">
              <a:solidFill>
                <a:schemeClr val="tx1"/>
              </a:solidFill>
              <a:round/>
              <a:headEnd/>
              <a:tailEnd/>
            </a:ln>
          </p:spPr>
          <p:txBody>
            <a:bodyPr/>
            <a:lstStyle/>
            <a:p>
              <a:endParaRPr lang="zh-CN" altLang="en-US"/>
            </a:p>
          </p:txBody>
        </p:sp>
        <p:sp>
          <p:nvSpPr>
            <p:cNvPr id="95245" name="Line 13"/>
            <p:cNvSpPr>
              <a:spLocks noChangeShapeType="1"/>
            </p:cNvSpPr>
            <p:nvPr/>
          </p:nvSpPr>
          <p:spPr bwMode="auto">
            <a:xfrm>
              <a:off x="1104" y="1248"/>
              <a:ext cx="0" cy="240"/>
            </a:xfrm>
            <a:prstGeom prst="line">
              <a:avLst/>
            </a:prstGeom>
            <a:noFill/>
            <a:ln w="19050">
              <a:solidFill>
                <a:schemeClr val="tx1"/>
              </a:solidFill>
              <a:round/>
              <a:headEnd/>
              <a:tailEnd/>
            </a:ln>
          </p:spPr>
          <p:txBody>
            <a:bodyPr/>
            <a:lstStyle/>
            <a:p>
              <a:endParaRPr lang="zh-CN" altLang="en-US"/>
            </a:p>
          </p:txBody>
        </p:sp>
        <p:sp>
          <p:nvSpPr>
            <p:cNvPr id="95246" name="Text Box 14"/>
            <p:cNvSpPr txBox="1">
              <a:spLocks noChangeArrowheads="1"/>
            </p:cNvSpPr>
            <p:nvPr/>
          </p:nvSpPr>
          <p:spPr bwMode="auto">
            <a:xfrm>
              <a:off x="1104" y="1248"/>
              <a:ext cx="624"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D2D1=11</a:t>
              </a:r>
            </a:p>
          </p:txBody>
        </p:sp>
        <p:sp>
          <p:nvSpPr>
            <p:cNvPr id="95247" name="Line 15"/>
            <p:cNvSpPr>
              <a:spLocks noChangeShapeType="1"/>
            </p:cNvSpPr>
            <p:nvPr/>
          </p:nvSpPr>
          <p:spPr bwMode="auto">
            <a:xfrm>
              <a:off x="2064" y="1248"/>
              <a:ext cx="0" cy="240"/>
            </a:xfrm>
            <a:prstGeom prst="line">
              <a:avLst/>
            </a:prstGeom>
            <a:noFill/>
            <a:ln w="19050">
              <a:solidFill>
                <a:schemeClr val="tx1"/>
              </a:solidFill>
              <a:round/>
              <a:headEnd/>
              <a:tailEnd/>
            </a:ln>
          </p:spPr>
          <p:txBody>
            <a:bodyPr/>
            <a:lstStyle/>
            <a:p>
              <a:endParaRPr lang="zh-CN" altLang="en-US"/>
            </a:p>
          </p:txBody>
        </p:sp>
        <p:sp>
          <p:nvSpPr>
            <p:cNvPr id="95248" name="Text Box 16"/>
            <p:cNvSpPr txBox="1">
              <a:spLocks noChangeArrowheads="1"/>
            </p:cNvSpPr>
            <p:nvPr/>
          </p:nvSpPr>
          <p:spPr bwMode="auto">
            <a:xfrm>
              <a:off x="2064" y="1248"/>
              <a:ext cx="624"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D2D1=10</a:t>
              </a:r>
            </a:p>
          </p:txBody>
        </p:sp>
        <p:sp>
          <p:nvSpPr>
            <p:cNvPr id="95249" name="Line 17"/>
            <p:cNvSpPr>
              <a:spLocks noChangeShapeType="1"/>
            </p:cNvSpPr>
            <p:nvPr/>
          </p:nvSpPr>
          <p:spPr bwMode="auto">
            <a:xfrm>
              <a:off x="3312" y="1248"/>
              <a:ext cx="0" cy="240"/>
            </a:xfrm>
            <a:prstGeom prst="line">
              <a:avLst/>
            </a:prstGeom>
            <a:noFill/>
            <a:ln w="19050">
              <a:solidFill>
                <a:schemeClr val="tx1"/>
              </a:solidFill>
              <a:round/>
              <a:headEnd/>
              <a:tailEnd/>
            </a:ln>
          </p:spPr>
          <p:txBody>
            <a:bodyPr/>
            <a:lstStyle/>
            <a:p>
              <a:endParaRPr lang="zh-CN" altLang="en-US"/>
            </a:p>
          </p:txBody>
        </p:sp>
        <p:sp>
          <p:nvSpPr>
            <p:cNvPr id="95250" name="Text Box 18"/>
            <p:cNvSpPr txBox="1">
              <a:spLocks noChangeArrowheads="1"/>
            </p:cNvSpPr>
            <p:nvPr/>
          </p:nvSpPr>
          <p:spPr bwMode="auto">
            <a:xfrm>
              <a:off x="3312" y="1248"/>
              <a:ext cx="624"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D2D1=01</a:t>
              </a:r>
            </a:p>
          </p:txBody>
        </p:sp>
        <p:sp>
          <p:nvSpPr>
            <p:cNvPr id="95251" name="Line 19"/>
            <p:cNvSpPr>
              <a:spLocks noChangeShapeType="1"/>
            </p:cNvSpPr>
            <p:nvPr/>
          </p:nvSpPr>
          <p:spPr bwMode="auto">
            <a:xfrm>
              <a:off x="4656" y="1248"/>
              <a:ext cx="0" cy="240"/>
            </a:xfrm>
            <a:prstGeom prst="line">
              <a:avLst/>
            </a:prstGeom>
            <a:noFill/>
            <a:ln w="19050">
              <a:solidFill>
                <a:schemeClr val="tx1"/>
              </a:solidFill>
              <a:round/>
              <a:headEnd/>
              <a:tailEnd/>
            </a:ln>
          </p:spPr>
          <p:txBody>
            <a:bodyPr/>
            <a:lstStyle/>
            <a:p>
              <a:endParaRPr lang="zh-CN" altLang="en-US"/>
            </a:p>
          </p:txBody>
        </p:sp>
        <p:sp>
          <p:nvSpPr>
            <p:cNvPr id="95252" name="Text Box 20"/>
            <p:cNvSpPr txBox="1">
              <a:spLocks noChangeArrowheads="1"/>
            </p:cNvSpPr>
            <p:nvPr/>
          </p:nvSpPr>
          <p:spPr bwMode="auto">
            <a:xfrm>
              <a:off x="4656" y="1248"/>
              <a:ext cx="624"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D2D1=00</a:t>
              </a:r>
            </a:p>
          </p:txBody>
        </p:sp>
        <p:sp>
          <p:nvSpPr>
            <p:cNvPr id="95253" name="Text Box 21"/>
            <p:cNvSpPr txBox="1">
              <a:spLocks noChangeArrowheads="1"/>
            </p:cNvSpPr>
            <p:nvPr/>
          </p:nvSpPr>
          <p:spPr bwMode="auto">
            <a:xfrm>
              <a:off x="528" y="1488"/>
              <a:ext cx="1152"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dirty="0">
                  <a:latin typeface="宋体" charset="-122"/>
                </a:rPr>
                <a:t>读</a:t>
              </a:r>
              <a:r>
                <a:rPr kumimoji="1" lang="en-US" altLang="zh-CN" sz="2000" b="1" dirty="0">
                  <a:latin typeface="宋体" charset="-122"/>
                </a:rPr>
                <a:t>LSR D4</a:t>
              </a:r>
              <a:r>
                <a:rPr kumimoji="1" lang="en-US" altLang="zh-CN" sz="2000" b="1" dirty="0">
                  <a:latin typeface="Segoe UI" pitchFamily="34" charset="0"/>
                  <a:ea typeface="Segoe UI" pitchFamily="34" charset="0"/>
                  <a:cs typeface="Segoe UI" pitchFamily="34" charset="0"/>
                </a:rPr>
                <a:t>~</a:t>
              </a:r>
              <a:r>
                <a:rPr kumimoji="1" lang="en-US" altLang="zh-CN" sz="2000" b="1" dirty="0">
                  <a:latin typeface="宋体" charset="-122"/>
                </a:rPr>
                <a:t>D1</a:t>
              </a:r>
              <a:r>
                <a:rPr kumimoji="1" lang="zh-CN" altLang="en-US" sz="2000" b="1" dirty="0">
                  <a:latin typeface="宋体" charset="-122"/>
                </a:rPr>
                <a:t>位</a:t>
              </a:r>
            </a:p>
          </p:txBody>
        </p:sp>
        <p:sp>
          <p:nvSpPr>
            <p:cNvPr id="95254" name="Text Box 22"/>
            <p:cNvSpPr txBox="1">
              <a:spLocks noChangeArrowheads="1"/>
            </p:cNvSpPr>
            <p:nvPr/>
          </p:nvSpPr>
          <p:spPr bwMode="auto">
            <a:xfrm>
              <a:off x="528" y="1920"/>
              <a:ext cx="1104" cy="43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根据错误原因进行相应处理</a:t>
              </a:r>
            </a:p>
          </p:txBody>
        </p:sp>
        <p:sp>
          <p:nvSpPr>
            <p:cNvPr id="95255" name="Text Box 23"/>
            <p:cNvSpPr txBox="1">
              <a:spLocks noChangeArrowheads="1"/>
            </p:cNvSpPr>
            <p:nvPr/>
          </p:nvSpPr>
          <p:spPr bwMode="auto">
            <a:xfrm>
              <a:off x="1824" y="1488"/>
              <a:ext cx="528"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读</a:t>
              </a:r>
              <a:r>
                <a:rPr kumimoji="1" lang="en-US" altLang="zh-CN" sz="2000" b="1">
                  <a:latin typeface="宋体" charset="-122"/>
                </a:rPr>
                <a:t>RBR</a:t>
              </a:r>
            </a:p>
          </p:txBody>
        </p:sp>
        <p:sp>
          <p:nvSpPr>
            <p:cNvPr id="95256" name="Text Box 24"/>
            <p:cNvSpPr txBox="1">
              <a:spLocks noChangeArrowheads="1"/>
            </p:cNvSpPr>
            <p:nvPr/>
          </p:nvSpPr>
          <p:spPr bwMode="auto">
            <a:xfrm>
              <a:off x="3024" y="2064"/>
              <a:ext cx="528"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写</a:t>
              </a:r>
              <a:r>
                <a:rPr kumimoji="1" lang="en-US" altLang="zh-CN" sz="2000" b="1">
                  <a:latin typeface="宋体" charset="-122"/>
                </a:rPr>
                <a:t>THR</a:t>
              </a:r>
            </a:p>
          </p:txBody>
        </p:sp>
        <p:sp>
          <p:nvSpPr>
            <p:cNvPr id="95257" name="Text Box 25"/>
            <p:cNvSpPr txBox="1">
              <a:spLocks noChangeArrowheads="1"/>
            </p:cNvSpPr>
            <p:nvPr/>
          </p:nvSpPr>
          <p:spPr bwMode="auto">
            <a:xfrm>
              <a:off x="4080" y="1488"/>
              <a:ext cx="1152"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dirty="0">
                  <a:latin typeface="宋体" charset="-122"/>
                </a:rPr>
                <a:t>读</a:t>
              </a:r>
              <a:r>
                <a:rPr kumimoji="1" lang="en-US" altLang="zh-CN" sz="2000" b="1" dirty="0">
                  <a:latin typeface="宋体" charset="-122"/>
                </a:rPr>
                <a:t>MSR D3</a:t>
              </a:r>
              <a:r>
                <a:rPr kumimoji="1" lang="en-US" altLang="zh-CN" sz="2000" b="1" dirty="0">
                  <a:latin typeface="Segoe UI" pitchFamily="34" charset="0"/>
                  <a:ea typeface="Segoe UI" pitchFamily="34" charset="0"/>
                  <a:cs typeface="Segoe UI" pitchFamily="34" charset="0"/>
                </a:rPr>
                <a:t>~</a:t>
              </a:r>
              <a:r>
                <a:rPr kumimoji="1" lang="en-US" altLang="zh-CN" sz="2000" b="1" dirty="0">
                  <a:latin typeface="宋体" charset="-122"/>
                </a:rPr>
                <a:t>D0</a:t>
              </a:r>
              <a:r>
                <a:rPr kumimoji="1" lang="zh-CN" altLang="en-US" sz="2000" b="1" dirty="0">
                  <a:latin typeface="宋体" charset="-122"/>
                </a:rPr>
                <a:t>位</a:t>
              </a:r>
            </a:p>
          </p:txBody>
        </p:sp>
        <p:sp>
          <p:nvSpPr>
            <p:cNvPr id="95258" name="Text Box 26"/>
            <p:cNvSpPr txBox="1">
              <a:spLocks noChangeArrowheads="1"/>
            </p:cNvSpPr>
            <p:nvPr/>
          </p:nvSpPr>
          <p:spPr bwMode="auto">
            <a:xfrm>
              <a:off x="4128" y="1920"/>
              <a:ext cx="1104" cy="43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根据状态变化进行相应处理</a:t>
              </a:r>
            </a:p>
          </p:txBody>
        </p:sp>
        <p:sp>
          <p:nvSpPr>
            <p:cNvPr id="95259" name="Line 27"/>
            <p:cNvSpPr>
              <a:spLocks noChangeShapeType="1"/>
            </p:cNvSpPr>
            <p:nvPr/>
          </p:nvSpPr>
          <p:spPr bwMode="auto">
            <a:xfrm>
              <a:off x="1104" y="2544"/>
              <a:ext cx="3552" cy="0"/>
            </a:xfrm>
            <a:prstGeom prst="line">
              <a:avLst/>
            </a:prstGeom>
            <a:noFill/>
            <a:ln w="19050">
              <a:solidFill>
                <a:schemeClr val="tx1"/>
              </a:solidFill>
              <a:round/>
              <a:headEnd/>
              <a:tailEnd/>
            </a:ln>
          </p:spPr>
          <p:txBody>
            <a:bodyPr/>
            <a:lstStyle/>
            <a:p>
              <a:endParaRPr lang="zh-CN" altLang="en-US"/>
            </a:p>
          </p:txBody>
        </p:sp>
        <p:sp>
          <p:nvSpPr>
            <p:cNvPr id="95260" name="Line 28"/>
            <p:cNvSpPr>
              <a:spLocks noChangeShapeType="1"/>
            </p:cNvSpPr>
            <p:nvPr/>
          </p:nvSpPr>
          <p:spPr bwMode="auto">
            <a:xfrm>
              <a:off x="1104" y="2352"/>
              <a:ext cx="0" cy="192"/>
            </a:xfrm>
            <a:prstGeom prst="line">
              <a:avLst/>
            </a:prstGeom>
            <a:noFill/>
            <a:ln w="19050">
              <a:solidFill>
                <a:schemeClr val="tx1"/>
              </a:solidFill>
              <a:round/>
              <a:headEnd/>
              <a:tailEnd type="triangle" w="sm" len="med"/>
            </a:ln>
          </p:spPr>
          <p:txBody>
            <a:bodyPr/>
            <a:lstStyle/>
            <a:p>
              <a:endParaRPr lang="zh-CN" altLang="en-US"/>
            </a:p>
          </p:txBody>
        </p:sp>
        <p:sp>
          <p:nvSpPr>
            <p:cNvPr id="95261" name="Line 29"/>
            <p:cNvSpPr>
              <a:spLocks noChangeShapeType="1"/>
            </p:cNvSpPr>
            <p:nvPr/>
          </p:nvSpPr>
          <p:spPr bwMode="auto">
            <a:xfrm>
              <a:off x="1104" y="1728"/>
              <a:ext cx="0" cy="192"/>
            </a:xfrm>
            <a:prstGeom prst="line">
              <a:avLst/>
            </a:prstGeom>
            <a:noFill/>
            <a:ln w="19050">
              <a:solidFill>
                <a:schemeClr val="tx1"/>
              </a:solidFill>
              <a:round/>
              <a:headEnd/>
              <a:tailEnd type="triangle" w="sm" len="med"/>
            </a:ln>
          </p:spPr>
          <p:txBody>
            <a:bodyPr/>
            <a:lstStyle/>
            <a:p>
              <a:endParaRPr lang="zh-CN" altLang="en-US"/>
            </a:p>
          </p:txBody>
        </p:sp>
        <p:sp>
          <p:nvSpPr>
            <p:cNvPr id="95262" name="Line 30"/>
            <p:cNvSpPr>
              <a:spLocks noChangeShapeType="1"/>
            </p:cNvSpPr>
            <p:nvPr/>
          </p:nvSpPr>
          <p:spPr bwMode="auto">
            <a:xfrm>
              <a:off x="4656" y="1728"/>
              <a:ext cx="0" cy="192"/>
            </a:xfrm>
            <a:prstGeom prst="line">
              <a:avLst/>
            </a:prstGeom>
            <a:noFill/>
            <a:ln w="19050">
              <a:solidFill>
                <a:schemeClr val="tx1"/>
              </a:solidFill>
              <a:round/>
              <a:headEnd/>
              <a:tailEnd type="triangle" w="sm" len="med"/>
            </a:ln>
          </p:spPr>
          <p:txBody>
            <a:bodyPr/>
            <a:lstStyle/>
            <a:p>
              <a:endParaRPr lang="zh-CN" altLang="en-US"/>
            </a:p>
          </p:txBody>
        </p:sp>
        <p:sp>
          <p:nvSpPr>
            <p:cNvPr id="95263" name="Line 31"/>
            <p:cNvSpPr>
              <a:spLocks noChangeShapeType="1"/>
            </p:cNvSpPr>
            <p:nvPr/>
          </p:nvSpPr>
          <p:spPr bwMode="auto">
            <a:xfrm>
              <a:off x="4656" y="2352"/>
              <a:ext cx="0" cy="192"/>
            </a:xfrm>
            <a:prstGeom prst="line">
              <a:avLst/>
            </a:prstGeom>
            <a:noFill/>
            <a:ln w="19050">
              <a:solidFill>
                <a:schemeClr val="tx1"/>
              </a:solidFill>
              <a:round/>
              <a:headEnd/>
              <a:tailEnd type="triangle" w="sm" len="med"/>
            </a:ln>
          </p:spPr>
          <p:txBody>
            <a:bodyPr/>
            <a:lstStyle/>
            <a:p>
              <a:endParaRPr lang="zh-CN" altLang="en-US"/>
            </a:p>
          </p:txBody>
        </p:sp>
        <p:sp>
          <p:nvSpPr>
            <p:cNvPr id="95264" name="Line 32"/>
            <p:cNvSpPr>
              <a:spLocks noChangeShapeType="1"/>
            </p:cNvSpPr>
            <p:nvPr/>
          </p:nvSpPr>
          <p:spPr bwMode="auto">
            <a:xfrm>
              <a:off x="2064" y="1728"/>
              <a:ext cx="0" cy="192"/>
            </a:xfrm>
            <a:prstGeom prst="line">
              <a:avLst/>
            </a:prstGeom>
            <a:noFill/>
            <a:ln w="19050">
              <a:solidFill>
                <a:schemeClr val="tx1"/>
              </a:solidFill>
              <a:round/>
              <a:headEnd/>
              <a:tailEnd type="triangle" w="sm" len="med"/>
            </a:ln>
          </p:spPr>
          <p:txBody>
            <a:bodyPr/>
            <a:lstStyle/>
            <a:p>
              <a:endParaRPr lang="zh-CN" altLang="en-US"/>
            </a:p>
          </p:txBody>
        </p:sp>
        <p:sp>
          <p:nvSpPr>
            <p:cNvPr id="95265" name="Line 33"/>
            <p:cNvSpPr>
              <a:spLocks noChangeShapeType="1"/>
            </p:cNvSpPr>
            <p:nvPr/>
          </p:nvSpPr>
          <p:spPr bwMode="auto">
            <a:xfrm>
              <a:off x="3312" y="2304"/>
              <a:ext cx="0" cy="240"/>
            </a:xfrm>
            <a:prstGeom prst="line">
              <a:avLst/>
            </a:prstGeom>
            <a:noFill/>
            <a:ln w="19050">
              <a:solidFill>
                <a:schemeClr val="tx1"/>
              </a:solidFill>
              <a:round/>
              <a:headEnd/>
              <a:tailEnd type="triangle" w="sm" len="med"/>
            </a:ln>
          </p:spPr>
          <p:txBody>
            <a:bodyPr/>
            <a:lstStyle/>
            <a:p>
              <a:endParaRPr lang="zh-CN" altLang="en-US"/>
            </a:p>
          </p:txBody>
        </p:sp>
        <p:sp>
          <p:nvSpPr>
            <p:cNvPr id="95266" name="Line 34"/>
            <p:cNvSpPr>
              <a:spLocks noChangeShapeType="1"/>
            </p:cNvSpPr>
            <p:nvPr/>
          </p:nvSpPr>
          <p:spPr bwMode="auto">
            <a:xfrm>
              <a:off x="2448" y="2544"/>
              <a:ext cx="0" cy="144"/>
            </a:xfrm>
            <a:prstGeom prst="line">
              <a:avLst/>
            </a:prstGeom>
            <a:noFill/>
            <a:ln w="19050">
              <a:solidFill>
                <a:schemeClr val="tx1"/>
              </a:solidFill>
              <a:round/>
              <a:headEnd/>
              <a:tailEnd type="triangle" w="sm" len="med"/>
            </a:ln>
          </p:spPr>
          <p:txBody>
            <a:bodyPr/>
            <a:lstStyle/>
            <a:p>
              <a:endParaRPr lang="zh-CN" altLang="en-US"/>
            </a:p>
          </p:txBody>
        </p:sp>
        <p:sp>
          <p:nvSpPr>
            <p:cNvPr id="95267" name="Line 35"/>
            <p:cNvSpPr>
              <a:spLocks noChangeShapeType="1"/>
            </p:cNvSpPr>
            <p:nvPr/>
          </p:nvSpPr>
          <p:spPr bwMode="auto">
            <a:xfrm>
              <a:off x="384" y="3264"/>
              <a:ext cx="1632" cy="0"/>
            </a:xfrm>
            <a:prstGeom prst="line">
              <a:avLst/>
            </a:prstGeom>
            <a:noFill/>
            <a:ln w="19050">
              <a:solidFill>
                <a:schemeClr val="tx1"/>
              </a:solidFill>
              <a:round/>
              <a:headEnd/>
              <a:tailEnd/>
            </a:ln>
          </p:spPr>
          <p:txBody>
            <a:bodyPr/>
            <a:lstStyle/>
            <a:p>
              <a:endParaRPr lang="zh-CN" altLang="en-US"/>
            </a:p>
          </p:txBody>
        </p:sp>
        <p:sp>
          <p:nvSpPr>
            <p:cNvPr id="95268" name="Line 36"/>
            <p:cNvSpPr>
              <a:spLocks noChangeShapeType="1"/>
            </p:cNvSpPr>
            <p:nvPr/>
          </p:nvSpPr>
          <p:spPr bwMode="auto">
            <a:xfrm flipH="1">
              <a:off x="384" y="1104"/>
              <a:ext cx="0" cy="2160"/>
            </a:xfrm>
            <a:prstGeom prst="line">
              <a:avLst/>
            </a:prstGeom>
            <a:noFill/>
            <a:ln w="19050">
              <a:solidFill>
                <a:schemeClr val="tx1"/>
              </a:solidFill>
              <a:round/>
              <a:headEnd/>
              <a:tailEnd type="none" w="sm" len="med"/>
            </a:ln>
          </p:spPr>
          <p:txBody>
            <a:bodyPr/>
            <a:lstStyle/>
            <a:p>
              <a:endParaRPr lang="zh-CN" altLang="en-US"/>
            </a:p>
          </p:txBody>
        </p:sp>
        <p:sp>
          <p:nvSpPr>
            <p:cNvPr id="95269" name="Line 37"/>
            <p:cNvSpPr>
              <a:spLocks noChangeShapeType="1"/>
            </p:cNvSpPr>
            <p:nvPr/>
          </p:nvSpPr>
          <p:spPr bwMode="auto">
            <a:xfrm>
              <a:off x="2400" y="576"/>
              <a:ext cx="0" cy="240"/>
            </a:xfrm>
            <a:prstGeom prst="line">
              <a:avLst/>
            </a:prstGeom>
            <a:noFill/>
            <a:ln w="19050">
              <a:solidFill>
                <a:schemeClr val="tx1"/>
              </a:solidFill>
              <a:round/>
              <a:headEnd/>
              <a:tailEnd type="triangle" w="sm" len="med"/>
            </a:ln>
          </p:spPr>
          <p:txBody>
            <a:bodyPr/>
            <a:lstStyle/>
            <a:p>
              <a:endParaRPr lang="zh-CN" altLang="en-US"/>
            </a:p>
          </p:txBody>
        </p:sp>
        <p:sp>
          <p:nvSpPr>
            <p:cNvPr id="95270" name="Line 38"/>
            <p:cNvSpPr>
              <a:spLocks noChangeShapeType="1"/>
            </p:cNvSpPr>
            <p:nvPr/>
          </p:nvSpPr>
          <p:spPr bwMode="auto">
            <a:xfrm>
              <a:off x="384" y="1104"/>
              <a:ext cx="2016" cy="0"/>
            </a:xfrm>
            <a:prstGeom prst="line">
              <a:avLst/>
            </a:prstGeom>
            <a:noFill/>
            <a:ln w="19050">
              <a:solidFill>
                <a:schemeClr val="tx1"/>
              </a:solidFill>
              <a:round/>
              <a:headEnd/>
              <a:tailEnd type="triangle" w="sm" len="med"/>
            </a:ln>
          </p:spPr>
          <p:txBody>
            <a:bodyPr/>
            <a:lstStyle/>
            <a:p>
              <a:endParaRPr lang="zh-CN" altLang="en-US"/>
            </a:p>
          </p:txBody>
        </p:sp>
        <p:sp>
          <p:nvSpPr>
            <p:cNvPr id="95271" name="Text Box 39"/>
            <p:cNvSpPr txBox="1">
              <a:spLocks noChangeArrowheads="1"/>
            </p:cNvSpPr>
            <p:nvPr/>
          </p:nvSpPr>
          <p:spPr bwMode="auto">
            <a:xfrm>
              <a:off x="2064" y="3648"/>
              <a:ext cx="816"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中断返回</a:t>
              </a:r>
            </a:p>
          </p:txBody>
        </p:sp>
        <p:sp>
          <p:nvSpPr>
            <p:cNvPr id="95272" name="Line 40"/>
            <p:cNvSpPr>
              <a:spLocks noChangeShapeType="1"/>
            </p:cNvSpPr>
            <p:nvPr/>
          </p:nvSpPr>
          <p:spPr bwMode="auto">
            <a:xfrm flipH="1">
              <a:off x="2736" y="912"/>
              <a:ext cx="528" cy="0"/>
            </a:xfrm>
            <a:prstGeom prst="line">
              <a:avLst/>
            </a:prstGeom>
            <a:noFill/>
            <a:ln w="19050">
              <a:solidFill>
                <a:schemeClr val="accent2"/>
              </a:solidFill>
              <a:round/>
              <a:headEnd/>
              <a:tailEnd type="triangle" w="sm" len="med"/>
            </a:ln>
          </p:spPr>
          <p:txBody>
            <a:bodyPr/>
            <a:lstStyle/>
            <a:p>
              <a:endParaRPr lang="zh-CN" altLang="en-US"/>
            </a:p>
          </p:txBody>
        </p:sp>
        <p:sp>
          <p:nvSpPr>
            <p:cNvPr id="95273" name="Text Box 41"/>
            <p:cNvSpPr txBox="1">
              <a:spLocks noChangeArrowheads="1"/>
            </p:cNvSpPr>
            <p:nvPr/>
          </p:nvSpPr>
          <p:spPr bwMode="auto">
            <a:xfrm>
              <a:off x="2928" y="1598"/>
              <a:ext cx="864" cy="192"/>
            </a:xfrm>
            <a:prstGeom prst="rect">
              <a:avLst/>
            </a:prstGeom>
            <a:noFill/>
            <a:ln w="9525">
              <a:noFill/>
              <a:miter lim="800000"/>
              <a:headEnd/>
              <a:tailEnd/>
            </a:ln>
          </p:spPr>
          <p:txBody>
            <a:bodyPr lIns="18000" tIns="10800" rIns="18000" bIns="10800" anchor="ctr"/>
            <a:lstStyle/>
            <a:p>
              <a:pPr algn="ctr" eaLnBrk="0" hangingPunct="0"/>
              <a:r>
                <a:rPr kumimoji="1" lang="zh-CN" altLang="en-US" sz="2000" b="1">
                  <a:latin typeface="宋体" charset="-122"/>
                </a:rPr>
                <a:t>发送完毕？</a:t>
              </a:r>
            </a:p>
          </p:txBody>
        </p:sp>
        <p:sp>
          <p:nvSpPr>
            <p:cNvPr id="95274" name="Line 42"/>
            <p:cNvSpPr>
              <a:spLocks noChangeShapeType="1"/>
            </p:cNvSpPr>
            <p:nvPr/>
          </p:nvSpPr>
          <p:spPr bwMode="auto">
            <a:xfrm>
              <a:off x="3312" y="1872"/>
              <a:ext cx="0" cy="192"/>
            </a:xfrm>
            <a:prstGeom prst="line">
              <a:avLst/>
            </a:prstGeom>
            <a:noFill/>
            <a:ln w="19050">
              <a:solidFill>
                <a:schemeClr val="tx1"/>
              </a:solidFill>
              <a:round/>
              <a:headEnd/>
              <a:tailEnd type="triangle" w="sm" len="med"/>
            </a:ln>
          </p:spPr>
          <p:txBody>
            <a:bodyPr/>
            <a:lstStyle/>
            <a:p>
              <a:endParaRPr lang="zh-CN" altLang="en-US"/>
            </a:p>
          </p:txBody>
        </p:sp>
        <p:sp>
          <p:nvSpPr>
            <p:cNvPr id="95275" name="AutoShape 43"/>
            <p:cNvSpPr>
              <a:spLocks noChangeArrowheads="1"/>
            </p:cNvSpPr>
            <p:nvPr/>
          </p:nvSpPr>
          <p:spPr bwMode="auto">
            <a:xfrm>
              <a:off x="2736" y="1488"/>
              <a:ext cx="1152" cy="384"/>
            </a:xfrm>
            <a:prstGeom prst="flowChartDecision">
              <a:avLst/>
            </a:prstGeom>
            <a:noFill/>
            <a:ln w="19050">
              <a:solidFill>
                <a:schemeClr val="tx1"/>
              </a:solidFill>
              <a:miter lim="800000"/>
              <a:headEnd/>
              <a:tailEnd/>
            </a:ln>
          </p:spPr>
          <p:txBody>
            <a:bodyPr wrap="none" anchor="ctr"/>
            <a:lstStyle/>
            <a:p>
              <a:endParaRPr lang="zh-CN" altLang="en-US"/>
            </a:p>
          </p:txBody>
        </p:sp>
        <p:sp>
          <p:nvSpPr>
            <p:cNvPr id="95276" name="Line 44"/>
            <p:cNvSpPr>
              <a:spLocks noChangeShapeType="1"/>
            </p:cNvSpPr>
            <p:nvPr/>
          </p:nvSpPr>
          <p:spPr bwMode="auto">
            <a:xfrm>
              <a:off x="2592" y="1680"/>
              <a:ext cx="144" cy="0"/>
            </a:xfrm>
            <a:prstGeom prst="line">
              <a:avLst/>
            </a:prstGeom>
            <a:noFill/>
            <a:ln w="19050">
              <a:solidFill>
                <a:schemeClr val="tx1"/>
              </a:solidFill>
              <a:round/>
              <a:headEnd/>
              <a:tailEnd/>
            </a:ln>
          </p:spPr>
          <p:txBody>
            <a:bodyPr/>
            <a:lstStyle/>
            <a:p>
              <a:endParaRPr lang="zh-CN" altLang="en-US"/>
            </a:p>
          </p:txBody>
        </p:sp>
        <p:sp>
          <p:nvSpPr>
            <p:cNvPr id="95277" name="Text Box 45"/>
            <p:cNvSpPr txBox="1">
              <a:spLocks noChangeArrowheads="1"/>
            </p:cNvSpPr>
            <p:nvPr/>
          </p:nvSpPr>
          <p:spPr bwMode="auto">
            <a:xfrm>
              <a:off x="3168" y="1836"/>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N</a:t>
              </a:r>
            </a:p>
          </p:txBody>
        </p:sp>
        <p:sp>
          <p:nvSpPr>
            <p:cNvPr id="95278" name="Text Box 46"/>
            <p:cNvSpPr txBox="1">
              <a:spLocks noChangeArrowheads="1"/>
            </p:cNvSpPr>
            <p:nvPr/>
          </p:nvSpPr>
          <p:spPr bwMode="auto">
            <a:xfrm>
              <a:off x="2640" y="1488"/>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b="1">
                  <a:latin typeface="宋体" charset="-122"/>
                </a:rPr>
                <a:t>Y</a:t>
              </a:r>
            </a:p>
          </p:txBody>
        </p:sp>
        <p:sp>
          <p:nvSpPr>
            <p:cNvPr id="95279" name="Line 47"/>
            <p:cNvSpPr>
              <a:spLocks noChangeShapeType="1"/>
            </p:cNvSpPr>
            <p:nvPr/>
          </p:nvSpPr>
          <p:spPr bwMode="auto">
            <a:xfrm>
              <a:off x="2592" y="1680"/>
              <a:ext cx="0" cy="864"/>
            </a:xfrm>
            <a:prstGeom prst="line">
              <a:avLst/>
            </a:prstGeom>
            <a:noFill/>
            <a:ln w="19050">
              <a:solidFill>
                <a:schemeClr val="tx1"/>
              </a:solidFill>
              <a:round/>
              <a:headEnd/>
              <a:tailEnd type="triangle" w="sm" len="med"/>
            </a:ln>
          </p:spPr>
          <p:txBody>
            <a:bodyPr/>
            <a:lstStyle/>
            <a:p>
              <a:endParaRPr lang="zh-CN" altLang="en-US"/>
            </a:p>
          </p:txBody>
        </p:sp>
        <p:sp>
          <p:nvSpPr>
            <p:cNvPr id="95280" name="Text Box 48"/>
            <p:cNvSpPr txBox="1">
              <a:spLocks noChangeArrowheads="1"/>
            </p:cNvSpPr>
            <p:nvPr/>
          </p:nvSpPr>
          <p:spPr bwMode="auto">
            <a:xfrm>
              <a:off x="1728" y="1920"/>
              <a:ext cx="720" cy="43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处理接收的字符</a:t>
              </a:r>
            </a:p>
          </p:txBody>
        </p:sp>
        <p:sp>
          <p:nvSpPr>
            <p:cNvPr id="95281" name="Line 49"/>
            <p:cNvSpPr>
              <a:spLocks noChangeShapeType="1"/>
            </p:cNvSpPr>
            <p:nvPr/>
          </p:nvSpPr>
          <p:spPr bwMode="auto">
            <a:xfrm>
              <a:off x="2064" y="2352"/>
              <a:ext cx="0" cy="192"/>
            </a:xfrm>
            <a:prstGeom prst="line">
              <a:avLst/>
            </a:prstGeom>
            <a:noFill/>
            <a:ln w="19050">
              <a:solidFill>
                <a:schemeClr val="tx1"/>
              </a:solidFill>
              <a:round/>
              <a:headEnd/>
              <a:tailEnd type="triangle" w="sm" len="med"/>
            </a:ln>
          </p:spPr>
          <p:txBody>
            <a:bodyPr/>
            <a:lstStyle/>
            <a:p>
              <a:endParaRPr lang="zh-CN" altLang="en-US"/>
            </a:p>
          </p:txBody>
        </p:sp>
        <p:sp>
          <p:nvSpPr>
            <p:cNvPr id="95282" name="Text Box 50"/>
            <p:cNvSpPr txBox="1">
              <a:spLocks noChangeArrowheads="1"/>
            </p:cNvSpPr>
            <p:nvPr/>
          </p:nvSpPr>
          <p:spPr bwMode="auto">
            <a:xfrm>
              <a:off x="2112" y="2688"/>
              <a:ext cx="672"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b="1">
                  <a:latin typeface="宋体" charset="-122"/>
                </a:rPr>
                <a:t>读</a:t>
              </a:r>
              <a:r>
                <a:rPr kumimoji="1" lang="en-US" altLang="zh-CN" sz="2000" b="1">
                  <a:latin typeface="宋体" charset="-122"/>
                </a:rPr>
                <a:t>IIR</a:t>
              </a:r>
            </a:p>
          </p:txBody>
        </p:sp>
        <p:sp>
          <p:nvSpPr>
            <p:cNvPr id="95283" name="Line 51"/>
            <p:cNvSpPr>
              <a:spLocks noChangeShapeType="1"/>
            </p:cNvSpPr>
            <p:nvPr/>
          </p:nvSpPr>
          <p:spPr bwMode="auto">
            <a:xfrm>
              <a:off x="2448" y="2928"/>
              <a:ext cx="0" cy="192"/>
            </a:xfrm>
            <a:prstGeom prst="line">
              <a:avLst/>
            </a:prstGeom>
            <a:noFill/>
            <a:ln w="19050">
              <a:solidFill>
                <a:schemeClr val="tx1"/>
              </a:solidFill>
              <a:round/>
              <a:headEnd/>
              <a:tailEnd type="triangle" w="sm" len="med"/>
            </a:ln>
          </p:spPr>
          <p:txBody>
            <a:bodyPr/>
            <a:lstStyle/>
            <a:p>
              <a:endParaRPr lang="zh-CN" altLang="en-US"/>
            </a:p>
          </p:txBody>
        </p:sp>
      </p:grpSp>
      <p:sp>
        <p:nvSpPr>
          <p:cNvPr id="95235" name="Rectangle 55">
            <a:hlinkClick r:id="rId2" action="ppaction://hlinksldjump"/>
          </p:cNvPr>
          <p:cNvSpPr>
            <a:spLocks noChangeArrowheads="1"/>
          </p:cNvSpPr>
          <p:nvPr/>
        </p:nvSpPr>
        <p:spPr bwMode="auto">
          <a:xfrm>
            <a:off x="3222625" y="1223963"/>
            <a:ext cx="1214438" cy="539750"/>
          </a:xfrm>
          <a:prstGeom prst="rect">
            <a:avLst/>
          </a:prstGeom>
          <a:noFill/>
          <a:ln w="9525">
            <a:solidFill>
              <a:schemeClr val="tx1"/>
            </a:solidFill>
            <a:prstDash val="dashDot"/>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 Box 2"/>
          <p:cNvSpPr txBox="1">
            <a:spLocks noChangeArrowheads="1"/>
          </p:cNvSpPr>
          <p:nvPr/>
        </p:nvSpPr>
        <p:spPr bwMode="auto">
          <a:xfrm>
            <a:off x="476250" y="975204"/>
            <a:ext cx="8667750" cy="5109091"/>
          </a:xfrm>
          <a:prstGeom prst="rect">
            <a:avLst/>
          </a:prstGeom>
          <a:solidFill>
            <a:schemeClr val="bg1"/>
          </a:solidFill>
          <a:ln w="9525">
            <a:noFill/>
            <a:miter lim="800000"/>
            <a:headEnd/>
            <a:tailEnd/>
          </a:ln>
        </p:spPr>
        <p:txBody>
          <a:bodyPr wrap="square">
            <a:spAutoFit/>
          </a:bodyPr>
          <a:lstStyle/>
          <a:p>
            <a:pPr eaLnBrk="0" hangingPunct="0">
              <a:lnSpc>
                <a:spcPct val="95000"/>
              </a:lnSpc>
            </a:pPr>
            <a:r>
              <a:rPr kumimoji="1" lang="zh-CN" altLang="en-US" sz="2000" dirty="0">
                <a:solidFill>
                  <a:srgbClr val="008000"/>
                </a:solidFill>
                <a:latin typeface="宋体" charset="-122"/>
              </a:rPr>
              <a:t>；向量中断服务程序</a:t>
            </a:r>
          </a:p>
          <a:p>
            <a:pPr eaLnBrk="0" hangingPunct="0">
              <a:lnSpc>
                <a:spcPct val="110000"/>
              </a:lnSpc>
            </a:pPr>
            <a:r>
              <a:rPr kumimoji="1" lang="en-US" altLang="zh-CN" sz="2000" dirty="0">
                <a:latin typeface="宋体" charset="-122"/>
              </a:rPr>
              <a:t>INTSVR  PROC</a:t>
            </a:r>
          </a:p>
          <a:p>
            <a:pPr eaLnBrk="0" hangingPunct="0">
              <a:lnSpc>
                <a:spcPct val="95000"/>
              </a:lnSpc>
            </a:pPr>
            <a:r>
              <a:rPr kumimoji="1" lang="en-US" altLang="zh-CN" sz="2000" dirty="0">
                <a:latin typeface="宋体" charset="-122"/>
              </a:rPr>
              <a:t>        PUSH AX</a:t>
            </a:r>
            <a:endParaRPr kumimoji="1" lang="en-US" altLang="zh-CN" sz="2000" dirty="0">
              <a:solidFill>
                <a:srgbClr val="990099"/>
              </a:solidFill>
              <a:latin typeface="宋体" charset="-122"/>
            </a:endParaRPr>
          </a:p>
          <a:p>
            <a:pPr eaLnBrk="0" hangingPunct="0">
              <a:lnSpc>
                <a:spcPct val="95000"/>
              </a:lnSpc>
            </a:pPr>
            <a:r>
              <a:rPr kumimoji="1" lang="en-US" altLang="zh-CN" sz="2000" dirty="0">
                <a:latin typeface="宋体" charset="-122"/>
              </a:rPr>
              <a:t>        MOV  DX</a:t>
            </a:r>
            <a:r>
              <a:rPr kumimoji="1" lang="zh-CN" altLang="en-US" sz="2000" dirty="0">
                <a:latin typeface="宋体" charset="-122"/>
              </a:rPr>
              <a:t>，</a:t>
            </a:r>
            <a:r>
              <a:rPr kumimoji="1" lang="en-US" altLang="zh-CN" sz="2000" dirty="0">
                <a:latin typeface="宋体" charset="-122"/>
                <a:hlinkClick r:id="rId2" action="ppaction://hlinksldjump"/>
              </a:rPr>
              <a:t>3FAH</a:t>
            </a:r>
            <a:r>
              <a:rPr kumimoji="1" lang="en-US" altLang="zh-CN" sz="2000" dirty="0">
                <a:latin typeface="宋体" charset="-122"/>
              </a:rPr>
              <a:t>    </a:t>
            </a:r>
            <a:r>
              <a:rPr kumimoji="1" lang="zh-CN" altLang="en-US" sz="2000" dirty="0">
                <a:solidFill>
                  <a:srgbClr val="008000"/>
                </a:solidFill>
                <a:latin typeface="宋体" charset="-122"/>
              </a:rPr>
              <a:t>；</a:t>
            </a:r>
            <a:r>
              <a:rPr kumimoji="1" lang="zh-CN" altLang="en-US" sz="2000" dirty="0">
                <a:solidFill>
                  <a:srgbClr val="008000"/>
                </a:solidFill>
                <a:latin typeface="宋体" charset="-122"/>
                <a:hlinkClick r:id="rId3" action="ppaction://hlinksldjump"/>
              </a:rPr>
              <a:t>中断识别寄存器</a:t>
            </a:r>
            <a:r>
              <a:rPr kumimoji="1" lang="en-US" altLang="zh-CN" sz="2000" dirty="0">
                <a:solidFill>
                  <a:srgbClr val="008000"/>
                </a:solidFill>
                <a:latin typeface="宋体" charset="-122"/>
              </a:rPr>
              <a:t>IIR</a:t>
            </a:r>
            <a:r>
              <a:rPr kumimoji="1" lang="zh-CN" altLang="en-US" sz="2000" dirty="0">
                <a:solidFill>
                  <a:srgbClr val="008000"/>
                </a:solidFill>
                <a:latin typeface="宋体" charset="-122"/>
              </a:rPr>
              <a:t>端口地址</a:t>
            </a:r>
          </a:p>
          <a:p>
            <a:pPr eaLnBrk="0" hangingPunct="0">
              <a:lnSpc>
                <a:spcPct val="95000"/>
              </a:lnSpc>
            </a:pPr>
            <a:r>
              <a:rPr kumimoji="1" lang="zh-CN" altLang="en-US" sz="2000" dirty="0">
                <a:latin typeface="宋体" charset="-122"/>
              </a:rPr>
              <a:t>        </a:t>
            </a:r>
            <a:r>
              <a:rPr kumimoji="1" lang="en-US" altLang="zh-CN" sz="2000" dirty="0">
                <a:latin typeface="宋体" charset="-122"/>
              </a:rPr>
              <a:t>IN   AL</a:t>
            </a:r>
            <a:r>
              <a:rPr kumimoji="1" lang="zh-CN" altLang="en-US" sz="2000" dirty="0">
                <a:latin typeface="宋体" charset="-122"/>
              </a:rPr>
              <a:t>，</a:t>
            </a:r>
            <a:r>
              <a:rPr kumimoji="1" lang="en-US" altLang="zh-CN" sz="2000" dirty="0">
                <a:latin typeface="宋体" charset="-122"/>
              </a:rPr>
              <a:t>DX</a:t>
            </a:r>
          </a:p>
          <a:p>
            <a:pPr eaLnBrk="0" hangingPunct="0">
              <a:lnSpc>
                <a:spcPct val="95000"/>
              </a:lnSpc>
            </a:pPr>
            <a:r>
              <a:rPr kumimoji="1" lang="en-US" altLang="zh-CN" sz="2000" dirty="0" smtClean="0">
                <a:latin typeface="宋体" charset="-122"/>
              </a:rPr>
              <a:t>COM_BEG:CMP  AL</a:t>
            </a:r>
            <a:r>
              <a:rPr kumimoji="1" lang="zh-CN" altLang="en-US" sz="2000" dirty="0">
                <a:latin typeface="宋体" charset="-122"/>
              </a:rPr>
              <a:t>，</a:t>
            </a:r>
            <a:r>
              <a:rPr kumimoji="1" lang="en-US" altLang="zh-CN" sz="2000" dirty="0" smtClean="0">
                <a:latin typeface="宋体" charset="-122"/>
              </a:rPr>
              <a:t>06H     </a:t>
            </a:r>
            <a:r>
              <a:rPr kumimoji="1" lang="zh-CN" altLang="en-US" sz="2000" dirty="0">
                <a:solidFill>
                  <a:srgbClr val="008000"/>
                </a:solidFill>
                <a:latin typeface="宋体" charset="-122"/>
              </a:rPr>
              <a:t>；测试有无接收错误请求</a:t>
            </a:r>
          </a:p>
          <a:p>
            <a:pPr eaLnBrk="0" hangingPunct="0">
              <a:lnSpc>
                <a:spcPct val="95000"/>
              </a:lnSpc>
            </a:pPr>
            <a:r>
              <a:rPr kumimoji="1" lang="zh-CN" altLang="en-US" sz="2000" dirty="0">
                <a:latin typeface="宋体" charset="-122"/>
              </a:rPr>
              <a:t>        </a:t>
            </a:r>
            <a:r>
              <a:rPr kumimoji="1" lang="en-US" altLang="zh-CN" sz="2000" dirty="0" smtClean="0">
                <a:latin typeface="宋体" charset="-122"/>
              </a:rPr>
              <a:t>JZ   ERROR</a:t>
            </a:r>
            <a:endParaRPr kumimoji="1" lang="en-US" altLang="zh-CN" sz="2000" dirty="0">
              <a:latin typeface="宋体" charset="-122"/>
            </a:endParaRPr>
          </a:p>
          <a:p>
            <a:pPr eaLnBrk="0" hangingPunct="0">
              <a:lnSpc>
                <a:spcPct val="95000"/>
              </a:lnSpc>
            </a:pPr>
            <a:r>
              <a:rPr kumimoji="1" lang="en-US" altLang="zh-CN" sz="2000" dirty="0">
                <a:latin typeface="宋体" charset="-122"/>
              </a:rPr>
              <a:t>        TEST AL</a:t>
            </a:r>
            <a:r>
              <a:rPr kumimoji="1" lang="zh-CN" altLang="en-US" sz="2000" dirty="0">
                <a:latin typeface="宋体" charset="-122"/>
              </a:rPr>
              <a:t>，</a:t>
            </a:r>
            <a:r>
              <a:rPr kumimoji="1" lang="en-US" altLang="zh-CN" sz="2000" dirty="0">
                <a:latin typeface="宋体" charset="-122"/>
              </a:rPr>
              <a:t>04H     </a:t>
            </a:r>
            <a:r>
              <a:rPr kumimoji="1" lang="zh-CN" altLang="en-US" sz="2000" dirty="0">
                <a:solidFill>
                  <a:srgbClr val="008000"/>
                </a:solidFill>
                <a:latin typeface="宋体" charset="-122"/>
              </a:rPr>
              <a:t>；测试有无接收缓冲器</a:t>
            </a:r>
            <a:r>
              <a:rPr kumimoji="1" lang="en-US" altLang="zh-CN" sz="2000" dirty="0">
                <a:solidFill>
                  <a:srgbClr val="008000"/>
                </a:solidFill>
                <a:latin typeface="宋体" charset="-122"/>
              </a:rPr>
              <a:t>RBR</a:t>
            </a:r>
            <a:r>
              <a:rPr kumimoji="1" lang="zh-CN" altLang="en-US" sz="2000" dirty="0">
                <a:solidFill>
                  <a:srgbClr val="008000"/>
                </a:solidFill>
                <a:latin typeface="宋体" charset="-122"/>
              </a:rPr>
              <a:t>满请求</a:t>
            </a:r>
          </a:p>
          <a:p>
            <a:pPr eaLnBrk="0" hangingPunct="0">
              <a:lnSpc>
                <a:spcPct val="95000"/>
              </a:lnSpc>
            </a:pPr>
            <a:r>
              <a:rPr kumimoji="1" lang="zh-CN" altLang="en-US" sz="2000" dirty="0">
                <a:latin typeface="宋体" charset="-122"/>
              </a:rPr>
              <a:t>        </a:t>
            </a:r>
            <a:r>
              <a:rPr kumimoji="1" lang="en-US" altLang="zh-CN" sz="2000" dirty="0">
                <a:latin typeface="宋体" charset="-122"/>
              </a:rPr>
              <a:t>JNZ  RECV</a:t>
            </a:r>
          </a:p>
          <a:p>
            <a:pPr eaLnBrk="0" hangingPunct="0">
              <a:lnSpc>
                <a:spcPct val="95000"/>
              </a:lnSpc>
            </a:pPr>
            <a:r>
              <a:rPr kumimoji="1" lang="en-US" altLang="zh-CN" sz="2000" dirty="0">
                <a:latin typeface="宋体" charset="-122"/>
              </a:rPr>
              <a:t>        TEST AL</a:t>
            </a:r>
            <a:r>
              <a:rPr kumimoji="1" lang="zh-CN" altLang="en-US" sz="2000" dirty="0">
                <a:latin typeface="宋体" charset="-122"/>
              </a:rPr>
              <a:t>，</a:t>
            </a:r>
            <a:r>
              <a:rPr kumimoji="1" lang="en-US" altLang="zh-CN" sz="2000" dirty="0" smtClean="0">
                <a:latin typeface="宋体" charset="-122"/>
              </a:rPr>
              <a:t>02H     </a:t>
            </a:r>
            <a:r>
              <a:rPr kumimoji="1" lang="zh-CN" altLang="en-US" sz="2000" dirty="0">
                <a:solidFill>
                  <a:srgbClr val="008000"/>
                </a:solidFill>
                <a:latin typeface="宋体" charset="-122"/>
              </a:rPr>
              <a:t>；测试有无</a:t>
            </a:r>
            <a:r>
              <a:rPr kumimoji="1" lang="en-US" altLang="zh-CN" sz="2000" dirty="0">
                <a:solidFill>
                  <a:srgbClr val="008000"/>
                </a:solidFill>
                <a:latin typeface="宋体" charset="-122"/>
              </a:rPr>
              <a:t>MODEM</a:t>
            </a:r>
            <a:r>
              <a:rPr kumimoji="1" lang="zh-CN" altLang="en-US" sz="2000" dirty="0">
                <a:solidFill>
                  <a:srgbClr val="008000"/>
                </a:solidFill>
                <a:latin typeface="宋体" charset="-122"/>
              </a:rPr>
              <a:t>状态变化请求</a:t>
            </a:r>
          </a:p>
          <a:p>
            <a:pPr eaLnBrk="0" hangingPunct="0">
              <a:lnSpc>
                <a:spcPct val="95000"/>
              </a:lnSpc>
            </a:pPr>
            <a:r>
              <a:rPr kumimoji="1" lang="zh-CN" altLang="en-US" sz="2000" dirty="0">
                <a:latin typeface="宋体" charset="-122"/>
              </a:rPr>
              <a:t>        </a:t>
            </a:r>
            <a:r>
              <a:rPr kumimoji="1" lang="en-US" altLang="zh-CN" sz="2000" dirty="0" smtClean="0">
                <a:latin typeface="宋体" charset="-122"/>
              </a:rPr>
              <a:t>JZ  </a:t>
            </a:r>
            <a:r>
              <a:rPr kumimoji="1" lang="en-US" altLang="zh-CN" sz="2000" dirty="0">
                <a:latin typeface="宋体" charset="-122"/>
              </a:rPr>
              <a:t>MODM</a:t>
            </a:r>
          </a:p>
          <a:p>
            <a:pPr eaLnBrk="0" hangingPunct="0">
              <a:lnSpc>
                <a:spcPct val="95000"/>
              </a:lnSpc>
            </a:pPr>
            <a:r>
              <a:rPr kumimoji="1" lang="en-US" altLang="zh-CN" sz="2000" dirty="0">
                <a:latin typeface="宋体" charset="-122"/>
              </a:rPr>
              <a:t>TRANS:  MOV  AL</a:t>
            </a:r>
            <a:r>
              <a:rPr kumimoji="1" lang="zh-CN" altLang="en-US" sz="2000" dirty="0">
                <a:latin typeface="宋体" charset="-122"/>
              </a:rPr>
              <a:t>，</a:t>
            </a:r>
            <a:r>
              <a:rPr kumimoji="1" lang="en-US" altLang="zh-CN" sz="2000" dirty="0">
                <a:latin typeface="宋体" charset="-122"/>
              </a:rPr>
              <a:t>SENDBUF </a:t>
            </a:r>
            <a:r>
              <a:rPr kumimoji="1" lang="zh-CN" altLang="en-US" sz="2000" dirty="0">
                <a:solidFill>
                  <a:srgbClr val="008000"/>
                </a:solidFill>
                <a:latin typeface="宋体" charset="-122"/>
              </a:rPr>
              <a:t>；有发送保持寄存器</a:t>
            </a:r>
            <a:r>
              <a:rPr kumimoji="1" lang="en-US" altLang="zh-CN" sz="2000" dirty="0">
                <a:solidFill>
                  <a:srgbClr val="008000"/>
                </a:solidFill>
                <a:latin typeface="宋体" charset="-122"/>
              </a:rPr>
              <a:t>THR</a:t>
            </a:r>
            <a:r>
              <a:rPr kumimoji="1" lang="zh-CN" altLang="en-US" sz="2000" dirty="0">
                <a:solidFill>
                  <a:srgbClr val="008000"/>
                </a:solidFill>
                <a:latin typeface="宋体" charset="-122"/>
              </a:rPr>
              <a:t>空请求</a:t>
            </a:r>
          </a:p>
          <a:p>
            <a:pPr eaLnBrk="0" hangingPunct="0">
              <a:lnSpc>
                <a:spcPct val="95000"/>
              </a:lnSpc>
            </a:pPr>
            <a:r>
              <a:rPr kumimoji="1" lang="zh-CN" altLang="en-US" sz="2000" dirty="0">
                <a:latin typeface="宋体" charset="-122"/>
              </a:rPr>
              <a:t>        </a:t>
            </a:r>
            <a:r>
              <a:rPr kumimoji="1" lang="en-US" altLang="zh-CN" sz="2000" dirty="0">
                <a:latin typeface="宋体" charset="-122"/>
              </a:rPr>
              <a:t>CMP  AL</a:t>
            </a:r>
            <a:r>
              <a:rPr kumimoji="1" lang="zh-CN" altLang="en-US" sz="2000" dirty="0">
                <a:latin typeface="宋体" charset="-122"/>
              </a:rPr>
              <a:t>，</a:t>
            </a:r>
            <a:r>
              <a:rPr kumimoji="1" lang="zh-CN" altLang="en-US" sz="2000" dirty="0">
                <a:latin typeface="Times New Roman" pitchFamily="18" charset="0"/>
              </a:rPr>
              <a:t>’</a:t>
            </a:r>
            <a:r>
              <a:rPr kumimoji="1" lang="en-US" altLang="zh-CN" sz="2000" dirty="0">
                <a:latin typeface="宋体" charset="-122"/>
              </a:rPr>
              <a:t>$</a:t>
            </a:r>
            <a:r>
              <a:rPr kumimoji="1" lang="en-US" altLang="zh-CN" sz="2000" dirty="0">
                <a:latin typeface="Times New Roman" pitchFamily="18" charset="0"/>
              </a:rPr>
              <a:t>’</a:t>
            </a:r>
            <a:r>
              <a:rPr kumimoji="1" lang="en-US" altLang="zh-CN" sz="2000" dirty="0">
                <a:latin typeface="宋体" charset="-122"/>
              </a:rPr>
              <a:t>      </a:t>
            </a:r>
            <a:r>
              <a:rPr kumimoji="1" lang="zh-CN" altLang="en-US" sz="2000" dirty="0">
                <a:solidFill>
                  <a:srgbClr val="008000"/>
                </a:solidFill>
                <a:latin typeface="宋体" charset="-122"/>
              </a:rPr>
              <a:t>；判断是否发送完毕</a:t>
            </a:r>
          </a:p>
          <a:p>
            <a:pPr eaLnBrk="0" hangingPunct="0">
              <a:lnSpc>
                <a:spcPct val="95000"/>
              </a:lnSpc>
            </a:pPr>
            <a:r>
              <a:rPr kumimoji="1" lang="zh-CN" altLang="en-US" sz="2000" dirty="0">
                <a:latin typeface="宋体" charset="-122"/>
              </a:rPr>
              <a:t>        </a:t>
            </a:r>
            <a:r>
              <a:rPr kumimoji="1" lang="en-US" altLang="zh-CN" sz="2000" dirty="0">
                <a:latin typeface="宋体" charset="-122"/>
              </a:rPr>
              <a:t>JZ   COM_END</a:t>
            </a:r>
          </a:p>
          <a:p>
            <a:pPr eaLnBrk="0" hangingPunct="0">
              <a:lnSpc>
                <a:spcPct val="95000"/>
              </a:lnSpc>
            </a:pPr>
            <a:r>
              <a:rPr kumimoji="1" lang="en-US" altLang="zh-CN" sz="2000" dirty="0">
                <a:latin typeface="宋体" charset="-122"/>
              </a:rPr>
              <a:t>        MOV  DX</a:t>
            </a:r>
            <a:r>
              <a:rPr kumimoji="1" lang="zh-CN" altLang="en-US" sz="2000" dirty="0">
                <a:latin typeface="宋体" charset="-122"/>
              </a:rPr>
              <a:t>，</a:t>
            </a:r>
            <a:r>
              <a:rPr kumimoji="1" lang="en-US" altLang="zh-CN" sz="2000" dirty="0">
                <a:latin typeface="宋体" charset="-122"/>
              </a:rPr>
              <a:t>3F8H    </a:t>
            </a:r>
            <a:r>
              <a:rPr kumimoji="1" lang="zh-CN" altLang="en-US" sz="2000" dirty="0">
                <a:solidFill>
                  <a:srgbClr val="008000"/>
                </a:solidFill>
                <a:latin typeface="宋体" charset="-122"/>
              </a:rPr>
              <a:t>；发送保持寄存器</a:t>
            </a:r>
            <a:r>
              <a:rPr kumimoji="1" lang="en-US" altLang="zh-CN" sz="2000" dirty="0">
                <a:solidFill>
                  <a:srgbClr val="008000"/>
                </a:solidFill>
                <a:latin typeface="宋体" charset="-122"/>
              </a:rPr>
              <a:t>THR</a:t>
            </a:r>
            <a:r>
              <a:rPr kumimoji="1" lang="zh-CN" altLang="en-US" sz="2000" dirty="0">
                <a:solidFill>
                  <a:srgbClr val="008000"/>
                </a:solidFill>
                <a:latin typeface="宋体" charset="-122"/>
              </a:rPr>
              <a:t>端口地址</a:t>
            </a:r>
          </a:p>
          <a:p>
            <a:pPr eaLnBrk="0" hangingPunct="0">
              <a:lnSpc>
                <a:spcPct val="95000"/>
              </a:lnSpc>
            </a:pPr>
            <a:r>
              <a:rPr kumimoji="1" lang="zh-CN" altLang="en-US" sz="2000" dirty="0">
                <a:latin typeface="宋体" charset="-122"/>
              </a:rPr>
              <a:t>        </a:t>
            </a:r>
            <a:r>
              <a:rPr kumimoji="1" lang="en-US" altLang="zh-CN" sz="2000" dirty="0">
                <a:latin typeface="宋体" charset="-122"/>
              </a:rPr>
              <a:t>OUT  DX</a:t>
            </a:r>
            <a:r>
              <a:rPr kumimoji="1" lang="zh-CN" altLang="en-US" sz="2000" dirty="0">
                <a:latin typeface="宋体" charset="-122"/>
              </a:rPr>
              <a:t>，</a:t>
            </a:r>
            <a:r>
              <a:rPr kumimoji="1" lang="en-US" altLang="zh-CN" sz="2000" dirty="0">
                <a:latin typeface="宋体" charset="-122"/>
              </a:rPr>
              <a:t>AL</a:t>
            </a:r>
          </a:p>
          <a:p>
            <a:pPr eaLnBrk="0" hangingPunct="0">
              <a:lnSpc>
                <a:spcPct val="95000"/>
              </a:lnSpc>
            </a:pPr>
            <a:r>
              <a:rPr kumimoji="1" lang="en-US" altLang="zh-CN" sz="2000" dirty="0">
                <a:latin typeface="宋体" charset="-122"/>
              </a:rPr>
              <a:t>        JMP  COM_END</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ext Box 2"/>
          <p:cNvSpPr txBox="1">
            <a:spLocks noChangeArrowheads="1"/>
          </p:cNvSpPr>
          <p:nvPr/>
        </p:nvSpPr>
        <p:spPr bwMode="auto">
          <a:xfrm>
            <a:off x="476250" y="847447"/>
            <a:ext cx="8667750" cy="5416868"/>
          </a:xfrm>
          <a:prstGeom prst="rect">
            <a:avLst/>
          </a:prstGeom>
          <a:solidFill>
            <a:schemeClr val="bg1"/>
          </a:solidFill>
          <a:ln w="9525">
            <a:noFill/>
            <a:miter lim="800000"/>
            <a:headEnd/>
            <a:tailEnd/>
          </a:ln>
        </p:spPr>
        <p:txBody>
          <a:bodyPr wrap="square">
            <a:spAutoFit/>
          </a:bodyPr>
          <a:lstStyle/>
          <a:p>
            <a:pPr eaLnBrk="0" hangingPunct="0">
              <a:lnSpc>
                <a:spcPct val="90000"/>
              </a:lnSpc>
            </a:pPr>
            <a:r>
              <a:rPr kumimoji="1" lang="en-US" altLang="zh-CN" sz="2000" dirty="0">
                <a:solidFill>
                  <a:srgbClr val="FF3399"/>
                </a:solidFill>
                <a:latin typeface="宋体" charset="-122"/>
              </a:rPr>
              <a:t>    </a:t>
            </a:r>
            <a:r>
              <a:rPr kumimoji="1" lang="zh-CN" altLang="en-US" sz="2000" dirty="0">
                <a:solidFill>
                  <a:srgbClr val="008000"/>
                </a:solidFill>
                <a:latin typeface="宋体" charset="-122"/>
              </a:rPr>
              <a:t>；向量中断服务程序</a:t>
            </a:r>
            <a:r>
              <a:rPr kumimoji="1" lang="en-US" altLang="zh-CN" sz="2000" dirty="0">
                <a:solidFill>
                  <a:srgbClr val="008000"/>
                </a:solidFill>
                <a:latin typeface="宋体" charset="-122"/>
              </a:rPr>
              <a:t>(</a:t>
            </a:r>
            <a:r>
              <a:rPr kumimoji="1" lang="zh-CN" altLang="en-US" sz="2000" dirty="0">
                <a:solidFill>
                  <a:srgbClr val="008000"/>
                </a:solidFill>
                <a:latin typeface="宋体" charset="-122"/>
              </a:rPr>
              <a:t>续</a:t>
            </a:r>
            <a:r>
              <a:rPr kumimoji="1" lang="en-US" altLang="zh-CN" sz="2000" dirty="0">
                <a:solidFill>
                  <a:srgbClr val="008000"/>
                </a:solidFill>
                <a:latin typeface="宋体" charset="-122"/>
              </a:rPr>
              <a:t>)</a:t>
            </a:r>
          </a:p>
          <a:p>
            <a:pPr eaLnBrk="0" hangingPunct="0">
              <a:lnSpc>
                <a:spcPct val="110000"/>
              </a:lnSpc>
            </a:pPr>
            <a:r>
              <a:rPr kumimoji="1" lang="en-US" altLang="zh-CN" sz="2000" dirty="0">
                <a:latin typeface="宋体" charset="-122"/>
              </a:rPr>
              <a:t>RECV:   MOV  DX</a:t>
            </a:r>
            <a:r>
              <a:rPr kumimoji="1" lang="zh-CN" altLang="en-US" sz="2000" dirty="0">
                <a:latin typeface="宋体" charset="-122"/>
              </a:rPr>
              <a:t>，</a:t>
            </a:r>
            <a:r>
              <a:rPr kumimoji="1" lang="en-US" altLang="zh-CN" sz="2000" dirty="0">
                <a:latin typeface="宋体" charset="-122"/>
              </a:rPr>
              <a:t>3F8H  </a:t>
            </a:r>
            <a:r>
              <a:rPr kumimoji="1" lang="zh-CN" altLang="en-US" sz="2000" dirty="0">
                <a:solidFill>
                  <a:srgbClr val="008000"/>
                </a:solidFill>
                <a:latin typeface="宋体" charset="-122"/>
              </a:rPr>
              <a:t>；接收缓冲器</a:t>
            </a:r>
            <a:r>
              <a:rPr kumimoji="1" lang="en-US" altLang="zh-CN" sz="2000" dirty="0">
                <a:solidFill>
                  <a:srgbClr val="008000"/>
                </a:solidFill>
                <a:latin typeface="宋体" charset="-122"/>
              </a:rPr>
              <a:t>RBR</a:t>
            </a:r>
            <a:r>
              <a:rPr kumimoji="1" lang="zh-CN" altLang="en-US" sz="2000" dirty="0">
                <a:solidFill>
                  <a:srgbClr val="008000"/>
                </a:solidFill>
                <a:latin typeface="宋体" charset="-122"/>
              </a:rPr>
              <a:t>端口地址</a:t>
            </a:r>
          </a:p>
          <a:p>
            <a:pPr eaLnBrk="0" hangingPunct="0">
              <a:lnSpc>
                <a:spcPct val="90000"/>
              </a:lnSpc>
            </a:pPr>
            <a:r>
              <a:rPr kumimoji="1" lang="zh-CN" altLang="en-US" sz="2000" dirty="0">
                <a:latin typeface="宋体" charset="-122"/>
              </a:rPr>
              <a:t>        </a:t>
            </a:r>
            <a:r>
              <a:rPr kumimoji="1" lang="en-US" altLang="zh-CN" sz="2000" dirty="0">
                <a:latin typeface="宋体" charset="-122"/>
              </a:rPr>
              <a:t>IN   AL</a:t>
            </a:r>
            <a:r>
              <a:rPr kumimoji="1" lang="zh-CN" altLang="en-US" sz="2000" dirty="0">
                <a:latin typeface="宋体" charset="-122"/>
              </a:rPr>
              <a:t>，</a:t>
            </a:r>
            <a:r>
              <a:rPr kumimoji="1" lang="en-US" altLang="zh-CN" sz="2000" dirty="0">
                <a:latin typeface="宋体" charset="-122"/>
              </a:rPr>
              <a:t>DX</a:t>
            </a:r>
          </a:p>
          <a:p>
            <a:pPr eaLnBrk="0" hangingPunct="0">
              <a:lnSpc>
                <a:spcPct val="90000"/>
              </a:lnSpc>
            </a:pPr>
            <a:r>
              <a:rPr kumimoji="1" lang="en-US" altLang="zh-CN" sz="2000" dirty="0">
                <a:latin typeface="宋体" charset="-122"/>
              </a:rPr>
              <a:t>        </a:t>
            </a:r>
            <a:r>
              <a:rPr kumimoji="1" lang="en-US" altLang="zh-CN" sz="2000" dirty="0">
                <a:latin typeface="Times New Roman" pitchFamily="18" charset="0"/>
              </a:rPr>
              <a:t>……</a:t>
            </a:r>
            <a:endParaRPr kumimoji="1" lang="en-US" altLang="zh-CN" sz="2000" dirty="0">
              <a:latin typeface="宋体" charset="-122"/>
            </a:endParaRPr>
          </a:p>
          <a:p>
            <a:pPr eaLnBrk="0" hangingPunct="0">
              <a:lnSpc>
                <a:spcPct val="90000"/>
              </a:lnSpc>
            </a:pPr>
            <a:r>
              <a:rPr kumimoji="1" lang="en-US" altLang="zh-CN" sz="2000" dirty="0">
                <a:latin typeface="宋体" charset="-122"/>
              </a:rPr>
              <a:t>        JMP  COM_END</a:t>
            </a:r>
          </a:p>
          <a:p>
            <a:pPr eaLnBrk="0" hangingPunct="0">
              <a:lnSpc>
                <a:spcPct val="90000"/>
              </a:lnSpc>
            </a:pPr>
            <a:r>
              <a:rPr kumimoji="1" lang="en-US" altLang="zh-CN" sz="2000" dirty="0">
                <a:latin typeface="宋体" charset="-122"/>
              </a:rPr>
              <a:t>MODM:   MOV  DX</a:t>
            </a:r>
            <a:r>
              <a:rPr kumimoji="1" lang="zh-CN" altLang="en-US" sz="2000" dirty="0">
                <a:latin typeface="宋体" charset="-122"/>
              </a:rPr>
              <a:t>，</a:t>
            </a:r>
            <a:r>
              <a:rPr kumimoji="1" lang="en-US" altLang="zh-CN" sz="2000" dirty="0">
                <a:latin typeface="宋体" charset="-122"/>
              </a:rPr>
              <a:t>3FDH  </a:t>
            </a:r>
            <a:r>
              <a:rPr kumimoji="1" lang="zh-CN" altLang="en-US" sz="2000" dirty="0">
                <a:solidFill>
                  <a:srgbClr val="008000"/>
                </a:solidFill>
                <a:latin typeface="宋体" charset="-122"/>
              </a:rPr>
              <a:t>；</a:t>
            </a:r>
            <a:r>
              <a:rPr kumimoji="1" lang="en-US" altLang="zh-CN" sz="2000" dirty="0">
                <a:solidFill>
                  <a:srgbClr val="008000"/>
                </a:solidFill>
                <a:latin typeface="宋体" charset="-122"/>
              </a:rPr>
              <a:t>MODEM</a:t>
            </a:r>
            <a:r>
              <a:rPr kumimoji="1" lang="zh-CN" altLang="en-US" sz="2000" dirty="0">
                <a:solidFill>
                  <a:srgbClr val="008000"/>
                </a:solidFill>
                <a:latin typeface="宋体" charset="-122"/>
              </a:rPr>
              <a:t>状态寄存器</a:t>
            </a:r>
            <a:r>
              <a:rPr kumimoji="1" lang="en-US" altLang="zh-CN" sz="2000" dirty="0">
                <a:solidFill>
                  <a:srgbClr val="008000"/>
                </a:solidFill>
                <a:latin typeface="宋体" charset="-122"/>
              </a:rPr>
              <a:t>MSR</a:t>
            </a:r>
            <a:r>
              <a:rPr kumimoji="1" lang="zh-CN" altLang="en-US" sz="2000" dirty="0">
                <a:solidFill>
                  <a:srgbClr val="008000"/>
                </a:solidFill>
                <a:latin typeface="宋体" charset="-122"/>
              </a:rPr>
              <a:t>端口地址</a:t>
            </a:r>
          </a:p>
          <a:p>
            <a:pPr eaLnBrk="0" hangingPunct="0">
              <a:lnSpc>
                <a:spcPct val="90000"/>
              </a:lnSpc>
            </a:pPr>
            <a:r>
              <a:rPr kumimoji="1" lang="zh-CN" altLang="en-US" sz="2000" dirty="0">
                <a:latin typeface="宋体" charset="-122"/>
              </a:rPr>
              <a:t>        </a:t>
            </a:r>
            <a:r>
              <a:rPr kumimoji="1" lang="en-US" altLang="zh-CN" sz="2000" dirty="0">
                <a:latin typeface="宋体" charset="-122"/>
              </a:rPr>
              <a:t>IN   AL</a:t>
            </a:r>
            <a:r>
              <a:rPr kumimoji="1" lang="zh-CN" altLang="en-US" sz="2000" dirty="0">
                <a:latin typeface="宋体" charset="-122"/>
              </a:rPr>
              <a:t>，</a:t>
            </a:r>
            <a:r>
              <a:rPr kumimoji="1" lang="en-US" altLang="zh-CN" sz="2000" dirty="0">
                <a:latin typeface="宋体" charset="-122"/>
              </a:rPr>
              <a:t>DX</a:t>
            </a:r>
          </a:p>
          <a:p>
            <a:pPr eaLnBrk="0" hangingPunct="0">
              <a:lnSpc>
                <a:spcPct val="90000"/>
              </a:lnSpc>
            </a:pPr>
            <a:r>
              <a:rPr kumimoji="1" lang="en-US" altLang="zh-CN" sz="2000" dirty="0">
                <a:latin typeface="宋体" charset="-122"/>
              </a:rPr>
              <a:t>        </a:t>
            </a:r>
            <a:r>
              <a:rPr kumimoji="1" lang="en-US" altLang="zh-CN" sz="2000" dirty="0">
                <a:latin typeface="Times New Roman" pitchFamily="18" charset="0"/>
              </a:rPr>
              <a:t>……</a:t>
            </a:r>
            <a:endParaRPr kumimoji="1" lang="en-US" altLang="zh-CN" sz="2000" dirty="0">
              <a:latin typeface="宋体" charset="-122"/>
            </a:endParaRPr>
          </a:p>
          <a:p>
            <a:pPr eaLnBrk="0" hangingPunct="0">
              <a:lnSpc>
                <a:spcPct val="90000"/>
              </a:lnSpc>
            </a:pPr>
            <a:r>
              <a:rPr kumimoji="1" lang="en-US" altLang="zh-CN" sz="2000" dirty="0">
                <a:latin typeface="宋体" charset="-122"/>
              </a:rPr>
              <a:t>        JMP  COM_END</a:t>
            </a:r>
          </a:p>
          <a:p>
            <a:pPr eaLnBrk="0" hangingPunct="0">
              <a:lnSpc>
                <a:spcPct val="90000"/>
              </a:lnSpc>
            </a:pPr>
            <a:r>
              <a:rPr kumimoji="1" lang="en-US" altLang="zh-CN" sz="2000" dirty="0">
                <a:latin typeface="宋体" charset="-122"/>
              </a:rPr>
              <a:t>ERROR:  MOV  DX</a:t>
            </a:r>
            <a:r>
              <a:rPr kumimoji="1" lang="zh-CN" altLang="en-US" sz="2000" dirty="0">
                <a:latin typeface="宋体" charset="-122"/>
              </a:rPr>
              <a:t>，</a:t>
            </a:r>
            <a:r>
              <a:rPr kumimoji="1" lang="en-US" altLang="zh-CN" sz="2000" dirty="0">
                <a:latin typeface="宋体" charset="-122"/>
              </a:rPr>
              <a:t>3FCH  </a:t>
            </a:r>
            <a:r>
              <a:rPr kumimoji="1" lang="zh-CN" altLang="en-US" sz="2000" dirty="0">
                <a:solidFill>
                  <a:srgbClr val="008000"/>
                </a:solidFill>
                <a:latin typeface="宋体" charset="-122"/>
              </a:rPr>
              <a:t>；线路状态寄存器</a:t>
            </a:r>
            <a:r>
              <a:rPr kumimoji="1" lang="en-US" altLang="zh-CN" sz="2000" dirty="0">
                <a:solidFill>
                  <a:srgbClr val="008000"/>
                </a:solidFill>
                <a:latin typeface="宋体" charset="-122"/>
              </a:rPr>
              <a:t>LSR</a:t>
            </a:r>
            <a:r>
              <a:rPr kumimoji="1" lang="zh-CN" altLang="en-US" sz="2000" dirty="0">
                <a:solidFill>
                  <a:srgbClr val="008000"/>
                </a:solidFill>
                <a:latin typeface="宋体" charset="-122"/>
              </a:rPr>
              <a:t>端口地址</a:t>
            </a:r>
          </a:p>
          <a:p>
            <a:pPr eaLnBrk="0" hangingPunct="0">
              <a:lnSpc>
                <a:spcPct val="90000"/>
              </a:lnSpc>
            </a:pPr>
            <a:r>
              <a:rPr kumimoji="1" lang="zh-CN" altLang="en-US" sz="2000" dirty="0">
                <a:latin typeface="宋体" charset="-122"/>
              </a:rPr>
              <a:t>        </a:t>
            </a:r>
            <a:r>
              <a:rPr kumimoji="1" lang="en-US" altLang="zh-CN" sz="2000" dirty="0">
                <a:latin typeface="宋体" charset="-122"/>
              </a:rPr>
              <a:t>IN   AL</a:t>
            </a:r>
            <a:r>
              <a:rPr kumimoji="1" lang="zh-CN" altLang="en-US" sz="2000" dirty="0">
                <a:latin typeface="宋体" charset="-122"/>
              </a:rPr>
              <a:t>，</a:t>
            </a:r>
            <a:r>
              <a:rPr kumimoji="1" lang="en-US" altLang="zh-CN" sz="2000" dirty="0">
                <a:latin typeface="宋体" charset="-122"/>
              </a:rPr>
              <a:t>DX</a:t>
            </a:r>
          </a:p>
          <a:p>
            <a:pPr eaLnBrk="0" hangingPunct="0">
              <a:lnSpc>
                <a:spcPct val="90000"/>
              </a:lnSpc>
            </a:pPr>
            <a:r>
              <a:rPr kumimoji="1" lang="en-US" altLang="zh-CN" sz="2000" dirty="0">
                <a:latin typeface="宋体" charset="-122"/>
              </a:rPr>
              <a:t>        </a:t>
            </a:r>
            <a:r>
              <a:rPr kumimoji="1" lang="en-US" altLang="zh-CN" sz="2000" dirty="0">
                <a:latin typeface="Times New Roman" pitchFamily="18" charset="0"/>
              </a:rPr>
              <a:t>……</a:t>
            </a:r>
            <a:endParaRPr kumimoji="1" lang="en-US" altLang="zh-CN" sz="2000" dirty="0">
              <a:latin typeface="宋体" charset="-122"/>
            </a:endParaRPr>
          </a:p>
          <a:p>
            <a:pPr eaLnBrk="0" hangingPunct="0">
              <a:lnSpc>
                <a:spcPct val="90000"/>
              </a:lnSpc>
            </a:pPr>
            <a:r>
              <a:rPr kumimoji="1" lang="en-US" altLang="zh-CN" sz="2000" dirty="0">
                <a:latin typeface="宋体" charset="-122"/>
              </a:rPr>
              <a:t>COM_END:MOV  DX</a:t>
            </a:r>
            <a:r>
              <a:rPr kumimoji="1" lang="zh-CN" altLang="en-US" sz="2000" dirty="0">
                <a:latin typeface="宋体" charset="-122"/>
              </a:rPr>
              <a:t>，</a:t>
            </a:r>
            <a:r>
              <a:rPr kumimoji="1" lang="en-US" altLang="zh-CN" sz="2000" dirty="0">
                <a:latin typeface="宋体" charset="-122"/>
              </a:rPr>
              <a:t>3FAH  </a:t>
            </a:r>
            <a:r>
              <a:rPr kumimoji="1" lang="zh-CN" altLang="en-US" sz="2000" dirty="0">
                <a:solidFill>
                  <a:srgbClr val="008000"/>
                </a:solidFill>
                <a:latin typeface="宋体" charset="-122"/>
              </a:rPr>
              <a:t>；中断请求寄存器</a:t>
            </a:r>
            <a:r>
              <a:rPr kumimoji="1" lang="en-US" altLang="zh-CN" sz="2000" dirty="0">
                <a:solidFill>
                  <a:srgbClr val="008000"/>
                </a:solidFill>
                <a:latin typeface="宋体" charset="-122"/>
              </a:rPr>
              <a:t>IIR</a:t>
            </a:r>
            <a:r>
              <a:rPr kumimoji="1" lang="zh-CN" altLang="en-US" sz="2000" dirty="0">
                <a:solidFill>
                  <a:srgbClr val="008000"/>
                </a:solidFill>
                <a:latin typeface="宋体" charset="-122"/>
              </a:rPr>
              <a:t>端口地址</a:t>
            </a:r>
          </a:p>
          <a:p>
            <a:pPr eaLnBrk="0" hangingPunct="0">
              <a:lnSpc>
                <a:spcPct val="90000"/>
              </a:lnSpc>
            </a:pPr>
            <a:r>
              <a:rPr kumimoji="1" lang="zh-CN" altLang="en-US" sz="2000" dirty="0">
                <a:latin typeface="宋体" charset="-122"/>
              </a:rPr>
              <a:t>        </a:t>
            </a:r>
            <a:r>
              <a:rPr kumimoji="1" lang="en-US" altLang="zh-CN" sz="2000" dirty="0">
                <a:latin typeface="宋体" charset="-122"/>
              </a:rPr>
              <a:t>IN   AL</a:t>
            </a:r>
            <a:r>
              <a:rPr kumimoji="1" lang="zh-CN" altLang="en-US" sz="2000" dirty="0">
                <a:latin typeface="宋体" charset="-122"/>
              </a:rPr>
              <a:t>，</a:t>
            </a:r>
            <a:r>
              <a:rPr kumimoji="1" lang="en-US" altLang="zh-CN" sz="2000" dirty="0">
                <a:latin typeface="宋体" charset="-122"/>
              </a:rPr>
              <a:t>DX</a:t>
            </a:r>
          </a:p>
          <a:p>
            <a:pPr eaLnBrk="0" hangingPunct="0">
              <a:lnSpc>
                <a:spcPct val="90000"/>
              </a:lnSpc>
            </a:pPr>
            <a:r>
              <a:rPr kumimoji="1" lang="en-US" altLang="zh-CN" sz="2000" dirty="0">
                <a:latin typeface="宋体" charset="-122"/>
              </a:rPr>
              <a:t>        TEST AL</a:t>
            </a:r>
            <a:r>
              <a:rPr kumimoji="1" lang="zh-CN" altLang="en-US" sz="2000" dirty="0">
                <a:latin typeface="宋体" charset="-122"/>
              </a:rPr>
              <a:t>，</a:t>
            </a:r>
            <a:r>
              <a:rPr kumimoji="1" lang="en-US" altLang="zh-CN" sz="2000" dirty="0">
                <a:latin typeface="宋体" charset="-122"/>
              </a:rPr>
              <a:t>01H   </a:t>
            </a:r>
            <a:r>
              <a:rPr kumimoji="1" lang="zh-CN" altLang="en-US" sz="2000" dirty="0">
                <a:solidFill>
                  <a:srgbClr val="008000"/>
                </a:solidFill>
                <a:latin typeface="宋体" charset="-122"/>
              </a:rPr>
              <a:t>；测试有无未决中断请求</a:t>
            </a:r>
          </a:p>
          <a:p>
            <a:pPr eaLnBrk="0" hangingPunct="0">
              <a:lnSpc>
                <a:spcPct val="90000"/>
              </a:lnSpc>
            </a:pPr>
            <a:r>
              <a:rPr kumimoji="1" lang="zh-CN" altLang="en-US" sz="2000" dirty="0">
                <a:latin typeface="宋体" charset="-122"/>
              </a:rPr>
              <a:t>        </a:t>
            </a:r>
            <a:r>
              <a:rPr kumimoji="1" lang="en-US" altLang="zh-CN" sz="2000" dirty="0">
                <a:latin typeface="宋体" charset="-122"/>
              </a:rPr>
              <a:t>JZ   COM_BEG</a:t>
            </a:r>
          </a:p>
          <a:p>
            <a:pPr eaLnBrk="0" hangingPunct="0">
              <a:lnSpc>
                <a:spcPct val="90000"/>
              </a:lnSpc>
            </a:pPr>
            <a:r>
              <a:rPr kumimoji="1" lang="en-US" altLang="zh-CN" sz="2000" dirty="0">
                <a:latin typeface="宋体" charset="-122"/>
              </a:rPr>
              <a:t>EXIT:   POPA</a:t>
            </a:r>
          </a:p>
          <a:p>
            <a:pPr eaLnBrk="0" hangingPunct="0">
              <a:lnSpc>
                <a:spcPct val="90000"/>
              </a:lnSpc>
            </a:pPr>
            <a:r>
              <a:rPr kumimoji="1" lang="en-US" altLang="zh-CN" sz="2000" dirty="0">
                <a:latin typeface="宋体" charset="-122"/>
              </a:rPr>
              <a:t>        IRET</a:t>
            </a:r>
          </a:p>
          <a:p>
            <a:pPr eaLnBrk="0" hangingPunct="0">
              <a:lnSpc>
                <a:spcPct val="90000"/>
              </a:lnSpc>
            </a:pPr>
            <a:r>
              <a:rPr kumimoji="1" lang="en-US" altLang="zh-CN" sz="2000" dirty="0">
                <a:latin typeface="宋体" charset="-122"/>
              </a:rPr>
              <a:t>INTSVR  ENDP</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 Box 2"/>
          <p:cNvSpPr txBox="1">
            <a:spLocks noChangeArrowheads="1"/>
          </p:cNvSpPr>
          <p:nvPr/>
        </p:nvSpPr>
        <p:spPr bwMode="auto">
          <a:xfrm>
            <a:off x="386535" y="115470"/>
            <a:ext cx="7358735" cy="523220"/>
          </a:xfrm>
          <a:prstGeom prst="rect">
            <a:avLst/>
          </a:prstGeom>
        </p:spPr>
        <p:txBody>
          <a:bodyPr anchor="ctr"/>
          <a:lstStyle>
            <a:defPPr>
              <a:defRPr lang="zh-CN"/>
            </a:defPPr>
            <a:lvl1pPr eaLnBrk="0" hangingPunct="0">
              <a:defRPr sz="2800">
                <a:solidFill>
                  <a:srgbClr val="0000CC"/>
                </a:solidFill>
                <a:latin typeface="+mn-lt"/>
                <a:ea typeface="幼圆" pitchFamily="49" charset="-122"/>
                <a:cs typeface="+mj-cs"/>
              </a:defRPr>
            </a:lvl1pPr>
          </a:lstStyle>
          <a:p>
            <a:r>
              <a:rPr lang="en-US" altLang="zh-CN" dirty="0"/>
              <a:t>3</a:t>
            </a:r>
            <a:r>
              <a:rPr lang="zh-CN" altLang="en-US" dirty="0"/>
              <a:t>）查询中断通信程序</a:t>
            </a:r>
          </a:p>
        </p:txBody>
      </p:sp>
      <p:grpSp>
        <p:nvGrpSpPr>
          <p:cNvPr id="98306" name="Group 3"/>
          <p:cNvGrpSpPr>
            <a:grpSpLocks/>
          </p:cNvGrpSpPr>
          <p:nvPr/>
        </p:nvGrpSpPr>
        <p:grpSpPr bwMode="auto">
          <a:xfrm>
            <a:off x="609600" y="762000"/>
            <a:ext cx="7924800" cy="5715000"/>
            <a:chOff x="384" y="576"/>
            <a:chExt cx="4992" cy="3600"/>
          </a:xfrm>
        </p:grpSpPr>
        <p:sp>
          <p:nvSpPr>
            <p:cNvPr id="98307" name="Text Box 4"/>
            <p:cNvSpPr txBox="1">
              <a:spLocks noChangeArrowheads="1"/>
            </p:cNvSpPr>
            <p:nvPr/>
          </p:nvSpPr>
          <p:spPr bwMode="auto">
            <a:xfrm>
              <a:off x="2064" y="960"/>
              <a:ext cx="672" cy="240"/>
            </a:xfrm>
            <a:prstGeom prst="rect">
              <a:avLst/>
            </a:prstGeom>
            <a:noFill/>
            <a:ln w="19050">
              <a:solidFill>
                <a:srgbClr val="FF0000"/>
              </a:solidFill>
              <a:miter lim="800000"/>
              <a:headEnd/>
              <a:tailEnd/>
            </a:ln>
          </p:spPr>
          <p:txBody>
            <a:bodyPr lIns="18000" tIns="10800" rIns="18000" bIns="10800" anchor="ctr"/>
            <a:lstStyle/>
            <a:p>
              <a:pPr algn="ctr" eaLnBrk="0" hangingPunct="0"/>
              <a:r>
                <a:rPr kumimoji="1" lang="zh-CN" altLang="en-US" sz="2000">
                  <a:solidFill>
                    <a:srgbClr val="FF0000"/>
                  </a:solidFill>
                  <a:latin typeface="宋体" charset="-122"/>
                </a:rPr>
                <a:t>读</a:t>
              </a:r>
              <a:r>
                <a:rPr kumimoji="1" lang="en-US" altLang="zh-CN" sz="2000">
                  <a:solidFill>
                    <a:srgbClr val="FF0000"/>
                  </a:solidFill>
                  <a:latin typeface="宋体" charset="-122"/>
                </a:rPr>
                <a:t>IIR</a:t>
              </a:r>
            </a:p>
          </p:txBody>
        </p:sp>
        <p:sp>
          <p:nvSpPr>
            <p:cNvPr id="98308" name="Text Box 5"/>
            <p:cNvSpPr txBox="1">
              <a:spLocks noChangeArrowheads="1"/>
            </p:cNvSpPr>
            <p:nvPr/>
          </p:nvSpPr>
          <p:spPr bwMode="auto">
            <a:xfrm>
              <a:off x="2861" y="1296"/>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latin typeface="宋体" charset="-122"/>
                </a:rPr>
                <a:t>N</a:t>
              </a:r>
            </a:p>
          </p:txBody>
        </p:sp>
        <p:sp>
          <p:nvSpPr>
            <p:cNvPr id="98309" name="Line 6"/>
            <p:cNvSpPr>
              <a:spLocks noChangeShapeType="1"/>
            </p:cNvSpPr>
            <p:nvPr/>
          </p:nvSpPr>
          <p:spPr bwMode="auto">
            <a:xfrm>
              <a:off x="2400" y="1632"/>
              <a:ext cx="0" cy="336"/>
            </a:xfrm>
            <a:prstGeom prst="line">
              <a:avLst/>
            </a:prstGeom>
            <a:noFill/>
            <a:ln w="19050">
              <a:solidFill>
                <a:schemeClr val="tx1"/>
              </a:solidFill>
              <a:round/>
              <a:headEnd/>
              <a:tailEnd type="triangle" w="sm" len="med"/>
            </a:ln>
          </p:spPr>
          <p:txBody>
            <a:bodyPr/>
            <a:lstStyle/>
            <a:p>
              <a:endParaRPr lang="zh-CN" altLang="en-US"/>
            </a:p>
          </p:txBody>
        </p:sp>
        <p:sp>
          <p:nvSpPr>
            <p:cNvPr id="98310" name="Text Box 7"/>
            <p:cNvSpPr txBox="1">
              <a:spLocks noChangeArrowheads="1"/>
            </p:cNvSpPr>
            <p:nvPr/>
          </p:nvSpPr>
          <p:spPr bwMode="auto">
            <a:xfrm>
              <a:off x="2192" y="1392"/>
              <a:ext cx="544" cy="206"/>
            </a:xfrm>
            <a:prstGeom prst="rect">
              <a:avLst/>
            </a:prstGeom>
            <a:noFill/>
            <a:ln w="9525">
              <a:noFill/>
              <a:miter lim="800000"/>
              <a:headEnd/>
              <a:tailEnd/>
            </a:ln>
          </p:spPr>
          <p:txBody>
            <a:bodyPr lIns="18000" tIns="10800" rIns="18000" bIns="10800">
              <a:spAutoFit/>
            </a:bodyPr>
            <a:lstStyle/>
            <a:p>
              <a:pPr algn="ctr" eaLnBrk="0" hangingPunct="0"/>
              <a:r>
                <a:rPr kumimoji="1" lang="en-US" altLang="zh-CN" sz="2000" dirty="0">
                  <a:solidFill>
                    <a:srgbClr val="FF0000"/>
                  </a:solidFill>
                  <a:latin typeface="宋体" charset="-122"/>
                  <a:hlinkClick r:id="rId2" action="ppaction://hlinksldjump"/>
                </a:rPr>
                <a:t>D0=0</a:t>
              </a:r>
              <a:r>
                <a:rPr kumimoji="1" lang="zh-CN" altLang="en-US" sz="2000" dirty="0">
                  <a:solidFill>
                    <a:srgbClr val="FF0000"/>
                  </a:solidFill>
                  <a:latin typeface="宋体" charset="-122"/>
                </a:rPr>
                <a:t>？</a:t>
              </a:r>
            </a:p>
          </p:txBody>
        </p:sp>
        <p:sp>
          <p:nvSpPr>
            <p:cNvPr id="98311" name="AutoShape 8"/>
            <p:cNvSpPr>
              <a:spLocks noChangeArrowheads="1"/>
            </p:cNvSpPr>
            <p:nvPr/>
          </p:nvSpPr>
          <p:spPr bwMode="auto">
            <a:xfrm>
              <a:off x="1968" y="1344"/>
              <a:ext cx="864" cy="288"/>
            </a:xfrm>
            <a:prstGeom prst="flowChartDecision">
              <a:avLst/>
            </a:prstGeom>
            <a:noFill/>
            <a:ln w="19050">
              <a:solidFill>
                <a:srgbClr val="FF0000"/>
              </a:solidFill>
              <a:miter lim="800000"/>
              <a:headEnd/>
              <a:tailEnd/>
            </a:ln>
          </p:spPr>
          <p:txBody>
            <a:bodyPr wrap="none" anchor="ctr"/>
            <a:lstStyle/>
            <a:p>
              <a:endParaRPr lang="zh-CN" altLang="en-US"/>
            </a:p>
          </p:txBody>
        </p:sp>
        <p:sp>
          <p:nvSpPr>
            <p:cNvPr id="98312" name="Text Box 9"/>
            <p:cNvSpPr txBox="1">
              <a:spLocks noChangeArrowheads="1"/>
            </p:cNvSpPr>
            <p:nvPr/>
          </p:nvSpPr>
          <p:spPr bwMode="auto">
            <a:xfrm>
              <a:off x="2256" y="1618"/>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latin typeface="宋体" charset="-122"/>
                </a:rPr>
                <a:t>Y</a:t>
              </a:r>
            </a:p>
          </p:txBody>
        </p:sp>
        <p:sp>
          <p:nvSpPr>
            <p:cNvPr id="98313" name="Line 10"/>
            <p:cNvSpPr>
              <a:spLocks noChangeShapeType="1"/>
            </p:cNvSpPr>
            <p:nvPr/>
          </p:nvSpPr>
          <p:spPr bwMode="auto">
            <a:xfrm>
              <a:off x="1104" y="1968"/>
              <a:ext cx="3552" cy="0"/>
            </a:xfrm>
            <a:prstGeom prst="line">
              <a:avLst/>
            </a:prstGeom>
            <a:noFill/>
            <a:ln w="19050">
              <a:solidFill>
                <a:schemeClr val="tx1"/>
              </a:solidFill>
              <a:round/>
              <a:headEnd/>
              <a:tailEnd/>
            </a:ln>
          </p:spPr>
          <p:txBody>
            <a:bodyPr/>
            <a:lstStyle/>
            <a:p>
              <a:endParaRPr lang="zh-CN" altLang="en-US"/>
            </a:p>
          </p:txBody>
        </p:sp>
        <p:sp>
          <p:nvSpPr>
            <p:cNvPr id="98314" name="Line 11"/>
            <p:cNvSpPr>
              <a:spLocks noChangeShapeType="1"/>
            </p:cNvSpPr>
            <p:nvPr/>
          </p:nvSpPr>
          <p:spPr bwMode="auto">
            <a:xfrm>
              <a:off x="1104" y="1968"/>
              <a:ext cx="0" cy="240"/>
            </a:xfrm>
            <a:prstGeom prst="line">
              <a:avLst/>
            </a:prstGeom>
            <a:noFill/>
            <a:ln w="19050">
              <a:solidFill>
                <a:schemeClr val="tx1"/>
              </a:solidFill>
              <a:round/>
              <a:headEnd/>
              <a:tailEnd/>
            </a:ln>
          </p:spPr>
          <p:txBody>
            <a:bodyPr/>
            <a:lstStyle/>
            <a:p>
              <a:endParaRPr lang="zh-CN" altLang="en-US"/>
            </a:p>
          </p:txBody>
        </p:sp>
        <p:sp>
          <p:nvSpPr>
            <p:cNvPr id="98315" name="Text Box 12"/>
            <p:cNvSpPr txBox="1">
              <a:spLocks noChangeArrowheads="1"/>
            </p:cNvSpPr>
            <p:nvPr/>
          </p:nvSpPr>
          <p:spPr bwMode="auto">
            <a:xfrm>
              <a:off x="1104" y="1968"/>
              <a:ext cx="624"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latin typeface="宋体" charset="-122"/>
                </a:rPr>
                <a:t>D2D1=11</a:t>
              </a:r>
            </a:p>
          </p:txBody>
        </p:sp>
        <p:sp>
          <p:nvSpPr>
            <p:cNvPr id="98316" name="Line 13"/>
            <p:cNvSpPr>
              <a:spLocks noChangeShapeType="1"/>
            </p:cNvSpPr>
            <p:nvPr/>
          </p:nvSpPr>
          <p:spPr bwMode="auto">
            <a:xfrm>
              <a:off x="2064" y="1968"/>
              <a:ext cx="0" cy="240"/>
            </a:xfrm>
            <a:prstGeom prst="line">
              <a:avLst/>
            </a:prstGeom>
            <a:noFill/>
            <a:ln w="19050">
              <a:solidFill>
                <a:schemeClr val="tx1"/>
              </a:solidFill>
              <a:round/>
              <a:headEnd/>
              <a:tailEnd/>
            </a:ln>
          </p:spPr>
          <p:txBody>
            <a:bodyPr/>
            <a:lstStyle/>
            <a:p>
              <a:endParaRPr lang="zh-CN" altLang="en-US"/>
            </a:p>
          </p:txBody>
        </p:sp>
        <p:sp>
          <p:nvSpPr>
            <p:cNvPr id="98317" name="Text Box 14"/>
            <p:cNvSpPr txBox="1">
              <a:spLocks noChangeArrowheads="1"/>
            </p:cNvSpPr>
            <p:nvPr/>
          </p:nvSpPr>
          <p:spPr bwMode="auto">
            <a:xfrm>
              <a:off x="2064" y="1968"/>
              <a:ext cx="624"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latin typeface="宋体" charset="-122"/>
                </a:rPr>
                <a:t>D2D1=10</a:t>
              </a:r>
            </a:p>
          </p:txBody>
        </p:sp>
        <p:sp>
          <p:nvSpPr>
            <p:cNvPr id="98318" name="Line 15"/>
            <p:cNvSpPr>
              <a:spLocks noChangeShapeType="1"/>
            </p:cNvSpPr>
            <p:nvPr/>
          </p:nvSpPr>
          <p:spPr bwMode="auto">
            <a:xfrm>
              <a:off x="3312" y="1968"/>
              <a:ext cx="0" cy="240"/>
            </a:xfrm>
            <a:prstGeom prst="line">
              <a:avLst/>
            </a:prstGeom>
            <a:noFill/>
            <a:ln w="19050">
              <a:solidFill>
                <a:schemeClr val="tx1"/>
              </a:solidFill>
              <a:round/>
              <a:headEnd/>
              <a:tailEnd/>
            </a:ln>
          </p:spPr>
          <p:txBody>
            <a:bodyPr/>
            <a:lstStyle/>
            <a:p>
              <a:endParaRPr lang="zh-CN" altLang="en-US"/>
            </a:p>
          </p:txBody>
        </p:sp>
        <p:sp>
          <p:nvSpPr>
            <p:cNvPr id="98319" name="Text Box 16"/>
            <p:cNvSpPr txBox="1">
              <a:spLocks noChangeArrowheads="1"/>
            </p:cNvSpPr>
            <p:nvPr/>
          </p:nvSpPr>
          <p:spPr bwMode="auto">
            <a:xfrm>
              <a:off x="3312" y="1968"/>
              <a:ext cx="624"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latin typeface="宋体" charset="-122"/>
                </a:rPr>
                <a:t>D2D1=01</a:t>
              </a:r>
            </a:p>
          </p:txBody>
        </p:sp>
        <p:sp>
          <p:nvSpPr>
            <p:cNvPr id="98320" name="Line 17"/>
            <p:cNvSpPr>
              <a:spLocks noChangeShapeType="1"/>
            </p:cNvSpPr>
            <p:nvPr/>
          </p:nvSpPr>
          <p:spPr bwMode="auto">
            <a:xfrm>
              <a:off x="4656" y="1968"/>
              <a:ext cx="0" cy="240"/>
            </a:xfrm>
            <a:prstGeom prst="line">
              <a:avLst/>
            </a:prstGeom>
            <a:noFill/>
            <a:ln w="19050">
              <a:solidFill>
                <a:schemeClr val="tx1"/>
              </a:solidFill>
              <a:round/>
              <a:headEnd/>
              <a:tailEnd/>
            </a:ln>
          </p:spPr>
          <p:txBody>
            <a:bodyPr/>
            <a:lstStyle/>
            <a:p>
              <a:endParaRPr lang="zh-CN" altLang="en-US"/>
            </a:p>
          </p:txBody>
        </p:sp>
        <p:sp>
          <p:nvSpPr>
            <p:cNvPr id="98321" name="Text Box 18"/>
            <p:cNvSpPr txBox="1">
              <a:spLocks noChangeArrowheads="1"/>
            </p:cNvSpPr>
            <p:nvPr/>
          </p:nvSpPr>
          <p:spPr bwMode="auto">
            <a:xfrm>
              <a:off x="4656" y="1968"/>
              <a:ext cx="624"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latin typeface="宋体" charset="-122"/>
                </a:rPr>
                <a:t>D2D1=00</a:t>
              </a:r>
            </a:p>
          </p:txBody>
        </p:sp>
        <p:sp>
          <p:nvSpPr>
            <p:cNvPr id="98322" name="Text Box 19"/>
            <p:cNvSpPr txBox="1">
              <a:spLocks noChangeArrowheads="1"/>
            </p:cNvSpPr>
            <p:nvPr/>
          </p:nvSpPr>
          <p:spPr bwMode="auto">
            <a:xfrm>
              <a:off x="528" y="2208"/>
              <a:ext cx="1152"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dirty="0">
                  <a:latin typeface="宋体" charset="-122"/>
                </a:rPr>
                <a:t>读</a:t>
              </a:r>
              <a:r>
                <a:rPr kumimoji="1" lang="en-US" altLang="zh-CN" sz="2000" dirty="0">
                  <a:latin typeface="宋体" charset="-122"/>
                </a:rPr>
                <a:t>LSR D4</a:t>
              </a:r>
              <a:r>
                <a:rPr kumimoji="1" lang="en-US" altLang="zh-CN" sz="2000" dirty="0">
                  <a:latin typeface="方正兰亭超细黑简体" pitchFamily="2" charset="-122"/>
                  <a:ea typeface="方正兰亭超细黑简体" pitchFamily="2" charset="-122"/>
                </a:rPr>
                <a:t>~</a:t>
              </a:r>
              <a:r>
                <a:rPr kumimoji="1" lang="en-US" altLang="zh-CN" sz="2000" dirty="0">
                  <a:latin typeface="宋体" charset="-122"/>
                </a:rPr>
                <a:t>D1</a:t>
              </a:r>
              <a:r>
                <a:rPr kumimoji="1" lang="zh-CN" altLang="en-US" sz="2000" dirty="0">
                  <a:latin typeface="宋体" charset="-122"/>
                </a:rPr>
                <a:t>位</a:t>
              </a:r>
            </a:p>
          </p:txBody>
        </p:sp>
        <p:sp>
          <p:nvSpPr>
            <p:cNvPr id="98323" name="Text Box 20"/>
            <p:cNvSpPr txBox="1">
              <a:spLocks noChangeArrowheads="1"/>
            </p:cNvSpPr>
            <p:nvPr/>
          </p:nvSpPr>
          <p:spPr bwMode="auto">
            <a:xfrm>
              <a:off x="528" y="2592"/>
              <a:ext cx="1104" cy="43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a:latin typeface="宋体" charset="-122"/>
                </a:rPr>
                <a:t>根据错误原因进行相应处理</a:t>
              </a:r>
            </a:p>
          </p:txBody>
        </p:sp>
        <p:sp>
          <p:nvSpPr>
            <p:cNvPr id="98324" name="Text Box 21"/>
            <p:cNvSpPr txBox="1">
              <a:spLocks noChangeArrowheads="1"/>
            </p:cNvSpPr>
            <p:nvPr/>
          </p:nvSpPr>
          <p:spPr bwMode="auto">
            <a:xfrm>
              <a:off x="1824" y="2208"/>
              <a:ext cx="528"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a:latin typeface="宋体" charset="-122"/>
                </a:rPr>
                <a:t>读</a:t>
              </a:r>
              <a:r>
                <a:rPr kumimoji="1" lang="en-US" altLang="zh-CN" sz="2000">
                  <a:latin typeface="宋体" charset="-122"/>
                </a:rPr>
                <a:t>RBR</a:t>
              </a:r>
            </a:p>
          </p:txBody>
        </p:sp>
        <p:sp>
          <p:nvSpPr>
            <p:cNvPr id="98325" name="Text Box 22"/>
            <p:cNvSpPr txBox="1">
              <a:spLocks noChangeArrowheads="1"/>
            </p:cNvSpPr>
            <p:nvPr/>
          </p:nvSpPr>
          <p:spPr bwMode="auto">
            <a:xfrm>
              <a:off x="3024" y="2784"/>
              <a:ext cx="528"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a:latin typeface="宋体" charset="-122"/>
                </a:rPr>
                <a:t>写</a:t>
              </a:r>
              <a:r>
                <a:rPr kumimoji="1" lang="en-US" altLang="zh-CN" sz="2000">
                  <a:latin typeface="宋体" charset="-122"/>
                </a:rPr>
                <a:t>THR</a:t>
              </a:r>
            </a:p>
          </p:txBody>
        </p:sp>
        <p:sp>
          <p:nvSpPr>
            <p:cNvPr id="98326" name="Text Box 23"/>
            <p:cNvSpPr txBox="1">
              <a:spLocks noChangeArrowheads="1"/>
            </p:cNvSpPr>
            <p:nvPr/>
          </p:nvSpPr>
          <p:spPr bwMode="auto">
            <a:xfrm>
              <a:off x="4080" y="2208"/>
              <a:ext cx="1152"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dirty="0">
                  <a:latin typeface="宋体" charset="-122"/>
                </a:rPr>
                <a:t>读</a:t>
              </a:r>
              <a:r>
                <a:rPr kumimoji="1" lang="en-US" altLang="zh-CN" sz="2000" dirty="0">
                  <a:latin typeface="宋体" charset="-122"/>
                </a:rPr>
                <a:t>MSR D3</a:t>
              </a:r>
              <a:r>
                <a:rPr kumimoji="1" lang="en-US" altLang="zh-CN" sz="2000" dirty="0">
                  <a:latin typeface="方正兰亭超细黑简体" pitchFamily="2" charset="-122"/>
                  <a:ea typeface="方正兰亭超细黑简体" pitchFamily="2" charset="-122"/>
                </a:rPr>
                <a:t>~</a:t>
              </a:r>
              <a:r>
                <a:rPr kumimoji="1" lang="en-US" altLang="zh-CN" sz="2000" dirty="0">
                  <a:latin typeface="宋体" charset="-122"/>
                </a:rPr>
                <a:t>D0</a:t>
              </a:r>
              <a:r>
                <a:rPr kumimoji="1" lang="zh-CN" altLang="en-US" sz="2000" dirty="0">
                  <a:latin typeface="宋体" charset="-122"/>
                </a:rPr>
                <a:t>位</a:t>
              </a:r>
            </a:p>
          </p:txBody>
        </p:sp>
        <p:sp>
          <p:nvSpPr>
            <p:cNvPr id="98327" name="Text Box 24"/>
            <p:cNvSpPr txBox="1">
              <a:spLocks noChangeArrowheads="1"/>
            </p:cNvSpPr>
            <p:nvPr/>
          </p:nvSpPr>
          <p:spPr bwMode="auto">
            <a:xfrm>
              <a:off x="4128" y="2592"/>
              <a:ext cx="1104" cy="43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a:latin typeface="宋体" charset="-122"/>
                </a:rPr>
                <a:t>根据状态变化进行相应处理</a:t>
              </a:r>
            </a:p>
          </p:txBody>
        </p:sp>
        <p:sp>
          <p:nvSpPr>
            <p:cNvPr id="98328" name="Line 25"/>
            <p:cNvSpPr>
              <a:spLocks noChangeShapeType="1"/>
            </p:cNvSpPr>
            <p:nvPr/>
          </p:nvSpPr>
          <p:spPr bwMode="auto">
            <a:xfrm>
              <a:off x="1104" y="3168"/>
              <a:ext cx="3552" cy="0"/>
            </a:xfrm>
            <a:prstGeom prst="line">
              <a:avLst/>
            </a:prstGeom>
            <a:noFill/>
            <a:ln w="19050">
              <a:solidFill>
                <a:schemeClr val="tx1"/>
              </a:solidFill>
              <a:round/>
              <a:headEnd/>
              <a:tailEnd/>
            </a:ln>
          </p:spPr>
          <p:txBody>
            <a:bodyPr/>
            <a:lstStyle/>
            <a:p>
              <a:endParaRPr lang="zh-CN" altLang="en-US"/>
            </a:p>
          </p:txBody>
        </p:sp>
        <p:sp>
          <p:nvSpPr>
            <p:cNvPr id="98329" name="Line 26"/>
            <p:cNvSpPr>
              <a:spLocks noChangeShapeType="1"/>
            </p:cNvSpPr>
            <p:nvPr/>
          </p:nvSpPr>
          <p:spPr bwMode="auto">
            <a:xfrm>
              <a:off x="1104" y="3024"/>
              <a:ext cx="0" cy="144"/>
            </a:xfrm>
            <a:prstGeom prst="line">
              <a:avLst/>
            </a:prstGeom>
            <a:noFill/>
            <a:ln w="19050">
              <a:solidFill>
                <a:schemeClr val="tx1"/>
              </a:solidFill>
              <a:round/>
              <a:headEnd/>
              <a:tailEnd type="triangle" w="sm" len="med"/>
            </a:ln>
          </p:spPr>
          <p:txBody>
            <a:bodyPr/>
            <a:lstStyle/>
            <a:p>
              <a:endParaRPr lang="zh-CN" altLang="en-US"/>
            </a:p>
          </p:txBody>
        </p:sp>
        <p:sp>
          <p:nvSpPr>
            <p:cNvPr id="98330" name="Line 27"/>
            <p:cNvSpPr>
              <a:spLocks noChangeShapeType="1"/>
            </p:cNvSpPr>
            <p:nvPr/>
          </p:nvSpPr>
          <p:spPr bwMode="auto">
            <a:xfrm>
              <a:off x="1104" y="2448"/>
              <a:ext cx="0" cy="144"/>
            </a:xfrm>
            <a:prstGeom prst="line">
              <a:avLst/>
            </a:prstGeom>
            <a:noFill/>
            <a:ln w="19050">
              <a:solidFill>
                <a:schemeClr val="tx1"/>
              </a:solidFill>
              <a:round/>
              <a:headEnd/>
              <a:tailEnd type="triangle" w="sm" len="med"/>
            </a:ln>
          </p:spPr>
          <p:txBody>
            <a:bodyPr/>
            <a:lstStyle/>
            <a:p>
              <a:endParaRPr lang="zh-CN" altLang="en-US"/>
            </a:p>
          </p:txBody>
        </p:sp>
        <p:sp>
          <p:nvSpPr>
            <p:cNvPr id="98331" name="Line 28"/>
            <p:cNvSpPr>
              <a:spLocks noChangeShapeType="1"/>
            </p:cNvSpPr>
            <p:nvPr/>
          </p:nvSpPr>
          <p:spPr bwMode="auto">
            <a:xfrm>
              <a:off x="4656" y="2448"/>
              <a:ext cx="0" cy="144"/>
            </a:xfrm>
            <a:prstGeom prst="line">
              <a:avLst/>
            </a:prstGeom>
            <a:noFill/>
            <a:ln w="19050">
              <a:solidFill>
                <a:schemeClr val="tx1"/>
              </a:solidFill>
              <a:round/>
              <a:headEnd/>
              <a:tailEnd type="triangle" w="sm" len="med"/>
            </a:ln>
          </p:spPr>
          <p:txBody>
            <a:bodyPr/>
            <a:lstStyle/>
            <a:p>
              <a:endParaRPr lang="zh-CN" altLang="en-US"/>
            </a:p>
          </p:txBody>
        </p:sp>
        <p:sp>
          <p:nvSpPr>
            <p:cNvPr id="98332" name="Line 29"/>
            <p:cNvSpPr>
              <a:spLocks noChangeShapeType="1"/>
            </p:cNvSpPr>
            <p:nvPr/>
          </p:nvSpPr>
          <p:spPr bwMode="auto">
            <a:xfrm>
              <a:off x="4656" y="3024"/>
              <a:ext cx="0" cy="144"/>
            </a:xfrm>
            <a:prstGeom prst="line">
              <a:avLst/>
            </a:prstGeom>
            <a:noFill/>
            <a:ln w="19050">
              <a:solidFill>
                <a:schemeClr val="tx1"/>
              </a:solidFill>
              <a:round/>
              <a:headEnd/>
              <a:tailEnd type="triangle" w="sm" len="med"/>
            </a:ln>
          </p:spPr>
          <p:txBody>
            <a:bodyPr/>
            <a:lstStyle/>
            <a:p>
              <a:endParaRPr lang="zh-CN" altLang="en-US"/>
            </a:p>
          </p:txBody>
        </p:sp>
        <p:sp>
          <p:nvSpPr>
            <p:cNvPr id="98333" name="Line 30"/>
            <p:cNvSpPr>
              <a:spLocks noChangeShapeType="1"/>
            </p:cNvSpPr>
            <p:nvPr/>
          </p:nvSpPr>
          <p:spPr bwMode="auto">
            <a:xfrm>
              <a:off x="2064" y="2448"/>
              <a:ext cx="0" cy="144"/>
            </a:xfrm>
            <a:prstGeom prst="line">
              <a:avLst/>
            </a:prstGeom>
            <a:noFill/>
            <a:ln w="19050">
              <a:solidFill>
                <a:schemeClr val="tx1"/>
              </a:solidFill>
              <a:round/>
              <a:headEnd/>
              <a:tailEnd type="triangle" w="sm" len="med"/>
            </a:ln>
          </p:spPr>
          <p:txBody>
            <a:bodyPr/>
            <a:lstStyle/>
            <a:p>
              <a:endParaRPr lang="zh-CN" altLang="en-US"/>
            </a:p>
          </p:txBody>
        </p:sp>
        <p:sp>
          <p:nvSpPr>
            <p:cNvPr id="98334" name="Line 31"/>
            <p:cNvSpPr>
              <a:spLocks noChangeShapeType="1"/>
            </p:cNvSpPr>
            <p:nvPr/>
          </p:nvSpPr>
          <p:spPr bwMode="auto">
            <a:xfrm>
              <a:off x="3312" y="3024"/>
              <a:ext cx="0" cy="144"/>
            </a:xfrm>
            <a:prstGeom prst="line">
              <a:avLst/>
            </a:prstGeom>
            <a:noFill/>
            <a:ln w="19050">
              <a:solidFill>
                <a:schemeClr val="tx1"/>
              </a:solidFill>
              <a:round/>
              <a:headEnd/>
              <a:tailEnd type="triangle" w="sm" len="med"/>
            </a:ln>
          </p:spPr>
          <p:txBody>
            <a:bodyPr/>
            <a:lstStyle/>
            <a:p>
              <a:endParaRPr lang="zh-CN" altLang="en-US"/>
            </a:p>
          </p:txBody>
        </p:sp>
        <p:sp>
          <p:nvSpPr>
            <p:cNvPr id="98335" name="Line 32"/>
            <p:cNvSpPr>
              <a:spLocks noChangeShapeType="1"/>
            </p:cNvSpPr>
            <p:nvPr/>
          </p:nvSpPr>
          <p:spPr bwMode="auto">
            <a:xfrm>
              <a:off x="2448" y="3168"/>
              <a:ext cx="0" cy="144"/>
            </a:xfrm>
            <a:prstGeom prst="line">
              <a:avLst/>
            </a:prstGeom>
            <a:noFill/>
            <a:ln w="19050">
              <a:solidFill>
                <a:schemeClr val="tx1"/>
              </a:solidFill>
              <a:round/>
              <a:headEnd/>
              <a:tailEnd type="triangle" w="sm" len="med"/>
            </a:ln>
          </p:spPr>
          <p:txBody>
            <a:bodyPr/>
            <a:lstStyle/>
            <a:p>
              <a:endParaRPr lang="zh-CN" altLang="en-US"/>
            </a:p>
          </p:txBody>
        </p:sp>
        <p:sp>
          <p:nvSpPr>
            <p:cNvPr id="98336" name="Line 33"/>
            <p:cNvSpPr>
              <a:spLocks noChangeShapeType="1"/>
            </p:cNvSpPr>
            <p:nvPr/>
          </p:nvSpPr>
          <p:spPr bwMode="auto">
            <a:xfrm>
              <a:off x="384" y="4032"/>
              <a:ext cx="1440" cy="0"/>
            </a:xfrm>
            <a:prstGeom prst="line">
              <a:avLst/>
            </a:prstGeom>
            <a:noFill/>
            <a:ln w="19050">
              <a:solidFill>
                <a:schemeClr val="tx1"/>
              </a:solidFill>
              <a:round/>
              <a:headEnd/>
              <a:tailEnd/>
            </a:ln>
          </p:spPr>
          <p:txBody>
            <a:bodyPr/>
            <a:lstStyle/>
            <a:p>
              <a:endParaRPr lang="zh-CN" altLang="en-US"/>
            </a:p>
          </p:txBody>
        </p:sp>
        <p:sp>
          <p:nvSpPr>
            <p:cNvPr id="98337" name="Line 34"/>
            <p:cNvSpPr>
              <a:spLocks noChangeShapeType="1"/>
            </p:cNvSpPr>
            <p:nvPr/>
          </p:nvSpPr>
          <p:spPr bwMode="auto">
            <a:xfrm flipH="1">
              <a:off x="384" y="864"/>
              <a:ext cx="0" cy="3168"/>
            </a:xfrm>
            <a:prstGeom prst="line">
              <a:avLst/>
            </a:prstGeom>
            <a:noFill/>
            <a:ln w="19050">
              <a:solidFill>
                <a:schemeClr val="tx1"/>
              </a:solidFill>
              <a:round/>
              <a:headEnd/>
              <a:tailEnd type="none" w="sm" len="med"/>
            </a:ln>
          </p:spPr>
          <p:txBody>
            <a:bodyPr/>
            <a:lstStyle/>
            <a:p>
              <a:endParaRPr lang="zh-CN" altLang="en-US"/>
            </a:p>
          </p:txBody>
        </p:sp>
        <p:sp>
          <p:nvSpPr>
            <p:cNvPr id="98338" name="Line 35"/>
            <p:cNvSpPr>
              <a:spLocks noChangeShapeType="1"/>
            </p:cNvSpPr>
            <p:nvPr/>
          </p:nvSpPr>
          <p:spPr bwMode="auto">
            <a:xfrm>
              <a:off x="2400" y="816"/>
              <a:ext cx="0" cy="144"/>
            </a:xfrm>
            <a:prstGeom prst="line">
              <a:avLst/>
            </a:prstGeom>
            <a:noFill/>
            <a:ln w="19050">
              <a:solidFill>
                <a:schemeClr val="tx1"/>
              </a:solidFill>
              <a:round/>
              <a:headEnd/>
              <a:tailEnd type="triangle" w="sm" len="med"/>
            </a:ln>
          </p:spPr>
          <p:txBody>
            <a:bodyPr/>
            <a:lstStyle/>
            <a:p>
              <a:endParaRPr lang="zh-CN" altLang="en-US"/>
            </a:p>
          </p:txBody>
        </p:sp>
        <p:sp>
          <p:nvSpPr>
            <p:cNvPr id="98339" name="Line 36"/>
            <p:cNvSpPr>
              <a:spLocks noChangeShapeType="1"/>
            </p:cNvSpPr>
            <p:nvPr/>
          </p:nvSpPr>
          <p:spPr bwMode="auto">
            <a:xfrm>
              <a:off x="384" y="864"/>
              <a:ext cx="2016" cy="0"/>
            </a:xfrm>
            <a:prstGeom prst="line">
              <a:avLst/>
            </a:prstGeom>
            <a:noFill/>
            <a:ln w="19050">
              <a:solidFill>
                <a:schemeClr val="tx1"/>
              </a:solidFill>
              <a:round/>
              <a:headEnd/>
              <a:tailEnd type="triangle" w="sm" len="med"/>
            </a:ln>
          </p:spPr>
          <p:txBody>
            <a:bodyPr/>
            <a:lstStyle/>
            <a:p>
              <a:endParaRPr lang="zh-CN" altLang="en-US"/>
            </a:p>
          </p:txBody>
        </p:sp>
        <p:sp>
          <p:nvSpPr>
            <p:cNvPr id="98340" name="Text Box 37"/>
            <p:cNvSpPr txBox="1">
              <a:spLocks noChangeArrowheads="1"/>
            </p:cNvSpPr>
            <p:nvPr/>
          </p:nvSpPr>
          <p:spPr bwMode="auto">
            <a:xfrm>
              <a:off x="3744" y="3936"/>
              <a:ext cx="816" cy="240"/>
            </a:xfrm>
            <a:prstGeom prst="rect">
              <a:avLst/>
            </a:prstGeom>
            <a:solidFill>
              <a:schemeClr val="bg1"/>
            </a:solidFill>
            <a:ln w="19050">
              <a:solidFill>
                <a:schemeClr val="tx1"/>
              </a:solidFill>
              <a:miter lim="800000"/>
              <a:headEnd/>
              <a:tailEnd/>
            </a:ln>
          </p:spPr>
          <p:txBody>
            <a:bodyPr lIns="18000" tIns="10800" rIns="18000" bIns="10800" anchor="ctr"/>
            <a:lstStyle/>
            <a:p>
              <a:pPr algn="ctr" eaLnBrk="0" hangingPunct="0"/>
              <a:r>
                <a:rPr kumimoji="1" lang="zh-CN" altLang="en-US" sz="2000">
                  <a:latin typeface="宋体" charset="-122"/>
                </a:rPr>
                <a:t>程序结束</a:t>
              </a:r>
            </a:p>
          </p:txBody>
        </p:sp>
        <p:sp>
          <p:nvSpPr>
            <p:cNvPr id="98341" name="Text Box 38"/>
            <p:cNvSpPr txBox="1">
              <a:spLocks noChangeArrowheads="1"/>
            </p:cNvSpPr>
            <p:nvPr/>
          </p:nvSpPr>
          <p:spPr bwMode="auto">
            <a:xfrm>
              <a:off x="2928" y="2318"/>
              <a:ext cx="864" cy="192"/>
            </a:xfrm>
            <a:prstGeom prst="rect">
              <a:avLst/>
            </a:prstGeom>
            <a:noFill/>
            <a:ln w="9525">
              <a:noFill/>
              <a:miter lim="800000"/>
              <a:headEnd/>
              <a:tailEnd/>
            </a:ln>
          </p:spPr>
          <p:txBody>
            <a:bodyPr lIns="18000" tIns="10800" rIns="18000" bIns="10800" anchor="ctr"/>
            <a:lstStyle/>
            <a:p>
              <a:pPr algn="ctr" eaLnBrk="0" hangingPunct="0"/>
              <a:r>
                <a:rPr kumimoji="1" lang="zh-CN" altLang="en-US" sz="2000">
                  <a:latin typeface="宋体" charset="-122"/>
                </a:rPr>
                <a:t>发送完毕？</a:t>
              </a:r>
            </a:p>
          </p:txBody>
        </p:sp>
        <p:sp>
          <p:nvSpPr>
            <p:cNvPr id="98342" name="Line 39"/>
            <p:cNvSpPr>
              <a:spLocks noChangeShapeType="1"/>
            </p:cNvSpPr>
            <p:nvPr/>
          </p:nvSpPr>
          <p:spPr bwMode="auto">
            <a:xfrm>
              <a:off x="3312" y="2592"/>
              <a:ext cx="0" cy="192"/>
            </a:xfrm>
            <a:prstGeom prst="line">
              <a:avLst/>
            </a:prstGeom>
            <a:noFill/>
            <a:ln w="19050">
              <a:solidFill>
                <a:schemeClr val="tx1"/>
              </a:solidFill>
              <a:round/>
              <a:headEnd/>
              <a:tailEnd type="triangle" w="sm" len="med"/>
            </a:ln>
          </p:spPr>
          <p:txBody>
            <a:bodyPr/>
            <a:lstStyle/>
            <a:p>
              <a:endParaRPr lang="zh-CN" altLang="en-US"/>
            </a:p>
          </p:txBody>
        </p:sp>
        <p:sp>
          <p:nvSpPr>
            <p:cNvPr id="98343" name="AutoShape 40"/>
            <p:cNvSpPr>
              <a:spLocks noChangeArrowheads="1"/>
            </p:cNvSpPr>
            <p:nvPr/>
          </p:nvSpPr>
          <p:spPr bwMode="auto">
            <a:xfrm>
              <a:off x="2736" y="2208"/>
              <a:ext cx="1152" cy="384"/>
            </a:xfrm>
            <a:prstGeom prst="flowChartDecision">
              <a:avLst/>
            </a:prstGeom>
            <a:noFill/>
            <a:ln w="19050">
              <a:solidFill>
                <a:schemeClr val="tx1"/>
              </a:solidFill>
              <a:miter lim="800000"/>
              <a:headEnd/>
              <a:tailEnd/>
            </a:ln>
          </p:spPr>
          <p:txBody>
            <a:bodyPr wrap="none" anchor="ctr"/>
            <a:lstStyle/>
            <a:p>
              <a:endParaRPr lang="zh-CN" altLang="en-US"/>
            </a:p>
          </p:txBody>
        </p:sp>
        <p:sp>
          <p:nvSpPr>
            <p:cNvPr id="98344" name="Line 41"/>
            <p:cNvSpPr>
              <a:spLocks noChangeShapeType="1"/>
            </p:cNvSpPr>
            <p:nvPr/>
          </p:nvSpPr>
          <p:spPr bwMode="auto">
            <a:xfrm>
              <a:off x="2592" y="2400"/>
              <a:ext cx="144" cy="0"/>
            </a:xfrm>
            <a:prstGeom prst="line">
              <a:avLst/>
            </a:prstGeom>
            <a:noFill/>
            <a:ln w="19050">
              <a:solidFill>
                <a:schemeClr val="tx1"/>
              </a:solidFill>
              <a:round/>
              <a:headEnd/>
              <a:tailEnd/>
            </a:ln>
          </p:spPr>
          <p:txBody>
            <a:bodyPr/>
            <a:lstStyle/>
            <a:p>
              <a:endParaRPr lang="zh-CN" altLang="en-US"/>
            </a:p>
          </p:txBody>
        </p:sp>
        <p:sp>
          <p:nvSpPr>
            <p:cNvPr id="98345" name="Text Box 42"/>
            <p:cNvSpPr txBox="1">
              <a:spLocks noChangeArrowheads="1"/>
            </p:cNvSpPr>
            <p:nvPr/>
          </p:nvSpPr>
          <p:spPr bwMode="auto">
            <a:xfrm>
              <a:off x="3168" y="2556"/>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latin typeface="宋体" charset="-122"/>
                </a:rPr>
                <a:t>N</a:t>
              </a:r>
            </a:p>
          </p:txBody>
        </p:sp>
        <p:sp>
          <p:nvSpPr>
            <p:cNvPr id="98346" name="Text Box 43"/>
            <p:cNvSpPr txBox="1">
              <a:spLocks noChangeArrowheads="1"/>
            </p:cNvSpPr>
            <p:nvPr/>
          </p:nvSpPr>
          <p:spPr bwMode="auto">
            <a:xfrm>
              <a:off x="2640" y="2208"/>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latin typeface="宋体" charset="-122"/>
                </a:rPr>
                <a:t>Y</a:t>
              </a:r>
            </a:p>
          </p:txBody>
        </p:sp>
        <p:sp>
          <p:nvSpPr>
            <p:cNvPr id="98347" name="Line 44"/>
            <p:cNvSpPr>
              <a:spLocks noChangeShapeType="1"/>
            </p:cNvSpPr>
            <p:nvPr/>
          </p:nvSpPr>
          <p:spPr bwMode="auto">
            <a:xfrm>
              <a:off x="2592" y="2400"/>
              <a:ext cx="0" cy="768"/>
            </a:xfrm>
            <a:prstGeom prst="line">
              <a:avLst/>
            </a:prstGeom>
            <a:noFill/>
            <a:ln w="19050">
              <a:solidFill>
                <a:schemeClr val="tx1"/>
              </a:solidFill>
              <a:round/>
              <a:headEnd/>
              <a:tailEnd type="triangle" w="sm" len="med"/>
            </a:ln>
          </p:spPr>
          <p:txBody>
            <a:bodyPr/>
            <a:lstStyle/>
            <a:p>
              <a:endParaRPr lang="zh-CN" altLang="en-US"/>
            </a:p>
          </p:txBody>
        </p:sp>
        <p:sp>
          <p:nvSpPr>
            <p:cNvPr id="98348" name="Text Box 45"/>
            <p:cNvSpPr txBox="1">
              <a:spLocks noChangeArrowheads="1"/>
            </p:cNvSpPr>
            <p:nvPr/>
          </p:nvSpPr>
          <p:spPr bwMode="auto">
            <a:xfrm>
              <a:off x="1728" y="2592"/>
              <a:ext cx="720" cy="432"/>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zh-CN" altLang="en-US" sz="2000">
                  <a:latin typeface="宋体" charset="-122"/>
                </a:rPr>
                <a:t>处理接收的字符</a:t>
              </a:r>
            </a:p>
          </p:txBody>
        </p:sp>
        <p:sp>
          <p:nvSpPr>
            <p:cNvPr id="98349" name="Line 46"/>
            <p:cNvSpPr>
              <a:spLocks noChangeShapeType="1"/>
            </p:cNvSpPr>
            <p:nvPr/>
          </p:nvSpPr>
          <p:spPr bwMode="auto">
            <a:xfrm>
              <a:off x="2064" y="3024"/>
              <a:ext cx="0" cy="144"/>
            </a:xfrm>
            <a:prstGeom prst="line">
              <a:avLst/>
            </a:prstGeom>
            <a:noFill/>
            <a:ln w="19050">
              <a:solidFill>
                <a:schemeClr val="tx1"/>
              </a:solidFill>
              <a:round/>
              <a:headEnd/>
              <a:tailEnd type="triangle" w="sm" len="med"/>
            </a:ln>
          </p:spPr>
          <p:txBody>
            <a:bodyPr/>
            <a:lstStyle/>
            <a:p>
              <a:endParaRPr lang="zh-CN" altLang="en-US"/>
            </a:p>
          </p:txBody>
        </p:sp>
        <p:sp>
          <p:nvSpPr>
            <p:cNvPr id="98350" name="Text Box 47"/>
            <p:cNvSpPr txBox="1">
              <a:spLocks noChangeArrowheads="1"/>
            </p:cNvSpPr>
            <p:nvPr/>
          </p:nvSpPr>
          <p:spPr bwMode="auto">
            <a:xfrm>
              <a:off x="1680" y="3504"/>
              <a:ext cx="1488" cy="240"/>
            </a:xfrm>
            <a:prstGeom prst="rect">
              <a:avLst/>
            </a:prstGeom>
            <a:noFill/>
            <a:ln w="19050">
              <a:solidFill>
                <a:schemeClr val="tx1"/>
              </a:solidFill>
              <a:miter lim="800000"/>
              <a:headEnd/>
              <a:tailEnd/>
            </a:ln>
          </p:spPr>
          <p:txBody>
            <a:bodyPr lIns="18000" tIns="10800" rIns="18000" bIns="10800" anchor="ctr"/>
            <a:lstStyle/>
            <a:p>
              <a:pPr algn="ctr" eaLnBrk="0" hangingPunct="0"/>
              <a:r>
                <a:rPr kumimoji="1" lang="en-US" altLang="zh-CN" sz="2000">
                  <a:latin typeface="宋体" charset="-122"/>
                </a:rPr>
                <a:t>CPU</a:t>
              </a:r>
              <a:r>
                <a:rPr kumimoji="1" lang="zh-CN" altLang="en-US" sz="2000">
                  <a:latin typeface="宋体" charset="-122"/>
                </a:rPr>
                <a:t>处理其他事务</a:t>
              </a:r>
            </a:p>
          </p:txBody>
        </p:sp>
        <p:sp>
          <p:nvSpPr>
            <p:cNvPr id="98351" name="Line 48"/>
            <p:cNvSpPr>
              <a:spLocks noChangeShapeType="1"/>
            </p:cNvSpPr>
            <p:nvPr/>
          </p:nvSpPr>
          <p:spPr bwMode="auto">
            <a:xfrm>
              <a:off x="2400" y="1200"/>
              <a:ext cx="0" cy="144"/>
            </a:xfrm>
            <a:prstGeom prst="line">
              <a:avLst/>
            </a:prstGeom>
            <a:noFill/>
            <a:ln w="19050">
              <a:solidFill>
                <a:srgbClr val="FF0000"/>
              </a:solidFill>
              <a:round/>
              <a:headEnd/>
              <a:tailEnd type="triangle" w="sm" len="med"/>
            </a:ln>
          </p:spPr>
          <p:txBody>
            <a:bodyPr/>
            <a:lstStyle/>
            <a:p>
              <a:endParaRPr lang="zh-CN" altLang="en-US"/>
            </a:p>
          </p:txBody>
        </p:sp>
        <p:sp>
          <p:nvSpPr>
            <p:cNvPr id="98352" name="Text Box 49"/>
            <p:cNvSpPr txBox="1">
              <a:spLocks noChangeArrowheads="1"/>
            </p:cNvSpPr>
            <p:nvPr/>
          </p:nvSpPr>
          <p:spPr bwMode="auto">
            <a:xfrm>
              <a:off x="1680" y="3840"/>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latin typeface="宋体" charset="-122"/>
                </a:rPr>
                <a:t>N</a:t>
              </a:r>
            </a:p>
          </p:txBody>
        </p:sp>
        <p:sp>
          <p:nvSpPr>
            <p:cNvPr id="98353" name="Line 50"/>
            <p:cNvSpPr>
              <a:spLocks noChangeShapeType="1"/>
            </p:cNvSpPr>
            <p:nvPr/>
          </p:nvSpPr>
          <p:spPr bwMode="auto">
            <a:xfrm>
              <a:off x="3072" y="4032"/>
              <a:ext cx="672" cy="0"/>
            </a:xfrm>
            <a:prstGeom prst="line">
              <a:avLst/>
            </a:prstGeom>
            <a:noFill/>
            <a:ln w="19050">
              <a:solidFill>
                <a:schemeClr val="tx1"/>
              </a:solidFill>
              <a:round/>
              <a:headEnd/>
              <a:tailEnd type="triangle" w="sm" len="med"/>
            </a:ln>
          </p:spPr>
          <p:txBody>
            <a:bodyPr/>
            <a:lstStyle/>
            <a:p>
              <a:endParaRPr lang="zh-CN" altLang="en-US"/>
            </a:p>
          </p:txBody>
        </p:sp>
        <p:sp>
          <p:nvSpPr>
            <p:cNvPr id="98354" name="Text Box 51"/>
            <p:cNvSpPr txBox="1">
              <a:spLocks noChangeArrowheads="1"/>
            </p:cNvSpPr>
            <p:nvPr/>
          </p:nvSpPr>
          <p:spPr bwMode="auto">
            <a:xfrm>
              <a:off x="2112" y="3936"/>
              <a:ext cx="832" cy="206"/>
            </a:xfrm>
            <a:prstGeom prst="rect">
              <a:avLst/>
            </a:prstGeom>
            <a:solidFill>
              <a:schemeClr val="bg1"/>
            </a:solidFill>
            <a:ln w="9525">
              <a:noFill/>
              <a:miter lim="800000"/>
              <a:headEnd/>
              <a:tailEnd/>
            </a:ln>
          </p:spPr>
          <p:txBody>
            <a:bodyPr lIns="18000" tIns="10800" rIns="18000" bIns="10800">
              <a:spAutoFit/>
            </a:bodyPr>
            <a:lstStyle/>
            <a:p>
              <a:pPr algn="ctr" eaLnBrk="0" hangingPunct="0"/>
              <a:r>
                <a:rPr kumimoji="1" lang="zh-CN" altLang="en-US" sz="2000" dirty="0">
                  <a:latin typeface="宋体" charset="-122"/>
                </a:rPr>
                <a:t>结束程序？</a:t>
              </a:r>
            </a:p>
          </p:txBody>
        </p:sp>
        <p:sp>
          <p:nvSpPr>
            <p:cNvPr id="98355" name="AutoShape 52"/>
            <p:cNvSpPr>
              <a:spLocks noChangeArrowheads="1"/>
            </p:cNvSpPr>
            <p:nvPr/>
          </p:nvSpPr>
          <p:spPr bwMode="auto">
            <a:xfrm>
              <a:off x="1824" y="3888"/>
              <a:ext cx="1248" cy="288"/>
            </a:xfrm>
            <a:prstGeom prst="flowChartDecision">
              <a:avLst/>
            </a:prstGeom>
            <a:noFill/>
            <a:ln w="19050">
              <a:solidFill>
                <a:schemeClr val="tx1"/>
              </a:solidFill>
              <a:miter lim="800000"/>
              <a:headEnd/>
              <a:tailEnd/>
            </a:ln>
          </p:spPr>
          <p:txBody>
            <a:bodyPr wrap="none" anchor="ctr"/>
            <a:lstStyle/>
            <a:p>
              <a:endParaRPr lang="zh-CN" altLang="en-US"/>
            </a:p>
          </p:txBody>
        </p:sp>
        <p:sp>
          <p:nvSpPr>
            <p:cNvPr id="98356" name="Text Box 53"/>
            <p:cNvSpPr txBox="1">
              <a:spLocks noChangeArrowheads="1"/>
            </p:cNvSpPr>
            <p:nvPr/>
          </p:nvSpPr>
          <p:spPr bwMode="auto">
            <a:xfrm>
              <a:off x="3162" y="3840"/>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dirty="0">
                  <a:latin typeface="宋体" charset="-122"/>
                </a:rPr>
                <a:t>Y</a:t>
              </a:r>
            </a:p>
          </p:txBody>
        </p:sp>
        <p:sp>
          <p:nvSpPr>
            <p:cNvPr id="98357" name="Line 54"/>
            <p:cNvSpPr>
              <a:spLocks noChangeShapeType="1"/>
            </p:cNvSpPr>
            <p:nvPr/>
          </p:nvSpPr>
          <p:spPr bwMode="auto">
            <a:xfrm>
              <a:off x="2448" y="3744"/>
              <a:ext cx="0" cy="144"/>
            </a:xfrm>
            <a:prstGeom prst="line">
              <a:avLst/>
            </a:prstGeom>
            <a:noFill/>
            <a:ln w="19050">
              <a:solidFill>
                <a:schemeClr val="tx1"/>
              </a:solidFill>
              <a:round/>
              <a:headEnd/>
              <a:tailEnd type="triangle" w="sm" len="med"/>
            </a:ln>
          </p:spPr>
          <p:txBody>
            <a:bodyPr/>
            <a:lstStyle/>
            <a:p>
              <a:endParaRPr lang="zh-CN" altLang="en-US"/>
            </a:p>
          </p:txBody>
        </p:sp>
        <p:sp>
          <p:nvSpPr>
            <p:cNvPr id="98358" name="Line 55"/>
            <p:cNvSpPr>
              <a:spLocks noChangeShapeType="1"/>
            </p:cNvSpPr>
            <p:nvPr/>
          </p:nvSpPr>
          <p:spPr bwMode="auto">
            <a:xfrm>
              <a:off x="2832" y="1488"/>
              <a:ext cx="576" cy="0"/>
            </a:xfrm>
            <a:prstGeom prst="line">
              <a:avLst/>
            </a:prstGeom>
            <a:noFill/>
            <a:ln w="19050">
              <a:solidFill>
                <a:schemeClr val="tx1"/>
              </a:solidFill>
              <a:round/>
              <a:headEnd/>
              <a:tailEnd/>
            </a:ln>
          </p:spPr>
          <p:txBody>
            <a:bodyPr/>
            <a:lstStyle/>
            <a:p>
              <a:endParaRPr lang="zh-CN" altLang="en-US"/>
            </a:p>
          </p:txBody>
        </p:sp>
        <p:sp>
          <p:nvSpPr>
            <p:cNvPr id="98359" name="Line 56"/>
            <p:cNvSpPr>
              <a:spLocks noChangeShapeType="1"/>
            </p:cNvSpPr>
            <p:nvPr/>
          </p:nvSpPr>
          <p:spPr bwMode="auto">
            <a:xfrm flipH="1">
              <a:off x="5376" y="1488"/>
              <a:ext cx="0" cy="1872"/>
            </a:xfrm>
            <a:prstGeom prst="line">
              <a:avLst/>
            </a:prstGeom>
            <a:noFill/>
            <a:ln w="19050">
              <a:solidFill>
                <a:schemeClr val="tx1"/>
              </a:solidFill>
              <a:round/>
              <a:headEnd/>
              <a:tailEnd type="triangle" w="sm" len="med"/>
            </a:ln>
          </p:spPr>
          <p:txBody>
            <a:bodyPr/>
            <a:lstStyle/>
            <a:p>
              <a:endParaRPr lang="zh-CN" altLang="en-US"/>
            </a:p>
          </p:txBody>
        </p:sp>
        <p:sp>
          <p:nvSpPr>
            <p:cNvPr id="98360" name="Text Box 57"/>
            <p:cNvSpPr txBox="1">
              <a:spLocks noChangeArrowheads="1"/>
            </p:cNvSpPr>
            <p:nvPr/>
          </p:nvSpPr>
          <p:spPr bwMode="auto">
            <a:xfrm>
              <a:off x="4608" y="1296"/>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solidFill>
                    <a:srgbClr val="CC3300"/>
                  </a:solidFill>
                  <a:latin typeface="宋体" charset="-122"/>
                </a:rPr>
                <a:t>N</a:t>
              </a:r>
            </a:p>
          </p:txBody>
        </p:sp>
        <p:sp>
          <p:nvSpPr>
            <p:cNvPr id="98361" name="Text Box 58"/>
            <p:cNvSpPr txBox="1">
              <a:spLocks noChangeArrowheads="1"/>
            </p:cNvSpPr>
            <p:nvPr/>
          </p:nvSpPr>
          <p:spPr bwMode="auto">
            <a:xfrm>
              <a:off x="3600" y="1314"/>
              <a:ext cx="784" cy="398"/>
            </a:xfrm>
            <a:prstGeom prst="rect">
              <a:avLst/>
            </a:prstGeom>
            <a:noFill/>
            <a:ln w="9525">
              <a:noFill/>
              <a:miter lim="800000"/>
              <a:headEnd/>
              <a:tailEnd/>
            </a:ln>
          </p:spPr>
          <p:txBody>
            <a:bodyPr lIns="18000" tIns="10800" rIns="18000" bIns="10800">
              <a:spAutoFit/>
            </a:bodyPr>
            <a:lstStyle/>
            <a:p>
              <a:pPr algn="ctr" eaLnBrk="0" hangingPunct="0"/>
              <a:r>
                <a:rPr kumimoji="1" lang="zh-CN" altLang="en-US" sz="2000">
                  <a:solidFill>
                    <a:srgbClr val="CC3300"/>
                  </a:solidFill>
                  <a:latin typeface="宋体" charset="-122"/>
                </a:rPr>
                <a:t>有新发送请求？</a:t>
              </a:r>
            </a:p>
          </p:txBody>
        </p:sp>
        <p:sp>
          <p:nvSpPr>
            <p:cNvPr id="98362" name="AutoShape 59"/>
            <p:cNvSpPr>
              <a:spLocks noChangeArrowheads="1"/>
            </p:cNvSpPr>
            <p:nvPr/>
          </p:nvSpPr>
          <p:spPr bwMode="auto">
            <a:xfrm>
              <a:off x="3408" y="1200"/>
              <a:ext cx="1152" cy="576"/>
            </a:xfrm>
            <a:prstGeom prst="flowChartDecision">
              <a:avLst/>
            </a:prstGeom>
            <a:noFill/>
            <a:ln w="19050">
              <a:solidFill>
                <a:srgbClr val="CC3300"/>
              </a:solidFill>
              <a:miter lim="800000"/>
              <a:headEnd/>
              <a:tailEnd/>
            </a:ln>
          </p:spPr>
          <p:txBody>
            <a:bodyPr wrap="none" anchor="ctr"/>
            <a:lstStyle/>
            <a:p>
              <a:endParaRPr lang="zh-CN" altLang="en-US"/>
            </a:p>
          </p:txBody>
        </p:sp>
        <p:sp>
          <p:nvSpPr>
            <p:cNvPr id="98363" name="Line 60"/>
            <p:cNvSpPr>
              <a:spLocks noChangeShapeType="1"/>
            </p:cNvSpPr>
            <p:nvPr/>
          </p:nvSpPr>
          <p:spPr bwMode="auto">
            <a:xfrm>
              <a:off x="4560" y="1488"/>
              <a:ext cx="816" cy="0"/>
            </a:xfrm>
            <a:prstGeom prst="line">
              <a:avLst/>
            </a:prstGeom>
            <a:noFill/>
            <a:ln w="19050">
              <a:solidFill>
                <a:schemeClr val="tx1"/>
              </a:solidFill>
              <a:round/>
              <a:headEnd/>
              <a:tailEnd/>
            </a:ln>
          </p:spPr>
          <p:txBody>
            <a:bodyPr/>
            <a:lstStyle/>
            <a:p>
              <a:endParaRPr lang="zh-CN" altLang="en-US"/>
            </a:p>
          </p:txBody>
        </p:sp>
        <p:sp>
          <p:nvSpPr>
            <p:cNvPr id="98364" name="Line 61"/>
            <p:cNvSpPr>
              <a:spLocks noChangeShapeType="1"/>
            </p:cNvSpPr>
            <p:nvPr/>
          </p:nvSpPr>
          <p:spPr bwMode="auto">
            <a:xfrm>
              <a:off x="3984" y="1776"/>
              <a:ext cx="0" cy="912"/>
            </a:xfrm>
            <a:prstGeom prst="line">
              <a:avLst/>
            </a:prstGeom>
            <a:noFill/>
            <a:ln w="19050">
              <a:solidFill>
                <a:srgbClr val="CC3300"/>
              </a:solidFill>
              <a:round/>
              <a:headEnd/>
              <a:tailEnd/>
            </a:ln>
          </p:spPr>
          <p:txBody>
            <a:bodyPr/>
            <a:lstStyle/>
            <a:p>
              <a:endParaRPr lang="zh-CN" altLang="en-US"/>
            </a:p>
          </p:txBody>
        </p:sp>
        <p:sp>
          <p:nvSpPr>
            <p:cNvPr id="98365" name="Line 62"/>
            <p:cNvSpPr>
              <a:spLocks noChangeShapeType="1"/>
            </p:cNvSpPr>
            <p:nvPr/>
          </p:nvSpPr>
          <p:spPr bwMode="auto">
            <a:xfrm flipH="1">
              <a:off x="3312" y="2688"/>
              <a:ext cx="672" cy="0"/>
            </a:xfrm>
            <a:prstGeom prst="line">
              <a:avLst/>
            </a:prstGeom>
            <a:noFill/>
            <a:ln w="19050">
              <a:solidFill>
                <a:srgbClr val="CC3300"/>
              </a:solidFill>
              <a:round/>
              <a:headEnd/>
              <a:tailEnd type="triangle" w="sm" len="med"/>
            </a:ln>
          </p:spPr>
          <p:txBody>
            <a:bodyPr/>
            <a:lstStyle/>
            <a:p>
              <a:endParaRPr lang="zh-CN" altLang="en-US"/>
            </a:p>
          </p:txBody>
        </p:sp>
        <p:sp>
          <p:nvSpPr>
            <p:cNvPr id="98366" name="Text Box 63"/>
            <p:cNvSpPr txBox="1">
              <a:spLocks noChangeArrowheads="1"/>
            </p:cNvSpPr>
            <p:nvPr/>
          </p:nvSpPr>
          <p:spPr bwMode="auto">
            <a:xfrm>
              <a:off x="3840" y="1728"/>
              <a:ext cx="115" cy="206"/>
            </a:xfrm>
            <a:prstGeom prst="rect">
              <a:avLst/>
            </a:prstGeom>
            <a:noFill/>
            <a:ln w="9525">
              <a:noFill/>
              <a:miter lim="800000"/>
              <a:headEnd/>
              <a:tailEnd/>
            </a:ln>
          </p:spPr>
          <p:txBody>
            <a:bodyPr lIns="18000" tIns="10800" rIns="18000" bIns="10800">
              <a:spAutoFit/>
            </a:bodyPr>
            <a:lstStyle/>
            <a:p>
              <a:pPr eaLnBrk="0" hangingPunct="0"/>
              <a:r>
                <a:rPr kumimoji="1" lang="en-US" altLang="zh-CN" sz="2000">
                  <a:solidFill>
                    <a:srgbClr val="CC3300"/>
                  </a:solidFill>
                  <a:latin typeface="宋体" charset="-122"/>
                </a:rPr>
                <a:t>Y</a:t>
              </a:r>
            </a:p>
          </p:txBody>
        </p:sp>
        <p:sp>
          <p:nvSpPr>
            <p:cNvPr id="98367" name="Text Box 64"/>
            <p:cNvSpPr txBox="1">
              <a:spLocks noChangeArrowheads="1"/>
            </p:cNvSpPr>
            <p:nvPr/>
          </p:nvSpPr>
          <p:spPr bwMode="auto">
            <a:xfrm>
              <a:off x="1824" y="576"/>
              <a:ext cx="1152" cy="240"/>
            </a:xfrm>
            <a:prstGeom prst="rect">
              <a:avLst/>
            </a:prstGeom>
            <a:solidFill>
              <a:schemeClr val="bg1"/>
            </a:solidFill>
            <a:ln w="19050">
              <a:solidFill>
                <a:schemeClr val="tx1"/>
              </a:solidFill>
              <a:miter lim="800000"/>
              <a:headEnd/>
              <a:tailEnd/>
            </a:ln>
          </p:spPr>
          <p:txBody>
            <a:bodyPr lIns="18000" tIns="10800" rIns="18000" bIns="10800" anchor="ctr"/>
            <a:lstStyle/>
            <a:p>
              <a:pPr algn="ctr" eaLnBrk="0" hangingPunct="0"/>
              <a:r>
                <a:rPr kumimoji="1" lang="zh-CN" altLang="en-US" sz="2000">
                  <a:latin typeface="宋体" charset="-122"/>
                </a:rPr>
                <a:t>程序初始化</a:t>
              </a:r>
            </a:p>
          </p:txBody>
        </p:sp>
        <p:sp>
          <p:nvSpPr>
            <p:cNvPr id="98368" name="Line 65"/>
            <p:cNvSpPr>
              <a:spLocks noChangeShapeType="1"/>
            </p:cNvSpPr>
            <p:nvPr/>
          </p:nvSpPr>
          <p:spPr bwMode="auto">
            <a:xfrm>
              <a:off x="384" y="3312"/>
              <a:ext cx="2064" cy="0"/>
            </a:xfrm>
            <a:prstGeom prst="line">
              <a:avLst/>
            </a:prstGeom>
            <a:noFill/>
            <a:ln w="19050">
              <a:solidFill>
                <a:schemeClr val="tx1"/>
              </a:solidFill>
              <a:round/>
              <a:headEnd/>
              <a:tailEnd/>
            </a:ln>
          </p:spPr>
          <p:txBody>
            <a:bodyPr/>
            <a:lstStyle/>
            <a:p>
              <a:endParaRPr lang="zh-CN" altLang="en-US"/>
            </a:p>
          </p:txBody>
        </p:sp>
        <p:sp>
          <p:nvSpPr>
            <p:cNvPr id="98369" name="Line 66"/>
            <p:cNvSpPr>
              <a:spLocks noChangeShapeType="1"/>
            </p:cNvSpPr>
            <p:nvPr/>
          </p:nvSpPr>
          <p:spPr bwMode="auto">
            <a:xfrm>
              <a:off x="2448" y="3360"/>
              <a:ext cx="0" cy="144"/>
            </a:xfrm>
            <a:prstGeom prst="line">
              <a:avLst/>
            </a:prstGeom>
            <a:noFill/>
            <a:ln w="19050">
              <a:solidFill>
                <a:schemeClr val="tx1"/>
              </a:solidFill>
              <a:round/>
              <a:headEnd/>
              <a:tailEnd type="triangle" w="sm" len="med"/>
            </a:ln>
          </p:spPr>
          <p:txBody>
            <a:bodyPr/>
            <a:lstStyle/>
            <a:p>
              <a:endParaRPr lang="zh-CN" altLang="en-US"/>
            </a:p>
          </p:txBody>
        </p:sp>
        <p:sp>
          <p:nvSpPr>
            <p:cNvPr id="98370" name="Line 67"/>
            <p:cNvSpPr>
              <a:spLocks noChangeShapeType="1"/>
            </p:cNvSpPr>
            <p:nvPr/>
          </p:nvSpPr>
          <p:spPr bwMode="auto">
            <a:xfrm>
              <a:off x="2448" y="3360"/>
              <a:ext cx="2928" cy="0"/>
            </a:xfrm>
            <a:prstGeom prst="line">
              <a:avLst/>
            </a:prstGeom>
            <a:noFill/>
            <a:ln w="19050">
              <a:solidFill>
                <a:schemeClr val="tx1"/>
              </a:solidFill>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WordArt 5"/>
          <p:cNvSpPr>
            <a:spLocks noChangeArrowheads="1" noChangeShapeType="1" noTextEdit="1"/>
          </p:cNvSpPr>
          <p:nvPr/>
        </p:nvSpPr>
        <p:spPr bwMode="auto">
          <a:xfrm>
            <a:off x="791580" y="1043735"/>
            <a:ext cx="1631395" cy="845350"/>
          </a:xfrm>
          <a:prstGeom prst="rect">
            <a:avLst/>
          </a:prstGeom>
        </p:spPr>
        <p:txBody>
          <a:bodyPr wrap="none" fromWordArt="1">
            <a:prstTxWarp prst="textPlain">
              <a:avLst>
                <a:gd name="adj" fmla="val 50000"/>
              </a:avLst>
            </a:prstTxWarp>
          </a:bodyPr>
          <a:lstStyle/>
          <a:p>
            <a:pPr algn="ctr"/>
            <a:r>
              <a:rPr lang="zh-CN" altLang="en-US" sz="3600" kern="10" dirty="0" smtClean="0">
                <a:ln w="19050">
                  <a:solidFill>
                    <a:srgbClr val="99CCFF"/>
                  </a:solidFill>
                  <a:round/>
                  <a:headEnd/>
                  <a:tailEnd/>
                </a:ln>
                <a:solidFill>
                  <a:srgbClr val="0066CC"/>
                </a:solidFill>
                <a:effectLst>
                  <a:outerShdw dist="35921" dir="2700000" algn="ctr" rotWithShape="0">
                    <a:srgbClr val="990000"/>
                  </a:outerShdw>
                </a:effectLst>
                <a:latin typeface="宋体"/>
                <a:ea typeface="宋体"/>
              </a:rPr>
              <a:t>实验</a:t>
            </a:r>
            <a:endPar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endParaRPr>
          </a:p>
        </p:txBody>
      </p:sp>
      <p:sp>
        <p:nvSpPr>
          <p:cNvPr id="2" name="TextBox 1"/>
          <p:cNvSpPr txBox="1"/>
          <p:nvPr/>
        </p:nvSpPr>
        <p:spPr>
          <a:xfrm>
            <a:off x="791580" y="2438889"/>
            <a:ext cx="7200800" cy="1200329"/>
          </a:xfrm>
          <a:prstGeom prst="rect">
            <a:avLst/>
          </a:prstGeom>
          <a:noFill/>
        </p:spPr>
        <p:txBody>
          <a:bodyPr wrap="square" rtlCol="0">
            <a:spAutoFit/>
          </a:bodyPr>
          <a:lstStyle/>
          <a:p>
            <a:r>
              <a:rPr lang="zh-CN" altLang="en-US" sz="2400" dirty="0" smtClean="0">
                <a:solidFill>
                  <a:srgbClr val="000099"/>
                </a:solidFill>
              </a:rPr>
              <a:t>基本要求：编写下位机串行通信程序（实验台上运行）</a:t>
            </a:r>
            <a:endParaRPr lang="en-US" altLang="zh-CN" sz="2400" dirty="0" smtClean="0">
              <a:solidFill>
                <a:srgbClr val="000099"/>
              </a:solidFill>
            </a:endParaRPr>
          </a:p>
          <a:p>
            <a:r>
              <a:rPr lang="zh-CN" altLang="en-US" sz="2400" dirty="0" smtClean="0">
                <a:solidFill>
                  <a:srgbClr val="000099"/>
                </a:solidFill>
              </a:rPr>
              <a:t>拓展要求：编写上位机串行通信程序（</a:t>
            </a:r>
            <a:r>
              <a:rPr lang="en-US" altLang="zh-CN" sz="2400" dirty="0" smtClean="0">
                <a:solidFill>
                  <a:srgbClr val="000099"/>
                </a:solidFill>
              </a:rPr>
              <a:t>PC</a:t>
            </a:r>
            <a:r>
              <a:rPr lang="zh-CN" altLang="en-US" sz="2400" dirty="0" smtClean="0">
                <a:solidFill>
                  <a:srgbClr val="000099"/>
                </a:solidFill>
              </a:rPr>
              <a:t>机上运行）</a:t>
            </a:r>
            <a:endParaRPr lang="en-US" altLang="zh-CN" sz="2400" dirty="0" smtClean="0">
              <a:solidFill>
                <a:srgbClr val="000099"/>
              </a:solidFill>
            </a:endParaRPr>
          </a:p>
          <a:p>
            <a:r>
              <a:rPr lang="en-US" altLang="zh-CN" sz="2400" dirty="0">
                <a:solidFill>
                  <a:srgbClr val="000099"/>
                </a:solidFill>
              </a:rPr>
              <a:t> </a:t>
            </a:r>
            <a:r>
              <a:rPr lang="en-US" altLang="zh-CN" sz="2400" dirty="0" smtClean="0">
                <a:solidFill>
                  <a:srgbClr val="000099"/>
                </a:solidFill>
              </a:rPr>
              <a:t>                 </a:t>
            </a:r>
            <a:r>
              <a:rPr lang="zh-CN" altLang="en-US" sz="2400" dirty="0" smtClean="0">
                <a:solidFill>
                  <a:srgbClr val="000099"/>
                </a:solidFill>
              </a:rPr>
              <a:t>上位机程序可用高级语言编写</a:t>
            </a:r>
            <a:endParaRPr lang="zh-CN" altLang="en-US" sz="2400" dirty="0">
              <a:solidFill>
                <a:srgbClr val="000099"/>
              </a:solidFill>
            </a:endParaRPr>
          </a:p>
        </p:txBody>
      </p:sp>
    </p:spTree>
    <p:extLst>
      <p:ext uri="{BB962C8B-B14F-4D97-AF65-F5344CB8AC3E}">
        <p14:creationId xmlns:p14="http://schemas.microsoft.com/office/powerpoint/2010/main" val="23063857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WordArt 5"/>
          <p:cNvSpPr>
            <a:spLocks noChangeArrowheads="1" noChangeShapeType="1" noTextEdit="1"/>
          </p:cNvSpPr>
          <p:nvPr/>
        </p:nvSpPr>
        <p:spPr bwMode="auto">
          <a:xfrm>
            <a:off x="2895600" y="2133600"/>
            <a:ext cx="3733800" cy="1676400"/>
          </a:xfrm>
          <a:prstGeom prst="rect">
            <a:avLst/>
          </a:prstGeom>
        </p:spPr>
        <p:txBody>
          <a:bodyPr wrap="none" fromWordArt="1">
            <a:prstTxWarp prst="textPlain">
              <a:avLst>
                <a:gd name="adj" fmla="val 50000"/>
              </a:avLst>
            </a:prstTxWarp>
          </a:bodyPr>
          <a:lstStyle/>
          <a:p>
            <a:pPr algn="ct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资料</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bwMode="auto">
          <a:xfrm>
            <a:off x="304800" y="98630"/>
            <a:ext cx="4572000" cy="563562"/>
          </a:xfrm>
          <a:prstGeom prst="rect">
            <a:avLst/>
          </a:prstGeom>
        </p:spPr>
        <p:txBody>
          <a:bodyPr anchor="ctr"/>
          <a:lstStyle/>
          <a:p>
            <a:pPr algn="l"/>
            <a:r>
              <a:rPr lang="en-US" altLang="en-US" kern="1200" dirty="0"/>
              <a:t>§</a:t>
            </a:r>
            <a:r>
              <a:rPr lang="en-US" altLang="zh-CN" kern="1200" dirty="0"/>
              <a:t>11.1 </a:t>
            </a:r>
            <a:r>
              <a:rPr lang="zh-CN" altLang="en-US" kern="1200" dirty="0"/>
              <a:t>串行通信基础</a:t>
            </a:r>
          </a:p>
        </p:txBody>
      </p:sp>
      <p:sp>
        <p:nvSpPr>
          <p:cNvPr id="100354" name="Text Box 3"/>
          <p:cNvSpPr txBox="1">
            <a:spLocks noChangeArrowheads="1"/>
          </p:cNvSpPr>
          <p:nvPr/>
        </p:nvSpPr>
        <p:spPr bwMode="auto">
          <a:xfrm>
            <a:off x="504825" y="1066800"/>
            <a:ext cx="8077200" cy="461665"/>
          </a:xfrm>
          <a:prstGeom prst="rect">
            <a:avLst/>
          </a:prstGeom>
          <a:noFill/>
          <a:ln w="9525">
            <a:noFill/>
            <a:miter lim="800000"/>
            <a:headEnd/>
            <a:tailEnd/>
          </a:ln>
        </p:spPr>
        <p:txBody>
          <a:bodyPr wrap="square" anchor="ctr">
            <a:spAutoFit/>
          </a:bodyPr>
          <a:lstStyle>
            <a:defPPr>
              <a:defRPr lang="zh-CN"/>
            </a:defPPr>
            <a:lvl1pPr algn="just">
              <a:defRPr sz="2400">
                <a:solidFill>
                  <a:srgbClr val="0000CC"/>
                </a:solidFill>
                <a:latin typeface="+mn-lt"/>
                <a:ea typeface="幼圆" pitchFamily="49" charset="-122"/>
              </a:defRPr>
            </a:lvl1pPr>
          </a:lstStyle>
          <a:p>
            <a:r>
              <a:rPr lang="zh-CN" altLang="en-US" dirty="0"/>
              <a:t>串行通信一般在两个站</a:t>
            </a:r>
            <a:r>
              <a:rPr lang="en-US" altLang="zh-CN" dirty="0"/>
              <a:t>(</a:t>
            </a:r>
            <a:r>
              <a:rPr lang="zh-CN" altLang="en-US" dirty="0"/>
              <a:t>终端和微机</a:t>
            </a:r>
            <a:r>
              <a:rPr lang="en-US" altLang="zh-CN" dirty="0"/>
              <a:t>)</a:t>
            </a:r>
            <a:r>
              <a:rPr lang="zh-CN" altLang="en-US" dirty="0"/>
              <a:t>之间进行传送</a:t>
            </a:r>
          </a:p>
        </p:txBody>
      </p:sp>
      <p:grpSp>
        <p:nvGrpSpPr>
          <p:cNvPr id="100355" name="Group 8"/>
          <p:cNvGrpSpPr>
            <a:grpSpLocks/>
          </p:cNvGrpSpPr>
          <p:nvPr/>
        </p:nvGrpSpPr>
        <p:grpSpPr bwMode="auto">
          <a:xfrm>
            <a:off x="1035050" y="1719263"/>
            <a:ext cx="7194550" cy="3857625"/>
            <a:chOff x="700" y="1266"/>
            <a:chExt cx="4532" cy="2430"/>
          </a:xfrm>
        </p:grpSpPr>
        <p:sp>
          <p:nvSpPr>
            <p:cNvPr id="100357" name="Text Box 9"/>
            <p:cNvSpPr txBox="1">
              <a:spLocks noChangeArrowheads="1"/>
            </p:cNvSpPr>
            <p:nvPr/>
          </p:nvSpPr>
          <p:spPr bwMode="auto">
            <a:xfrm>
              <a:off x="700" y="2880"/>
              <a:ext cx="260" cy="768"/>
            </a:xfrm>
            <a:prstGeom prst="rect">
              <a:avLst/>
            </a:prstGeom>
            <a:noFill/>
            <a:ln w="15875">
              <a:solidFill>
                <a:schemeClr val="tx1"/>
              </a:solidFill>
              <a:miter lim="800000"/>
              <a:headEnd/>
              <a:tailEnd/>
            </a:ln>
          </p:spPr>
          <p:txBody>
            <a:bodyPr vert="eaVert" lIns="18000" tIns="10800" rIns="18000" bIns="10800"/>
            <a:lstStyle/>
            <a:p>
              <a:pPr algn="ctr">
                <a:spcBef>
                  <a:spcPct val="50000"/>
                </a:spcBef>
              </a:pPr>
              <a:r>
                <a:rPr kumimoji="1" lang="zh-CN" altLang="en-US" sz="2000" b="1">
                  <a:latin typeface="Times New Roman" pitchFamily="18" charset="0"/>
                </a:rPr>
                <a:t>计算机</a:t>
              </a:r>
            </a:p>
          </p:txBody>
        </p:sp>
        <p:sp>
          <p:nvSpPr>
            <p:cNvPr id="100358" name="Text Box 10"/>
            <p:cNvSpPr txBox="1">
              <a:spLocks noChangeArrowheads="1"/>
            </p:cNvSpPr>
            <p:nvPr/>
          </p:nvSpPr>
          <p:spPr bwMode="auto">
            <a:xfrm>
              <a:off x="1122" y="2880"/>
              <a:ext cx="222" cy="768"/>
            </a:xfrm>
            <a:prstGeom prst="rect">
              <a:avLst/>
            </a:prstGeom>
            <a:noFill/>
            <a:ln w="15875">
              <a:solidFill>
                <a:schemeClr val="tx1"/>
              </a:solidFill>
              <a:miter lim="800000"/>
              <a:headEnd/>
              <a:tailEnd/>
            </a:ln>
          </p:spPr>
          <p:txBody>
            <a:bodyPr vert="eaVert" lIns="18000" tIns="10800" rIns="18000" bIns="10800"/>
            <a:lstStyle/>
            <a:p>
              <a:pPr algn="ctr">
                <a:spcBef>
                  <a:spcPct val="50000"/>
                </a:spcBef>
              </a:pPr>
              <a:r>
                <a:rPr kumimoji="1" lang="zh-CN" altLang="en-US" sz="2000" b="1">
                  <a:latin typeface="Times New Roman" pitchFamily="18" charset="0"/>
                </a:rPr>
                <a:t>串行接口</a:t>
              </a:r>
            </a:p>
          </p:txBody>
        </p:sp>
        <p:sp>
          <p:nvSpPr>
            <p:cNvPr id="100359" name="AutoShape 11"/>
            <p:cNvSpPr>
              <a:spLocks noChangeArrowheads="1"/>
            </p:cNvSpPr>
            <p:nvPr/>
          </p:nvSpPr>
          <p:spPr bwMode="auto">
            <a:xfrm>
              <a:off x="960" y="3168"/>
              <a:ext cx="164" cy="96"/>
            </a:xfrm>
            <a:prstGeom prst="leftRightArrow">
              <a:avLst>
                <a:gd name="adj1" fmla="val 50000"/>
                <a:gd name="adj2" fmla="val 34167"/>
              </a:avLst>
            </a:prstGeom>
            <a:noFill/>
            <a:ln w="15875">
              <a:solidFill>
                <a:schemeClr val="tx1"/>
              </a:solidFill>
              <a:miter lim="800000"/>
              <a:headEnd/>
              <a:tailEnd/>
            </a:ln>
          </p:spPr>
          <p:txBody>
            <a:bodyPr wrap="none" anchor="ctr"/>
            <a:lstStyle/>
            <a:p>
              <a:endParaRPr lang="zh-CN" altLang="en-US"/>
            </a:p>
          </p:txBody>
        </p:sp>
        <p:sp>
          <p:nvSpPr>
            <p:cNvPr id="100360" name="Text Box 12"/>
            <p:cNvSpPr txBox="1">
              <a:spLocks noChangeArrowheads="1"/>
            </p:cNvSpPr>
            <p:nvPr/>
          </p:nvSpPr>
          <p:spPr bwMode="auto">
            <a:xfrm>
              <a:off x="1824" y="2880"/>
              <a:ext cx="240" cy="768"/>
            </a:xfrm>
            <a:prstGeom prst="rect">
              <a:avLst/>
            </a:prstGeom>
            <a:noFill/>
            <a:ln w="15875">
              <a:solidFill>
                <a:schemeClr val="tx1"/>
              </a:solidFill>
              <a:miter lim="800000"/>
              <a:headEnd/>
              <a:tailEnd/>
            </a:ln>
          </p:spPr>
          <p:txBody>
            <a:bodyPr vert="eaVert" lIns="18000" tIns="10800" rIns="18000" bIns="10800"/>
            <a:lstStyle/>
            <a:p>
              <a:pPr algn="ctr">
                <a:spcBef>
                  <a:spcPct val="50000"/>
                </a:spcBef>
              </a:pPr>
              <a:r>
                <a:rPr kumimoji="1" lang="en-US" altLang="zh-CN" sz="2000" b="1">
                  <a:latin typeface="Times New Roman" pitchFamily="18" charset="0"/>
                </a:rPr>
                <a:t>MODEM</a:t>
              </a:r>
            </a:p>
          </p:txBody>
        </p:sp>
        <p:sp>
          <p:nvSpPr>
            <p:cNvPr id="100361" name="AutoShape 13"/>
            <p:cNvSpPr>
              <a:spLocks noChangeArrowheads="1"/>
            </p:cNvSpPr>
            <p:nvPr/>
          </p:nvSpPr>
          <p:spPr bwMode="auto">
            <a:xfrm>
              <a:off x="1344" y="3066"/>
              <a:ext cx="480" cy="54"/>
            </a:xfrm>
            <a:prstGeom prst="leftRightArrow">
              <a:avLst>
                <a:gd name="adj1" fmla="val 50000"/>
                <a:gd name="adj2" fmla="val 177778"/>
              </a:avLst>
            </a:prstGeom>
            <a:noFill/>
            <a:ln w="15875">
              <a:solidFill>
                <a:schemeClr val="tx1"/>
              </a:solidFill>
              <a:miter lim="800000"/>
              <a:headEnd/>
              <a:tailEnd/>
            </a:ln>
          </p:spPr>
          <p:txBody>
            <a:bodyPr wrap="none" anchor="ctr"/>
            <a:lstStyle/>
            <a:p>
              <a:endParaRPr lang="zh-CN" altLang="en-US"/>
            </a:p>
          </p:txBody>
        </p:sp>
        <p:sp>
          <p:nvSpPr>
            <p:cNvPr id="100362" name="Line 14"/>
            <p:cNvSpPr>
              <a:spLocks noChangeShapeType="1"/>
            </p:cNvSpPr>
            <p:nvPr/>
          </p:nvSpPr>
          <p:spPr bwMode="auto">
            <a:xfrm>
              <a:off x="1344" y="3312"/>
              <a:ext cx="480" cy="0"/>
            </a:xfrm>
            <a:prstGeom prst="line">
              <a:avLst/>
            </a:prstGeom>
            <a:noFill/>
            <a:ln w="15875">
              <a:solidFill>
                <a:schemeClr val="tx1"/>
              </a:solidFill>
              <a:round/>
              <a:headEnd/>
              <a:tailEnd type="triangle" w="sm" len="med"/>
            </a:ln>
          </p:spPr>
          <p:txBody>
            <a:bodyPr/>
            <a:lstStyle/>
            <a:p>
              <a:endParaRPr lang="zh-CN" altLang="en-US"/>
            </a:p>
          </p:txBody>
        </p:sp>
        <p:sp>
          <p:nvSpPr>
            <p:cNvPr id="100363" name="Line 15"/>
            <p:cNvSpPr>
              <a:spLocks noChangeShapeType="1"/>
            </p:cNvSpPr>
            <p:nvPr/>
          </p:nvSpPr>
          <p:spPr bwMode="auto">
            <a:xfrm flipH="1" flipV="1">
              <a:off x="1344" y="3552"/>
              <a:ext cx="480" cy="0"/>
            </a:xfrm>
            <a:prstGeom prst="line">
              <a:avLst/>
            </a:prstGeom>
            <a:noFill/>
            <a:ln w="15875">
              <a:solidFill>
                <a:schemeClr val="tx1"/>
              </a:solidFill>
              <a:round/>
              <a:headEnd/>
              <a:tailEnd type="triangle" w="sm" len="med"/>
            </a:ln>
          </p:spPr>
          <p:txBody>
            <a:bodyPr/>
            <a:lstStyle/>
            <a:p>
              <a:endParaRPr lang="zh-CN" altLang="en-US"/>
            </a:p>
          </p:txBody>
        </p:sp>
        <p:sp>
          <p:nvSpPr>
            <p:cNvPr id="100364" name="Text Box 16"/>
            <p:cNvSpPr txBox="1">
              <a:spLocks noChangeArrowheads="1"/>
            </p:cNvSpPr>
            <p:nvPr/>
          </p:nvSpPr>
          <p:spPr bwMode="auto">
            <a:xfrm>
              <a:off x="1508" y="3365"/>
              <a:ext cx="156"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收</a:t>
              </a:r>
            </a:p>
          </p:txBody>
        </p:sp>
        <p:sp>
          <p:nvSpPr>
            <p:cNvPr id="100365" name="Text Box 17"/>
            <p:cNvSpPr txBox="1">
              <a:spLocks noChangeArrowheads="1"/>
            </p:cNvSpPr>
            <p:nvPr/>
          </p:nvSpPr>
          <p:spPr bwMode="auto">
            <a:xfrm>
              <a:off x="1508" y="3125"/>
              <a:ext cx="156"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发</a:t>
              </a:r>
            </a:p>
          </p:txBody>
        </p:sp>
        <p:sp>
          <p:nvSpPr>
            <p:cNvPr id="100366" name="Text Box 18"/>
            <p:cNvSpPr txBox="1">
              <a:spLocks noChangeArrowheads="1"/>
            </p:cNvSpPr>
            <p:nvPr/>
          </p:nvSpPr>
          <p:spPr bwMode="auto">
            <a:xfrm>
              <a:off x="1412" y="2885"/>
              <a:ext cx="384"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控制</a:t>
              </a:r>
            </a:p>
          </p:txBody>
        </p:sp>
        <p:sp>
          <p:nvSpPr>
            <p:cNvPr id="100367" name="Text Box 19"/>
            <p:cNvSpPr txBox="1">
              <a:spLocks noChangeArrowheads="1"/>
            </p:cNvSpPr>
            <p:nvPr/>
          </p:nvSpPr>
          <p:spPr bwMode="auto">
            <a:xfrm>
              <a:off x="4416" y="2880"/>
              <a:ext cx="260" cy="768"/>
            </a:xfrm>
            <a:prstGeom prst="rect">
              <a:avLst/>
            </a:prstGeom>
            <a:noFill/>
            <a:ln w="15875">
              <a:solidFill>
                <a:schemeClr val="tx1"/>
              </a:solidFill>
              <a:miter lim="800000"/>
              <a:headEnd/>
              <a:tailEnd/>
            </a:ln>
          </p:spPr>
          <p:txBody>
            <a:bodyPr vert="eaVert" lIns="18000" tIns="10800" rIns="18000" bIns="10800"/>
            <a:lstStyle/>
            <a:p>
              <a:pPr algn="ctr">
                <a:spcBef>
                  <a:spcPct val="50000"/>
                </a:spcBef>
              </a:pPr>
              <a:r>
                <a:rPr kumimoji="1" lang="zh-CN" altLang="en-US" sz="2000" b="1">
                  <a:latin typeface="Times New Roman" pitchFamily="18" charset="0"/>
                </a:rPr>
                <a:t>计算机</a:t>
              </a:r>
            </a:p>
          </p:txBody>
        </p:sp>
        <p:sp>
          <p:nvSpPr>
            <p:cNvPr id="100368" name="Text Box 20"/>
            <p:cNvSpPr txBox="1">
              <a:spLocks noChangeArrowheads="1"/>
            </p:cNvSpPr>
            <p:nvPr/>
          </p:nvSpPr>
          <p:spPr bwMode="auto">
            <a:xfrm>
              <a:off x="3984" y="2880"/>
              <a:ext cx="240" cy="768"/>
            </a:xfrm>
            <a:prstGeom prst="rect">
              <a:avLst/>
            </a:prstGeom>
            <a:noFill/>
            <a:ln w="15875">
              <a:solidFill>
                <a:schemeClr val="tx1"/>
              </a:solidFill>
              <a:miter lim="800000"/>
              <a:headEnd/>
              <a:tailEnd/>
            </a:ln>
          </p:spPr>
          <p:txBody>
            <a:bodyPr vert="eaVert" lIns="18000" tIns="10800" rIns="18000" bIns="10800"/>
            <a:lstStyle/>
            <a:p>
              <a:pPr algn="ctr">
                <a:spcBef>
                  <a:spcPct val="50000"/>
                </a:spcBef>
              </a:pPr>
              <a:r>
                <a:rPr kumimoji="1" lang="zh-CN" altLang="en-US" sz="2000" b="1">
                  <a:latin typeface="Times New Roman" pitchFamily="18" charset="0"/>
                </a:rPr>
                <a:t>串行接口</a:t>
              </a:r>
            </a:p>
          </p:txBody>
        </p:sp>
        <p:sp>
          <p:nvSpPr>
            <p:cNvPr id="100369" name="AutoShape 21"/>
            <p:cNvSpPr>
              <a:spLocks noChangeArrowheads="1"/>
            </p:cNvSpPr>
            <p:nvPr/>
          </p:nvSpPr>
          <p:spPr bwMode="auto">
            <a:xfrm>
              <a:off x="4224" y="3216"/>
              <a:ext cx="192" cy="96"/>
            </a:xfrm>
            <a:prstGeom prst="leftRightArrow">
              <a:avLst>
                <a:gd name="adj1" fmla="val 50000"/>
                <a:gd name="adj2" fmla="val 40000"/>
              </a:avLst>
            </a:prstGeom>
            <a:noFill/>
            <a:ln w="15875">
              <a:solidFill>
                <a:schemeClr val="tx1"/>
              </a:solidFill>
              <a:miter lim="800000"/>
              <a:headEnd/>
              <a:tailEnd/>
            </a:ln>
          </p:spPr>
          <p:txBody>
            <a:bodyPr wrap="none" anchor="ctr"/>
            <a:lstStyle/>
            <a:p>
              <a:endParaRPr lang="zh-CN" altLang="en-US"/>
            </a:p>
          </p:txBody>
        </p:sp>
        <p:sp>
          <p:nvSpPr>
            <p:cNvPr id="100370" name="Text Box 22"/>
            <p:cNvSpPr txBox="1">
              <a:spLocks noChangeArrowheads="1"/>
            </p:cNvSpPr>
            <p:nvPr/>
          </p:nvSpPr>
          <p:spPr bwMode="auto">
            <a:xfrm>
              <a:off x="3264" y="2880"/>
              <a:ext cx="240" cy="768"/>
            </a:xfrm>
            <a:prstGeom prst="rect">
              <a:avLst/>
            </a:prstGeom>
            <a:noFill/>
            <a:ln w="15875">
              <a:solidFill>
                <a:schemeClr val="tx1"/>
              </a:solidFill>
              <a:miter lim="800000"/>
              <a:headEnd/>
              <a:tailEnd/>
            </a:ln>
          </p:spPr>
          <p:txBody>
            <a:bodyPr vert="eaVert" lIns="18000" tIns="10800" rIns="18000" bIns="10800"/>
            <a:lstStyle/>
            <a:p>
              <a:pPr algn="ctr">
                <a:spcBef>
                  <a:spcPct val="50000"/>
                </a:spcBef>
              </a:pPr>
              <a:r>
                <a:rPr kumimoji="1" lang="en-US" altLang="zh-CN" sz="2000" b="1">
                  <a:latin typeface="Times New Roman" pitchFamily="18" charset="0"/>
                </a:rPr>
                <a:t>MODEM</a:t>
              </a:r>
            </a:p>
          </p:txBody>
        </p:sp>
        <p:sp>
          <p:nvSpPr>
            <p:cNvPr id="100371" name="AutoShape 23"/>
            <p:cNvSpPr>
              <a:spLocks noChangeArrowheads="1"/>
            </p:cNvSpPr>
            <p:nvPr/>
          </p:nvSpPr>
          <p:spPr bwMode="auto">
            <a:xfrm>
              <a:off x="3504" y="3064"/>
              <a:ext cx="480" cy="56"/>
            </a:xfrm>
            <a:prstGeom prst="leftRightArrow">
              <a:avLst>
                <a:gd name="adj1" fmla="val 50000"/>
                <a:gd name="adj2" fmla="val 171429"/>
              </a:avLst>
            </a:prstGeom>
            <a:noFill/>
            <a:ln w="15875">
              <a:solidFill>
                <a:schemeClr val="tx1"/>
              </a:solidFill>
              <a:miter lim="800000"/>
              <a:headEnd/>
              <a:tailEnd/>
            </a:ln>
          </p:spPr>
          <p:txBody>
            <a:bodyPr wrap="none" anchor="ctr"/>
            <a:lstStyle/>
            <a:p>
              <a:endParaRPr lang="zh-CN" altLang="en-US"/>
            </a:p>
          </p:txBody>
        </p:sp>
        <p:sp>
          <p:nvSpPr>
            <p:cNvPr id="100372" name="Line 24"/>
            <p:cNvSpPr>
              <a:spLocks noChangeShapeType="1"/>
            </p:cNvSpPr>
            <p:nvPr/>
          </p:nvSpPr>
          <p:spPr bwMode="auto">
            <a:xfrm>
              <a:off x="3504" y="3312"/>
              <a:ext cx="480" cy="0"/>
            </a:xfrm>
            <a:prstGeom prst="line">
              <a:avLst/>
            </a:prstGeom>
            <a:noFill/>
            <a:ln w="15875">
              <a:solidFill>
                <a:schemeClr val="tx1"/>
              </a:solidFill>
              <a:round/>
              <a:headEnd/>
              <a:tailEnd type="triangle" w="sm" len="med"/>
            </a:ln>
          </p:spPr>
          <p:txBody>
            <a:bodyPr/>
            <a:lstStyle/>
            <a:p>
              <a:endParaRPr lang="zh-CN" altLang="en-US"/>
            </a:p>
          </p:txBody>
        </p:sp>
        <p:sp>
          <p:nvSpPr>
            <p:cNvPr id="100373" name="Line 25"/>
            <p:cNvSpPr>
              <a:spLocks noChangeShapeType="1"/>
            </p:cNvSpPr>
            <p:nvPr/>
          </p:nvSpPr>
          <p:spPr bwMode="auto">
            <a:xfrm flipH="1">
              <a:off x="3504" y="3552"/>
              <a:ext cx="480" cy="0"/>
            </a:xfrm>
            <a:prstGeom prst="line">
              <a:avLst/>
            </a:prstGeom>
            <a:noFill/>
            <a:ln w="15875">
              <a:solidFill>
                <a:schemeClr val="tx1"/>
              </a:solidFill>
              <a:round/>
              <a:headEnd/>
              <a:tailEnd type="triangle" w="sm" len="med"/>
            </a:ln>
          </p:spPr>
          <p:txBody>
            <a:bodyPr/>
            <a:lstStyle/>
            <a:p>
              <a:endParaRPr lang="zh-CN" altLang="en-US"/>
            </a:p>
          </p:txBody>
        </p:sp>
        <p:sp>
          <p:nvSpPr>
            <p:cNvPr id="100374" name="Text Box 26"/>
            <p:cNvSpPr txBox="1">
              <a:spLocks noChangeArrowheads="1"/>
            </p:cNvSpPr>
            <p:nvPr/>
          </p:nvSpPr>
          <p:spPr bwMode="auto">
            <a:xfrm>
              <a:off x="3628" y="3365"/>
              <a:ext cx="156"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发</a:t>
              </a:r>
            </a:p>
          </p:txBody>
        </p:sp>
        <p:sp>
          <p:nvSpPr>
            <p:cNvPr id="100375" name="Text Box 27"/>
            <p:cNvSpPr txBox="1">
              <a:spLocks noChangeArrowheads="1"/>
            </p:cNvSpPr>
            <p:nvPr/>
          </p:nvSpPr>
          <p:spPr bwMode="auto">
            <a:xfrm>
              <a:off x="3628" y="3125"/>
              <a:ext cx="156"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收</a:t>
              </a:r>
            </a:p>
          </p:txBody>
        </p:sp>
        <p:sp>
          <p:nvSpPr>
            <p:cNvPr id="100376" name="Text Box 28"/>
            <p:cNvSpPr txBox="1">
              <a:spLocks noChangeArrowheads="1"/>
            </p:cNvSpPr>
            <p:nvPr/>
          </p:nvSpPr>
          <p:spPr bwMode="auto">
            <a:xfrm>
              <a:off x="3532" y="2885"/>
              <a:ext cx="384"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控制</a:t>
              </a:r>
            </a:p>
          </p:txBody>
        </p:sp>
        <p:sp>
          <p:nvSpPr>
            <p:cNvPr id="100377" name="Text Box 29"/>
            <p:cNvSpPr txBox="1">
              <a:spLocks noChangeArrowheads="1"/>
            </p:cNvSpPr>
            <p:nvPr/>
          </p:nvSpPr>
          <p:spPr bwMode="auto">
            <a:xfrm>
              <a:off x="2256" y="3472"/>
              <a:ext cx="960"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音频模拟信号</a:t>
              </a:r>
            </a:p>
          </p:txBody>
        </p:sp>
        <p:sp>
          <p:nvSpPr>
            <p:cNvPr id="100378" name="Rectangle 30"/>
            <p:cNvSpPr>
              <a:spLocks noChangeArrowheads="1"/>
            </p:cNvSpPr>
            <p:nvPr/>
          </p:nvSpPr>
          <p:spPr bwMode="auto">
            <a:xfrm>
              <a:off x="1776" y="2448"/>
              <a:ext cx="1776" cy="1248"/>
            </a:xfrm>
            <a:prstGeom prst="rect">
              <a:avLst/>
            </a:prstGeom>
            <a:noFill/>
            <a:ln w="15875">
              <a:solidFill>
                <a:srgbClr val="FF0000"/>
              </a:solidFill>
              <a:prstDash val="sysDot"/>
              <a:miter lim="800000"/>
              <a:headEnd/>
              <a:tailEnd/>
            </a:ln>
          </p:spPr>
          <p:txBody>
            <a:bodyPr wrap="none" anchor="ctr"/>
            <a:lstStyle/>
            <a:p>
              <a:endParaRPr lang="zh-CN" altLang="en-US"/>
            </a:p>
          </p:txBody>
        </p:sp>
        <p:sp>
          <p:nvSpPr>
            <p:cNvPr id="100379" name="Text Box 31"/>
            <p:cNvSpPr txBox="1">
              <a:spLocks noChangeArrowheads="1"/>
            </p:cNvSpPr>
            <p:nvPr/>
          </p:nvSpPr>
          <p:spPr bwMode="auto">
            <a:xfrm>
              <a:off x="3696" y="2180"/>
              <a:ext cx="1536" cy="206"/>
            </a:xfrm>
            <a:prstGeom prst="rect">
              <a:avLst/>
            </a:prstGeom>
            <a:noFill/>
            <a:ln w="9525">
              <a:noFill/>
              <a:miter lim="800000"/>
              <a:headEnd/>
              <a:tailEnd/>
            </a:ln>
          </p:spPr>
          <p:txBody>
            <a:bodyPr lIns="18000" tIns="10800" rIns="18000" bIns="10800">
              <a:spAutoFit/>
            </a:bodyPr>
            <a:lstStyle/>
            <a:p>
              <a:pPr>
                <a:spcBef>
                  <a:spcPct val="50000"/>
                </a:spcBef>
              </a:pPr>
              <a:r>
                <a:rPr kumimoji="1" lang="zh-CN" altLang="en-US" sz="2000" b="1">
                  <a:solidFill>
                    <a:srgbClr val="FF3300"/>
                  </a:solidFill>
                  <a:latin typeface="Times New Roman" pitchFamily="18" charset="0"/>
                </a:rPr>
                <a:t>非远程通信时可省略</a:t>
              </a:r>
            </a:p>
          </p:txBody>
        </p:sp>
        <p:sp>
          <p:nvSpPr>
            <p:cNvPr id="100380" name="Line 32"/>
            <p:cNvSpPr>
              <a:spLocks noChangeShapeType="1"/>
            </p:cNvSpPr>
            <p:nvPr/>
          </p:nvSpPr>
          <p:spPr bwMode="auto">
            <a:xfrm flipH="1">
              <a:off x="3552" y="2376"/>
              <a:ext cx="144" cy="91"/>
            </a:xfrm>
            <a:prstGeom prst="line">
              <a:avLst/>
            </a:prstGeom>
            <a:noFill/>
            <a:ln w="15875">
              <a:solidFill>
                <a:srgbClr val="FF0000"/>
              </a:solidFill>
              <a:round/>
              <a:headEnd/>
              <a:tailEnd type="triangle" w="med" len="med"/>
            </a:ln>
          </p:spPr>
          <p:txBody>
            <a:bodyPr/>
            <a:lstStyle/>
            <a:p>
              <a:endParaRPr lang="zh-CN" altLang="en-US"/>
            </a:p>
          </p:txBody>
        </p:sp>
        <p:sp>
          <p:nvSpPr>
            <p:cNvPr id="100381" name="AutoShape 33"/>
            <p:cNvSpPr>
              <a:spLocks noChangeArrowheads="1"/>
            </p:cNvSpPr>
            <p:nvPr/>
          </p:nvSpPr>
          <p:spPr bwMode="auto">
            <a:xfrm>
              <a:off x="2064" y="2736"/>
              <a:ext cx="1200" cy="72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828 w 21600"/>
                <a:gd name="T13" fmla="*/ 18750 h 21600"/>
                <a:gd name="T14" fmla="*/ 20772 w 21600"/>
                <a:gd name="T15" fmla="*/ 20250 h 21600"/>
              </a:gdLst>
              <a:ahLst/>
              <a:cxnLst>
                <a:cxn ang="T8">
                  <a:pos x="T0" y="T1"/>
                </a:cxn>
                <a:cxn ang="T9">
                  <a:pos x="T2" y="T3"/>
                </a:cxn>
                <a:cxn ang="T10">
                  <a:pos x="T4" y="T5"/>
                </a:cxn>
                <a:cxn ang="T11">
                  <a:pos x="T6" y="T7"/>
                </a:cxn>
              </a:cxnLst>
              <a:rect l="T12" t="T13" r="T14" b="T15"/>
              <a:pathLst>
                <a:path w="21600" h="21600">
                  <a:moveTo>
                    <a:pt x="10800" y="0"/>
                  </a:moveTo>
                  <a:lnTo>
                    <a:pt x="9630" y="4215"/>
                  </a:lnTo>
                  <a:lnTo>
                    <a:pt x="10386" y="4215"/>
                  </a:lnTo>
                  <a:lnTo>
                    <a:pt x="10386" y="18742"/>
                  </a:lnTo>
                  <a:lnTo>
                    <a:pt x="2336" y="18742"/>
                  </a:lnTo>
                  <a:lnTo>
                    <a:pt x="2336" y="17377"/>
                  </a:lnTo>
                  <a:lnTo>
                    <a:pt x="0" y="19489"/>
                  </a:lnTo>
                  <a:lnTo>
                    <a:pt x="2336" y="21600"/>
                  </a:lnTo>
                  <a:lnTo>
                    <a:pt x="2336" y="20236"/>
                  </a:lnTo>
                  <a:lnTo>
                    <a:pt x="19264" y="20236"/>
                  </a:lnTo>
                  <a:lnTo>
                    <a:pt x="19264" y="21600"/>
                  </a:lnTo>
                  <a:lnTo>
                    <a:pt x="21600" y="19489"/>
                  </a:lnTo>
                  <a:lnTo>
                    <a:pt x="19264" y="17377"/>
                  </a:lnTo>
                  <a:lnTo>
                    <a:pt x="19264" y="18742"/>
                  </a:lnTo>
                  <a:lnTo>
                    <a:pt x="11214" y="18742"/>
                  </a:lnTo>
                  <a:lnTo>
                    <a:pt x="11214" y="4215"/>
                  </a:lnTo>
                  <a:lnTo>
                    <a:pt x="11970" y="4215"/>
                  </a:lnTo>
                  <a:lnTo>
                    <a:pt x="10800" y="0"/>
                  </a:lnTo>
                  <a:close/>
                </a:path>
              </a:pathLst>
            </a:custGeom>
            <a:solidFill>
              <a:schemeClr val="accent1"/>
            </a:solidFill>
            <a:ln w="15875">
              <a:solidFill>
                <a:schemeClr val="tx1"/>
              </a:solidFill>
              <a:miter lim="800000"/>
              <a:headEnd/>
              <a:tailEnd/>
            </a:ln>
          </p:spPr>
          <p:txBody>
            <a:bodyPr wrap="none" anchor="ctr"/>
            <a:lstStyle/>
            <a:p>
              <a:endParaRPr lang="zh-CN" altLang="en-US"/>
            </a:p>
          </p:txBody>
        </p:sp>
        <p:sp>
          <p:nvSpPr>
            <p:cNvPr id="100382" name="Text Box 34"/>
            <p:cNvSpPr txBox="1">
              <a:spLocks noChangeArrowheads="1"/>
            </p:cNvSpPr>
            <p:nvPr/>
          </p:nvSpPr>
          <p:spPr bwMode="auto">
            <a:xfrm>
              <a:off x="2304" y="2500"/>
              <a:ext cx="768" cy="236"/>
            </a:xfrm>
            <a:prstGeom prst="rect">
              <a:avLst/>
            </a:prstGeom>
            <a:noFill/>
            <a:ln w="15875">
              <a:solidFill>
                <a:schemeClr val="tx1"/>
              </a:solidFill>
              <a:miter lim="800000"/>
              <a:headEnd/>
              <a:tailEnd/>
            </a:ln>
          </p:spPr>
          <p:txBody>
            <a:bodyPr lIns="18000" tIns="10800" rIns="18000" bIns="10800"/>
            <a:lstStyle/>
            <a:p>
              <a:pPr algn="ctr">
                <a:spcBef>
                  <a:spcPct val="50000"/>
                </a:spcBef>
              </a:pPr>
              <a:r>
                <a:rPr kumimoji="1" lang="en-US" altLang="zh-CN" sz="2000" b="1">
                  <a:latin typeface="Times New Roman" pitchFamily="18" charset="0"/>
                </a:rPr>
                <a:t>MODEM</a:t>
              </a:r>
            </a:p>
          </p:txBody>
        </p:sp>
        <p:sp>
          <p:nvSpPr>
            <p:cNvPr id="100383" name="Text Box 35"/>
            <p:cNvSpPr txBox="1">
              <a:spLocks noChangeArrowheads="1"/>
            </p:cNvSpPr>
            <p:nvPr/>
          </p:nvSpPr>
          <p:spPr bwMode="auto">
            <a:xfrm>
              <a:off x="2304" y="1872"/>
              <a:ext cx="768" cy="240"/>
            </a:xfrm>
            <a:prstGeom prst="rect">
              <a:avLst/>
            </a:prstGeom>
            <a:noFill/>
            <a:ln w="15875">
              <a:solidFill>
                <a:schemeClr val="tx1"/>
              </a:solidFill>
              <a:miter lim="800000"/>
              <a:headEnd/>
              <a:tailEnd/>
            </a:ln>
          </p:spPr>
          <p:txBody>
            <a:bodyPr lIns="18000" tIns="10800" rIns="18000" bIns="10800"/>
            <a:lstStyle/>
            <a:p>
              <a:pPr algn="ctr">
                <a:spcBef>
                  <a:spcPct val="50000"/>
                </a:spcBef>
              </a:pPr>
              <a:r>
                <a:rPr kumimoji="1" lang="zh-CN" altLang="en-US" sz="2000" b="1">
                  <a:latin typeface="Times New Roman" pitchFamily="18" charset="0"/>
                </a:rPr>
                <a:t>串行接口</a:t>
              </a:r>
            </a:p>
          </p:txBody>
        </p:sp>
        <p:sp>
          <p:nvSpPr>
            <p:cNvPr id="100384" name="Text Box 36"/>
            <p:cNvSpPr txBox="1">
              <a:spLocks noChangeArrowheads="1"/>
            </p:cNvSpPr>
            <p:nvPr/>
          </p:nvSpPr>
          <p:spPr bwMode="auto">
            <a:xfrm>
              <a:off x="2304" y="1344"/>
              <a:ext cx="768" cy="240"/>
            </a:xfrm>
            <a:prstGeom prst="rect">
              <a:avLst/>
            </a:prstGeom>
            <a:noFill/>
            <a:ln w="15875">
              <a:solidFill>
                <a:schemeClr val="tx1"/>
              </a:solidFill>
              <a:miter lim="800000"/>
              <a:headEnd/>
              <a:tailEnd/>
            </a:ln>
          </p:spPr>
          <p:txBody>
            <a:bodyPr lIns="18000" tIns="10800" rIns="18000" bIns="10800"/>
            <a:lstStyle/>
            <a:p>
              <a:pPr algn="ctr">
                <a:spcBef>
                  <a:spcPct val="50000"/>
                </a:spcBef>
              </a:pPr>
              <a:r>
                <a:rPr kumimoji="1" lang="zh-CN" altLang="en-US" sz="2000" b="1">
                  <a:latin typeface="Times New Roman" pitchFamily="18" charset="0"/>
                </a:rPr>
                <a:t>计算机</a:t>
              </a:r>
            </a:p>
          </p:txBody>
        </p:sp>
        <p:sp>
          <p:nvSpPr>
            <p:cNvPr id="100385" name="AutoShape 37"/>
            <p:cNvSpPr>
              <a:spLocks noChangeArrowheads="1"/>
            </p:cNvSpPr>
            <p:nvPr/>
          </p:nvSpPr>
          <p:spPr bwMode="auto">
            <a:xfrm>
              <a:off x="2400" y="2112"/>
              <a:ext cx="96" cy="384"/>
            </a:xfrm>
            <a:prstGeom prst="upDownArrow">
              <a:avLst>
                <a:gd name="adj1" fmla="val 50000"/>
                <a:gd name="adj2" fmla="val 80000"/>
              </a:avLst>
            </a:prstGeom>
            <a:noFill/>
            <a:ln w="15875">
              <a:solidFill>
                <a:schemeClr val="tx1"/>
              </a:solidFill>
              <a:miter lim="800000"/>
              <a:headEnd/>
              <a:tailEnd/>
            </a:ln>
          </p:spPr>
          <p:txBody>
            <a:bodyPr vert="eaVert" wrap="none" anchor="ctr"/>
            <a:lstStyle/>
            <a:p>
              <a:endParaRPr lang="zh-CN" altLang="en-US"/>
            </a:p>
          </p:txBody>
        </p:sp>
        <p:sp>
          <p:nvSpPr>
            <p:cNvPr id="100386" name="Line 38"/>
            <p:cNvSpPr>
              <a:spLocks noChangeShapeType="1"/>
            </p:cNvSpPr>
            <p:nvPr/>
          </p:nvSpPr>
          <p:spPr bwMode="auto">
            <a:xfrm>
              <a:off x="2688" y="2112"/>
              <a:ext cx="0" cy="384"/>
            </a:xfrm>
            <a:prstGeom prst="line">
              <a:avLst/>
            </a:prstGeom>
            <a:noFill/>
            <a:ln w="15875">
              <a:solidFill>
                <a:schemeClr val="tx1"/>
              </a:solidFill>
              <a:round/>
              <a:headEnd/>
              <a:tailEnd type="triangle" w="sm" len="med"/>
            </a:ln>
          </p:spPr>
          <p:txBody>
            <a:bodyPr/>
            <a:lstStyle/>
            <a:p>
              <a:endParaRPr lang="zh-CN" altLang="en-US"/>
            </a:p>
          </p:txBody>
        </p:sp>
        <p:sp>
          <p:nvSpPr>
            <p:cNvPr id="100387" name="Line 39"/>
            <p:cNvSpPr>
              <a:spLocks noChangeShapeType="1"/>
            </p:cNvSpPr>
            <p:nvPr/>
          </p:nvSpPr>
          <p:spPr bwMode="auto">
            <a:xfrm flipV="1">
              <a:off x="2976" y="2112"/>
              <a:ext cx="0" cy="384"/>
            </a:xfrm>
            <a:prstGeom prst="line">
              <a:avLst/>
            </a:prstGeom>
            <a:noFill/>
            <a:ln w="15875">
              <a:solidFill>
                <a:schemeClr val="tx1"/>
              </a:solidFill>
              <a:round/>
              <a:headEnd/>
              <a:tailEnd type="triangle" w="sm" len="med"/>
            </a:ln>
          </p:spPr>
          <p:txBody>
            <a:bodyPr/>
            <a:lstStyle/>
            <a:p>
              <a:endParaRPr lang="zh-CN" altLang="en-US"/>
            </a:p>
          </p:txBody>
        </p:sp>
        <p:sp>
          <p:nvSpPr>
            <p:cNvPr id="100388" name="Text Box 40"/>
            <p:cNvSpPr txBox="1">
              <a:spLocks noChangeArrowheads="1"/>
            </p:cNvSpPr>
            <p:nvPr/>
          </p:nvSpPr>
          <p:spPr bwMode="auto">
            <a:xfrm>
              <a:off x="3012" y="2165"/>
              <a:ext cx="156"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收</a:t>
              </a:r>
            </a:p>
          </p:txBody>
        </p:sp>
        <p:sp>
          <p:nvSpPr>
            <p:cNvPr id="100389" name="Text Box 41"/>
            <p:cNvSpPr txBox="1">
              <a:spLocks noChangeArrowheads="1"/>
            </p:cNvSpPr>
            <p:nvPr/>
          </p:nvSpPr>
          <p:spPr bwMode="auto">
            <a:xfrm>
              <a:off x="2688" y="2165"/>
              <a:ext cx="156"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发</a:t>
              </a:r>
            </a:p>
          </p:txBody>
        </p:sp>
        <p:sp>
          <p:nvSpPr>
            <p:cNvPr id="100390" name="Text Box 42"/>
            <p:cNvSpPr txBox="1">
              <a:spLocks noChangeArrowheads="1"/>
            </p:cNvSpPr>
            <p:nvPr/>
          </p:nvSpPr>
          <p:spPr bwMode="auto">
            <a:xfrm>
              <a:off x="2016" y="2165"/>
              <a:ext cx="384" cy="187"/>
            </a:xfrm>
            <a:prstGeom prst="rect">
              <a:avLst/>
            </a:prstGeom>
            <a:noFill/>
            <a:ln w="9525">
              <a:noFill/>
              <a:miter lim="800000"/>
              <a:headEnd/>
              <a:tailEnd/>
            </a:ln>
          </p:spPr>
          <p:txBody>
            <a:bodyPr lIns="18000" tIns="10800" rIns="18000" bIns="10800">
              <a:spAutoFit/>
            </a:bodyPr>
            <a:lstStyle/>
            <a:p>
              <a:pPr algn="ctr">
                <a:spcBef>
                  <a:spcPct val="50000"/>
                </a:spcBef>
              </a:pPr>
              <a:r>
                <a:rPr kumimoji="1" lang="zh-CN" altLang="en-US" b="1">
                  <a:latin typeface="Times New Roman" pitchFamily="18" charset="0"/>
                </a:rPr>
                <a:t>控制</a:t>
              </a:r>
            </a:p>
          </p:txBody>
        </p:sp>
        <p:sp>
          <p:nvSpPr>
            <p:cNvPr id="100391" name="AutoShape 43"/>
            <p:cNvSpPr>
              <a:spLocks noChangeArrowheads="1"/>
            </p:cNvSpPr>
            <p:nvPr/>
          </p:nvSpPr>
          <p:spPr bwMode="auto">
            <a:xfrm>
              <a:off x="2640" y="1598"/>
              <a:ext cx="96" cy="274"/>
            </a:xfrm>
            <a:prstGeom prst="upDownArrow">
              <a:avLst>
                <a:gd name="adj1" fmla="val 50000"/>
                <a:gd name="adj2" fmla="val 57083"/>
              </a:avLst>
            </a:prstGeom>
            <a:noFill/>
            <a:ln w="15875">
              <a:solidFill>
                <a:schemeClr val="tx1"/>
              </a:solidFill>
              <a:miter lim="800000"/>
              <a:headEnd/>
              <a:tailEnd/>
            </a:ln>
          </p:spPr>
          <p:txBody>
            <a:bodyPr vert="eaVert" wrap="none" anchor="ctr"/>
            <a:lstStyle/>
            <a:p>
              <a:endParaRPr lang="zh-CN" altLang="en-US"/>
            </a:p>
          </p:txBody>
        </p:sp>
        <p:sp>
          <p:nvSpPr>
            <p:cNvPr id="100392" name="Rectangle 44"/>
            <p:cNvSpPr>
              <a:spLocks noChangeArrowheads="1"/>
            </p:cNvSpPr>
            <p:nvPr/>
          </p:nvSpPr>
          <p:spPr bwMode="auto">
            <a:xfrm>
              <a:off x="1824" y="1296"/>
              <a:ext cx="1536" cy="1507"/>
            </a:xfrm>
            <a:prstGeom prst="rect">
              <a:avLst/>
            </a:prstGeom>
            <a:noFill/>
            <a:ln w="15875">
              <a:solidFill>
                <a:srgbClr val="0000FF"/>
              </a:solidFill>
              <a:prstDash val="sysDot"/>
              <a:miter lim="800000"/>
              <a:headEnd/>
              <a:tailEnd/>
            </a:ln>
          </p:spPr>
          <p:txBody>
            <a:bodyPr wrap="none" anchor="ctr"/>
            <a:lstStyle/>
            <a:p>
              <a:endParaRPr lang="zh-CN" altLang="en-US"/>
            </a:p>
          </p:txBody>
        </p:sp>
        <p:sp>
          <p:nvSpPr>
            <p:cNvPr id="100393" name="Text Box 45"/>
            <p:cNvSpPr txBox="1">
              <a:spLocks noChangeArrowheads="1"/>
            </p:cNvSpPr>
            <p:nvPr/>
          </p:nvSpPr>
          <p:spPr bwMode="auto">
            <a:xfrm>
              <a:off x="3456" y="1266"/>
              <a:ext cx="1536" cy="206"/>
            </a:xfrm>
            <a:prstGeom prst="rect">
              <a:avLst/>
            </a:prstGeom>
            <a:noFill/>
            <a:ln w="9525">
              <a:noFill/>
              <a:miter lim="800000"/>
              <a:headEnd/>
              <a:tailEnd/>
            </a:ln>
          </p:spPr>
          <p:txBody>
            <a:bodyPr lIns="18000" tIns="10800" rIns="18000" bIns="10800">
              <a:spAutoFit/>
            </a:bodyPr>
            <a:lstStyle/>
            <a:p>
              <a:pPr>
                <a:spcBef>
                  <a:spcPct val="50000"/>
                </a:spcBef>
              </a:pPr>
              <a:r>
                <a:rPr kumimoji="1" lang="zh-CN" altLang="en-US" sz="2000" b="1">
                  <a:solidFill>
                    <a:schemeClr val="accent2"/>
                  </a:solidFill>
                  <a:latin typeface="Times New Roman" pitchFamily="18" charset="0"/>
                </a:rPr>
                <a:t>点点通信时可省略</a:t>
              </a:r>
            </a:p>
          </p:txBody>
        </p:sp>
        <p:sp>
          <p:nvSpPr>
            <p:cNvPr id="100394" name="Line 46"/>
            <p:cNvSpPr>
              <a:spLocks noChangeShapeType="1"/>
            </p:cNvSpPr>
            <p:nvPr/>
          </p:nvSpPr>
          <p:spPr bwMode="auto">
            <a:xfrm flipH="1">
              <a:off x="3360" y="1462"/>
              <a:ext cx="144" cy="92"/>
            </a:xfrm>
            <a:prstGeom prst="line">
              <a:avLst/>
            </a:prstGeom>
            <a:noFill/>
            <a:ln w="15875">
              <a:solidFill>
                <a:schemeClr val="accent2"/>
              </a:solidFill>
              <a:round/>
              <a:headEnd/>
              <a:tailEnd type="triangle" w="med" len="med"/>
            </a:ln>
          </p:spPr>
          <p:txBody>
            <a:bodyPr/>
            <a:lstStyle/>
            <a:p>
              <a:endParaRPr lang="zh-CN" altLang="en-US"/>
            </a:p>
          </p:txBody>
        </p:sp>
      </p:grpSp>
      <p:sp>
        <p:nvSpPr>
          <p:cNvPr id="100356" name="Rectangle 47"/>
          <p:cNvSpPr>
            <a:spLocks noChangeArrowheads="1"/>
          </p:cNvSpPr>
          <p:nvPr/>
        </p:nvSpPr>
        <p:spPr bwMode="auto">
          <a:xfrm>
            <a:off x="3321050" y="5653088"/>
            <a:ext cx="1795463" cy="366712"/>
          </a:xfrm>
          <a:prstGeom prst="rect">
            <a:avLst/>
          </a:prstGeom>
          <a:noFill/>
          <a:ln w="9525">
            <a:noFill/>
            <a:miter lim="800000"/>
            <a:headEnd/>
            <a:tailEnd/>
          </a:ln>
        </p:spPr>
        <p:txBody>
          <a:bodyPr wrap="none">
            <a:spAutoFit/>
          </a:bodyPr>
          <a:lstStyle/>
          <a:p>
            <a:r>
              <a:rPr kumimoji="1" lang="zh-CN" altLang="en-US" b="1">
                <a:solidFill>
                  <a:srgbClr val="FF3399"/>
                </a:solidFill>
              </a:rPr>
              <a:t>串行通信示意图</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4"/>
          <p:cNvSpPr>
            <a:spLocks noChangeArrowheads="1"/>
          </p:cNvSpPr>
          <p:nvPr/>
        </p:nvSpPr>
        <p:spPr bwMode="auto">
          <a:xfrm>
            <a:off x="457200" y="928688"/>
            <a:ext cx="3048000" cy="461665"/>
          </a:xfrm>
          <a:prstGeom prst="rect">
            <a:avLst/>
          </a:prstGeom>
          <a:noFill/>
          <a:ln w="9525">
            <a:noFill/>
            <a:miter lim="800000"/>
            <a:headEnd/>
            <a:tailEnd/>
          </a:ln>
        </p:spPr>
        <p:txBody>
          <a:bodyPr wrap="square" anchor="ctr">
            <a:spAutoFit/>
          </a:bodyPr>
          <a:lstStyle/>
          <a:p>
            <a:pPr algn="just"/>
            <a:r>
              <a:rPr lang="en-US" altLang="zh-CN" sz="2400" dirty="0">
                <a:solidFill>
                  <a:srgbClr val="0000CC"/>
                </a:solidFill>
                <a:latin typeface="+mn-lt"/>
                <a:ea typeface="幼圆" pitchFamily="49" charset="-122"/>
              </a:rPr>
              <a:t>3 </a:t>
            </a:r>
            <a:r>
              <a:rPr lang="zh-CN" altLang="en-US" sz="2400" dirty="0">
                <a:solidFill>
                  <a:srgbClr val="0000CC"/>
                </a:solidFill>
                <a:latin typeface="+mn-lt"/>
                <a:ea typeface="幼圆" pitchFamily="49" charset="-122"/>
              </a:rPr>
              <a:t>串行通信的时钟</a:t>
            </a:r>
          </a:p>
        </p:txBody>
      </p:sp>
      <p:sp>
        <p:nvSpPr>
          <p:cNvPr id="101378" name="Rectangle 5"/>
          <p:cNvSpPr>
            <a:spLocks noChangeArrowheads="1"/>
          </p:cNvSpPr>
          <p:nvPr/>
        </p:nvSpPr>
        <p:spPr bwMode="auto">
          <a:xfrm>
            <a:off x="457200" y="1524000"/>
            <a:ext cx="8610600" cy="1200329"/>
          </a:xfrm>
          <a:prstGeom prst="rect">
            <a:avLst/>
          </a:prstGeom>
          <a:noFill/>
          <a:ln w="9525">
            <a:noFill/>
            <a:miter lim="800000"/>
            <a:headEnd/>
            <a:tailEnd/>
          </a:ln>
        </p:spPr>
        <p:txBody>
          <a:bodyPr wrap="square" anchor="ctr">
            <a:spAutoFit/>
          </a:bodyPr>
          <a:lstStyle/>
          <a:p>
            <a:pPr algn="just"/>
            <a:r>
              <a:rPr lang="en-US" altLang="en-US" sz="2400" dirty="0">
                <a:solidFill>
                  <a:srgbClr val="0000CC"/>
                </a:solidFill>
                <a:latin typeface="+mn-lt"/>
                <a:ea typeface="幼圆" pitchFamily="49" charset="-122"/>
              </a:rPr>
              <a:t>①</a:t>
            </a:r>
            <a:r>
              <a:rPr lang="zh-CN" altLang="en-US" sz="2400" dirty="0">
                <a:solidFill>
                  <a:srgbClr val="0000CC"/>
                </a:solidFill>
                <a:latin typeface="+mn-lt"/>
                <a:ea typeface="幼圆" pitchFamily="49" charset="-122"/>
              </a:rPr>
              <a:t>发送脉冲和接收脉冲</a:t>
            </a:r>
          </a:p>
          <a:p>
            <a:pPr algn="just"/>
            <a:r>
              <a:rPr lang="zh-CN" altLang="en-US" sz="2400" dirty="0">
                <a:solidFill>
                  <a:srgbClr val="0000CC"/>
                </a:solidFill>
                <a:latin typeface="+mn-lt"/>
                <a:ea typeface="幼圆" pitchFamily="49" charset="-122"/>
              </a:rPr>
              <a:t>发送方要靠发送脉冲（移位脉冲）将数据移出，经</a:t>
            </a:r>
            <a:r>
              <a:rPr lang="en-US" altLang="zh-CN" sz="2400" dirty="0">
                <a:solidFill>
                  <a:srgbClr val="0000CC"/>
                </a:solidFill>
                <a:latin typeface="+mn-lt"/>
                <a:ea typeface="幼圆" pitchFamily="49" charset="-122"/>
              </a:rPr>
              <a:t>TXD</a:t>
            </a:r>
            <a:r>
              <a:rPr lang="zh-CN" altLang="en-US" sz="2400" dirty="0">
                <a:solidFill>
                  <a:srgbClr val="0000CC"/>
                </a:solidFill>
                <a:latin typeface="+mn-lt"/>
                <a:ea typeface="幼圆" pitchFamily="49" charset="-122"/>
              </a:rPr>
              <a:t>引脚→对方</a:t>
            </a:r>
          </a:p>
        </p:txBody>
      </p:sp>
      <p:sp>
        <p:nvSpPr>
          <p:cNvPr id="101379" name="Text Box 61"/>
          <p:cNvSpPr txBox="1">
            <a:spLocks noChangeArrowheads="1"/>
          </p:cNvSpPr>
          <p:nvPr/>
        </p:nvSpPr>
        <p:spPr bwMode="auto">
          <a:xfrm>
            <a:off x="457200" y="5073650"/>
            <a:ext cx="8534400" cy="830997"/>
          </a:xfrm>
          <a:prstGeom prst="rect">
            <a:avLst/>
          </a:prstGeom>
          <a:noFill/>
          <a:ln w="9525">
            <a:noFill/>
            <a:miter lim="800000"/>
            <a:headEnd/>
            <a:tailEnd/>
          </a:ln>
        </p:spPr>
        <p:txBody>
          <a:bodyPr wrap="square" anchor="ctr">
            <a:spAutoFit/>
          </a:bodyPr>
          <a:lstStyle>
            <a:defPPr>
              <a:defRPr lang="zh-CN"/>
            </a:defPPr>
            <a:lvl1pPr algn="just">
              <a:defRPr sz="2400">
                <a:solidFill>
                  <a:srgbClr val="0000CC"/>
                </a:solidFill>
                <a:latin typeface="+mn-lt"/>
                <a:ea typeface="幼圆" pitchFamily="49" charset="-122"/>
              </a:defRPr>
            </a:lvl1pPr>
          </a:lstStyle>
          <a:p>
            <a:r>
              <a:rPr lang="zh-CN" altLang="en-US" dirty="0"/>
              <a:t>接收方要靠接收脉冲（移位脉冲）将数据接入，经</a:t>
            </a:r>
            <a:r>
              <a:rPr lang="en-US" altLang="zh-CN" dirty="0"/>
              <a:t>RXD</a:t>
            </a:r>
            <a:r>
              <a:rPr lang="zh-CN" altLang="en-US" dirty="0"/>
              <a:t>引脚→串口</a:t>
            </a:r>
          </a:p>
        </p:txBody>
      </p:sp>
      <p:pic>
        <p:nvPicPr>
          <p:cNvPr id="101380" name="Picture 198"/>
          <p:cNvPicPr>
            <a:picLocks noChangeAspect="1" noChangeArrowheads="1"/>
          </p:cNvPicPr>
          <p:nvPr/>
        </p:nvPicPr>
        <p:blipFill>
          <a:blip r:embed="rId2" cstate="print"/>
          <a:srcRect/>
          <a:stretch>
            <a:fillRect/>
          </a:stretch>
        </p:blipFill>
        <p:spPr bwMode="auto">
          <a:xfrm>
            <a:off x="1066800" y="3200400"/>
            <a:ext cx="7189788" cy="1685925"/>
          </a:xfrm>
          <a:prstGeom prst="rect">
            <a:avLst/>
          </a:prstGeom>
          <a:noFill/>
          <a:ln w="9525">
            <a:noFill/>
            <a:miter lim="800000"/>
            <a:headEnd/>
            <a:tailEnd/>
          </a:ln>
        </p:spPr>
      </p:pic>
      <p:sp>
        <p:nvSpPr>
          <p:cNvPr id="101381" name="Rectangle 199"/>
          <p:cNvSpPr>
            <a:spLocks noChangeArrowheads="1"/>
          </p:cNvSpPr>
          <p:nvPr/>
        </p:nvSpPr>
        <p:spPr bwMode="auto">
          <a:xfrm>
            <a:off x="304800" y="198438"/>
            <a:ext cx="4572000" cy="563562"/>
          </a:xfrm>
          <a:prstGeom prst="rect">
            <a:avLst/>
          </a:prstGeom>
        </p:spPr>
        <p:txBody>
          <a:bodyPr anchor="ctr"/>
          <a:lstStyle/>
          <a:p>
            <a:pPr eaLnBrk="0" hangingPunct="0"/>
            <a:r>
              <a:rPr lang="en-US" altLang="en-US" sz="2800" dirty="0">
                <a:solidFill>
                  <a:srgbClr val="0000CC"/>
                </a:solidFill>
                <a:latin typeface="+mn-lt"/>
                <a:ea typeface="幼圆" pitchFamily="49" charset="-122"/>
                <a:cs typeface="+mj-cs"/>
              </a:rPr>
              <a:t>§</a:t>
            </a:r>
            <a:r>
              <a:rPr lang="en-US" altLang="zh-CN" sz="2800" dirty="0">
                <a:solidFill>
                  <a:srgbClr val="0000CC"/>
                </a:solidFill>
                <a:latin typeface="+mn-lt"/>
                <a:ea typeface="幼圆" pitchFamily="49" charset="-122"/>
                <a:cs typeface="+mj-cs"/>
              </a:rPr>
              <a:t>11.1 </a:t>
            </a:r>
            <a:r>
              <a:rPr lang="zh-CN" altLang="en-US" sz="2800" dirty="0">
                <a:solidFill>
                  <a:srgbClr val="0000CC"/>
                </a:solidFill>
                <a:latin typeface="+mn-lt"/>
                <a:ea typeface="幼圆" pitchFamily="49" charset="-122"/>
                <a:cs typeface="+mj-cs"/>
              </a:rPr>
              <a:t>串行通信基础</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自定义 1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0000FF"/>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自定义设计方案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CC"/>
        </a:hlink>
        <a:folHlink>
          <a:srgbClr val="00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015">
  <a:themeElements>
    <a:clrScheme name="自定义 1">
      <a:dk1>
        <a:srgbClr val="000000"/>
      </a:dk1>
      <a:lt1>
        <a:srgbClr val="FFFFFF"/>
      </a:lt1>
      <a:dk2>
        <a:srgbClr val="000000"/>
      </a:dk2>
      <a:lt2>
        <a:srgbClr val="808080"/>
      </a:lt2>
      <a:accent1>
        <a:srgbClr val="0000FF"/>
      </a:accent1>
      <a:accent2>
        <a:srgbClr val="333399"/>
      </a:accent2>
      <a:accent3>
        <a:srgbClr val="FFFFFF"/>
      </a:accent3>
      <a:accent4>
        <a:srgbClr val="000000"/>
      </a:accent4>
      <a:accent5>
        <a:srgbClr val="DAEDEF"/>
      </a:accent5>
      <a:accent6>
        <a:srgbClr val="2D2D8A"/>
      </a:accent6>
      <a:hlink>
        <a:srgbClr val="0000FF"/>
      </a:hlink>
      <a:folHlink>
        <a:srgbClr val="0000FF"/>
      </a:folHlink>
    </a:clrScheme>
    <a:fontScheme name="015">
      <a:majorFont>
        <a:latin typeface="Arial"/>
        <a:ea typeface="宋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宋体" pitchFamily="2" charset="-122"/>
          </a:defRPr>
        </a:defPPr>
      </a:lstStyle>
    </a:lnDef>
  </a:objectDefaults>
  <a:extraClrSchemeLst>
    <a:extraClrScheme>
      <a:clrScheme name="0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1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1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1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1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1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1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1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1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1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1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1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1.pot</Template>
  <TotalTime>5772</TotalTime>
  <Words>7661</Words>
  <Application>Microsoft Office PowerPoint</Application>
  <PresentationFormat>全屏显示(4:3)</PresentationFormat>
  <Paragraphs>1183</Paragraphs>
  <Slides>129</Slides>
  <Notes>0</Notes>
  <HiddenSlides>2</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129</vt:i4>
      </vt:variant>
    </vt:vector>
  </HeadingPairs>
  <TitlesOfParts>
    <vt:vector size="133" baseType="lpstr">
      <vt:lpstr>自定义设计方案</vt:lpstr>
      <vt:lpstr>1_015</vt:lpstr>
      <vt:lpstr>Visio</vt:lpstr>
      <vt:lpstr>Equation</vt:lpstr>
      <vt:lpstr>第11章  串行通信接口</vt:lpstr>
      <vt:lpstr>§11.0 引言</vt:lpstr>
      <vt:lpstr>§11.1 串行通信基础</vt:lpstr>
      <vt:lpstr>§11.1 串行通信基础</vt:lpstr>
      <vt:lpstr>§11.1 串行通信基础</vt:lpstr>
      <vt:lpstr>§11.1 串行通信基础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RS-232电缆及接插件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INS8250应用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线路控制寄存器命令字格式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§11.1 串行通信基础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Serial Port Identification</vt:lpstr>
      <vt:lpstr>Serial Cable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起止式异步串行通信的字符格式</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AutoBVT</cp:lastModifiedBy>
  <cp:revision>770</cp:revision>
  <cp:lastPrinted>1601-01-01T00:00:00Z</cp:lastPrinted>
  <dcterms:created xsi:type="dcterms:W3CDTF">1601-01-01T00:00:00Z</dcterms:created>
  <dcterms:modified xsi:type="dcterms:W3CDTF">2019-12-02T02:44:00Z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